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80" r:id="rId13"/>
    <p:sldId id="283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8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678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6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1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3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7174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826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06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4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87980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7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D97EECF-2678-4156-B272-7CB7CA60979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50C937-0935-49F0-AEE1-08A60C09CA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14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aklass.ru/TestWork/Info?jid=Sp2VSHlK3k2_l8d66FMn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aklass.ru/TestWork/Info?jid=0d3O_OrlMEWYnbH6xCIZO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nswergarden.ch/24034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resh.edu.ru/subject/lesson/5842/train/8484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Определение темы урока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45337"/>
            <a:ext cx="10178322" cy="433425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</a:rPr>
              <a:t>Найдите понятие, которое является обобщающим для всех остальных понятий </a:t>
            </a:r>
            <a:r>
              <a:rPr lang="ru-RU" sz="2800" b="1" dirty="0" smtClean="0">
                <a:solidFill>
                  <a:schemeClr val="tx2"/>
                </a:solidFill>
              </a:rPr>
              <a:t>представленного </a:t>
            </a:r>
            <a:r>
              <a:rPr lang="ru-RU" sz="2800" b="1" dirty="0">
                <a:solidFill>
                  <a:schemeClr val="tx2"/>
                </a:solidFill>
              </a:rPr>
              <a:t>ниже ряда, и запишите цифру, под которой оно </a:t>
            </a:r>
            <a:r>
              <a:rPr lang="ru-RU" sz="2800" b="1" dirty="0" smtClean="0">
                <a:solidFill>
                  <a:schemeClr val="tx2"/>
                </a:solidFill>
              </a:rPr>
              <a:t>указано: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этикет</a:t>
            </a:r>
            <a:r>
              <a:rPr lang="ru-RU" sz="2800" dirty="0">
                <a:solidFill>
                  <a:schemeClr val="tx2"/>
                </a:solidFill>
              </a:rPr>
              <a:t>;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социальный </a:t>
            </a:r>
            <a:r>
              <a:rPr lang="ru-RU" sz="2800" dirty="0">
                <a:solidFill>
                  <a:schemeClr val="tx2"/>
                </a:solidFill>
              </a:rPr>
              <a:t>контроль;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правовые </a:t>
            </a:r>
            <a:r>
              <a:rPr lang="ru-RU" sz="2800" dirty="0">
                <a:solidFill>
                  <a:schemeClr val="tx2"/>
                </a:solidFill>
              </a:rPr>
              <a:t>нормы;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поощрение</a:t>
            </a:r>
            <a:r>
              <a:rPr lang="ru-RU" sz="2800" dirty="0">
                <a:solidFill>
                  <a:schemeClr val="tx2"/>
                </a:solidFill>
              </a:rPr>
              <a:t>;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наказание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79" y="3129375"/>
            <a:ext cx="6342857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Нормы связывают людей в единую общность , в коллектив .</a:t>
            </a:r>
            <a:r>
              <a:rPr lang="ru-RU" b="1" i="1" dirty="0"/>
              <a:t> 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98" y="2174240"/>
            <a:ext cx="4722402" cy="3390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tx2"/>
                </a:solidFill>
              </a:rPr>
              <a:t>Каким </a:t>
            </a:r>
            <a:r>
              <a:rPr lang="ru-RU" sz="5400" b="1" i="1" dirty="0">
                <a:solidFill>
                  <a:schemeClr val="tx2"/>
                </a:solidFill>
              </a:rPr>
              <a:t>образом подобное происходит ?</a:t>
            </a:r>
            <a:r>
              <a:rPr lang="ru-RU" sz="5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48" y="1803397"/>
            <a:ext cx="8457143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119" y="298057"/>
            <a:ext cx="10178322" cy="14921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2. Элементы социального контроля (нормы и санкции</a:t>
            </a:r>
            <a:r>
              <a:rPr lang="ru-RU" b="1" dirty="0" smtClean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85160" y="1998472"/>
            <a:ext cx="2865120" cy="883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Социальный контроль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2680" y="2978915"/>
            <a:ext cx="2865120" cy="5638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Социальные нормы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6040" y="2978915"/>
            <a:ext cx="2865120" cy="5638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Санкции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2520" y="395935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Обычаи, традиции</a:t>
            </a:r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45080" y="395935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Эстетические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22680" y="484327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Религиозные</a:t>
            </a:r>
            <a:endParaRPr lang="ru-RU" sz="1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240" y="484327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Корпоративные</a:t>
            </a:r>
            <a:endParaRPr lang="ru-RU" sz="1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22680" y="572719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Правовые</a:t>
            </a:r>
            <a:endParaRPr lang="ru-RU" sz="1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55240" y="572719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Моральные</a:t>
            </a:r>
            <a:endParaRPr lang="ru-RU" sz="1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6040" y="3959358"/>
            <a:ext cx="1442720" cy="8839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Позитивные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34280" y="5727198"/>
            <a:ext cx="1554480" cy="88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Формальные, неформальные</a:t>
            </a:r>
            <a:endParaRPr lang="ru-RU" sz="1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88760" y="3959358"/>
            <a:ext cx="1442720" cy="8839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Негативные</a:t>
            </a:r>
            <a:endParaRPr lang="ru-RU" sz="16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68440" y="5727198"/>
            <a:ext cx="1534160" cy="88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Формальные, неформальные</a:t>
            </a:r>
          </a:p>
          <a:p>
            <a:pPr algn="ctr"/>
            <a:endParaRPr lang="ru-RU" dirty="0"/>
          </a:p>
        </p:txBody>
      </p:sp>
      <p:cxnSp>
        <p:nvCxnSpPr>
          <p:cNvPr id="25" name="Прямая со стрелкой 24"/>
          <p:cNvCxnSpPr>
            <a:endCxn id="9" idx="3"/>
          </p:cNvCxnSpPr>
          <p:nvPr/>
        </p:nvCxnSpPr>
        <p:spPr>
          <a:xfrm flipH="1">
            <a:off x="3987800" y="2882392"/>
            <a:ext cx="345440" cy="378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1"/>
          </p:cNvCxnSpPr>
          <p:nvPr/>
        </p:nvCxnSpPr>
        <p:spPr>
          <a:xfrm>
            <a:off x="4800600" y="2884933"/>
            <a:ext cx="345440" cy="375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833880" y="354279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083560" y="354279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847080" y="355803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289800" y="355803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867400" y="4843278"/>
            <a:ext cx="0" cy="78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310120" y="4843278"/>
            <a:ext cx="0" cy="78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75" y="3071623"/>
            <a:ext cx="3628868" cy="34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9438" y="213360"/>
            <a:ext cx="4722402" cy="3390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Почему</a:t>
            </a:r>
            <a:r>
              <a:rPr lang="ru-RU" sz="4800" b="1" i="1" dirty="0">
                <a:solidFill>
                  <a:schemeClr val="tx2"/>
                </a:solidFill>
              </a:rPr>
              <a:t> люди стремятся соблюдать нормы , а общество строго следит за этим </a:t>
            </a:r>
            <a:r>
              <a:rPr lang="ru-RU" sz="4800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68" y="777237"/>
            <a:ext cx="8457143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119" y="298057"/>
            <a:ext cx="10178322" cy="14921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2. Элементы социального контроля (нормы и санкции</a:t>
            </a:r>
            <a:r>
              <a:rPr lang="ru-RU" b="1" dirty="0" smtClean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85160" y="1998472"/>
            <a:ext cx="2865120" cy="883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Социальный контроль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2680" y="2978915"/>
            <a:ext cx="2865120" cy="5638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Социальные нормы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6040" y="2978915"/>
            <a:ext cx="2865120" cy="5638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Санкции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2520" y="395935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Обычаи, традиции</a:t>
            </a:r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45080" y="395935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Эстетические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22680" y="484327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Религиозные</a:t>
            </a:r>
            <a:endParaRPr lang="ru-RU" sz="1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240" y="484327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Корпоративные</a:t>
            </a:r>
            <a:endParaRPr lang="ru-RU" sz="1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22680" y="572719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Правовые</a:t>
            </a:r>
            <a:endParaRPr lang="ru-RU" sz="1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55240" y="572719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Моральные</a:t>
            </a:r>
            <a:endParaRPr lang="ru-RU" sz="1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6040" y="3959358"/>
            <a:ext cx="1442720" cy="8839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Позитивные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34280" y="5727198"/>
            <a:ext cx="1554480" cy="88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Формальные, неформальные</a:t>
            </a:r>
            <a:endParaRPr lang="ru-RU" sz="1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88760" y="3959358"/>
            <a:ext cx="1442720" cy="8839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Негативные</a:t>
            </a:r>
            <a:endParaRPr lang="ru-RU" sz="16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68440" y="5727198"/>
            <a:ext cx="1534160" cy="88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Формальные, неформальные</a:t>
            </a:r>
          </a:p>
          <a:p>
            <a:pPr algn="ctr"/>
            <a:endParaRPr lang="ru-RU" dirty="0"/>
          </a:p>
        </p:txBody>
      </p:sp>
      <p:cxnSp>
        <p:nvCxnSpPr>
          <p:cNvPr id="25" name="Прямая со стрелкой 24"/>
          <p:cNvCxnSpPr>
            <a:endCxn id="9" idx="3"/>
          </p:cNvCxnSpPr>
          <p:nvPr/>
        </p:nvCxnSpPr>
        <p:spPr>
          <a:xfrm flipH="1">
            <a:off x="3987800" y="2882392"/>
            <a:ext cx="345440" cy="378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1"/>
          </p:cNvCxnSpPr>
          <p:nvPr/>
        </p:nvCxnSpPr>
        <p:spPr>
          <a:xfrm>
            <a:off x="4800600" y="2884933"/>
            <a:ext cx="345440" cy="375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833880" y="354279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083560" y="354279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847080" y="355803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289800" y="355803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867400" y="4843278"/>
            <a:ext cx="0" cy="78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310120" y="4843278"/>
            <a:ext cx="0" cy="78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75" y="3071623"/>
            <a:ext cx="3628868" cy="34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Закрепление материала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477168"/>
            <a:ext cx="1035104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Выполните задание расположенное по ссылке </a:t>
            </a:r>
            <a:r>
              <a:rPr lang="en-US" sz="280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sz="2800" dirty="0" smtClean="0">
                <a:solidFill>
                  <a:schemeClr val="tx2"/>
                </a:solidFill>
                <a:hlinkClick r:id="rId2"/>
              </a:rPr>
              <a:t>www.yaklass.ru/TestWork/Info?jid=Sp2VSHlK3k2_l8d66FMntw</a:t>
            </a:r>
            <a:r>
              <a:rPr lang="ru-RU" sz="2800" dirty="0" smtClean="0">
                <a:solidFill>
                  <a:schemeClr val="tx2"/>
                </a:solidFill>
              </a:rPr>
              <a:t> или воспользуйтесь </a:t>
            </a:r>
            <a:r>
              <a:rPr lang="en-US" sz="2800" dirty="0" smtClean="0">
                <a:solidFill>
                  <a:schemeClr val="tx2"/>
                </a:solidFill>
              </a:rPr>
              <a:t>QR-</a:t>
            </a:r>
            <a:r>
              <a:rPr lang="ru-RU" sz="2800" dirty="0" smtClean="0">
                <a:solidFill>
                  <a:schemeClr val="tx2"/>
                </a:solidFill>
              </a:rPr>
              <a:t>кодом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91" y="3315522"/>
            <a:ext cx="3048898" cy="3009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95" y="2803762"/>
            <a:ext cx="5961905" cy="3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24007"/>
            <a:ext cx="10178322" cy="14921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3. Формы </a:t>
            </a:r>
            <a:r>
              <a:rPr lang="ru-RU" b="1" dirty="0" smtClean="0">
                <a:solidFill>
                  <a:schemeClr val="accent1"/>
                </a:solidFill>
              </a:rPr>
              <a:t>контроля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29159" y="1612912"/>
            <a:ext cx="4023360" cy="883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Формы социального контроля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2720" y="2866403"/>
            <a:ext cx="4328160" cy="146811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Внутренний (самоконтроль)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/>
              <a:t>Форма социального контроля, при которой индивид самостоятельно регулирует свое поведение, согласовывая его с общепринятыми нормами</a:t>
            </a:r>
            <a:endParaRPr lang="ru-RU" sz="1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01930" y="2847331"/>
            <a:ext cx="4335030" cy="146811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Внешний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/>
              <a:t>Совокупность институтов и механизмов, гарантирующих соблюдение общепринятых норм поведения и законов</a:t>
            </a: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1639" y="4795526"/>
            <a:ext cx="7518400" cy="16967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процессе социализации нормы усваиваются настолько прочно, что люди, нарушая их, испытывают чувство неловкости, возникновение чувства вины и как следствие муки совести.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Совесть – проявление внутреннего контроля.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827259" y="2710191"/>
            <a:ext cx="345440" cy="378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83079" y="2710191"/>
            <a:ext cx="345440" cy="375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50" y="1130303"/>
            <a:ext cx="2606818" cy="15315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" y="1087137"/>
            <a:ext cx="2606818" cy="15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7140" y="1534160"/>
            <a:ext cx="4800600" cy="52019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Неформальный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основан на одобрении или осуждении со стороны группы родственников, друзей, коллег, знакомых, а также со стороны общественного мнения, которое выражается через традиции и обычаи либо средства массовой информации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Формальный </a:t>
            </a:r>
            <a:r>
              <a:rPr lang="ru-RU" b="1" dirty="0">
                <a:solidFill>
                  <a:schemeClr val="tx2"/>
                </a:solidFill>
              </a:rPr>
              <a:t>контроль</a:t>
            </a:r>
            <a:r>
              <a:rPr lang="ru-RU" dirty="0">
                <a:solidFill>
                  <a:schemeClr val="tx2"/>
                </a:solidFill>
              </a:rPr>
              <a:t> осуществляют суды, образование, армия, производство, средства массовой информации, политические партии, правительство. Школа контролирует благодаря экзаменационным оценкам, правительство — благодаря системе налогообложения и социальной помощи населению, государство — благодаря полиции и т. п.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4800" y="233686"/>
            <a:ext cx="9296400" cy="995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Внешний</a:t>
            </a:r>
            <a:r>
              <a:rPr lang="ru-RU" sz="3200" b="1" dirty="0" smtClean="0"/>
              <a:t> социальный контроль  подразделяется на неформальный и формальный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4182427"/>
            <a:ext cx="4136249" cy="2326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34160"/>
            <a:ext cx="4136249" cy="23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Закрепление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680" y="1351281"/>
            <a:ext cx="10881360" cy="359359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Выполните задание расположенное по ссылке </a:t>
            </a:r>
            <a:r>
              <a:rPr lang="en-US" sz="2800" dirty="0" smtClean="0">
                <a:solidFill>
                  <a:schemeClr val="tx2"/>
                </a:solidFill>
                <a:hlinkClick r:id="rId2"/>
              </a:rPr>
              <a:t>https://www.yaklass.ru/TestWork/Info?jid=0d3O_OrlMEWYnbH6xCIZOA</a:t>
            </a:r>
            <a:r>
              <a:rPr lang="ru-RU" sz="2800" dirty="0" smtClean="0">
                <a:solidFill>
                  <a:schemeClr val="tx2"/>
                </a:solidFill>
              </a:rPr>
              <a:t> или воспользуйтесь </a:t>
            </a:r>
            <a:r>
              <a:rPr lang="en-US" sz="2800" dirty="0" smtClean="0">
                <a:solidFill>
                  <a:schemeClr val="tx2"/>
                </a:solidFill>
              </a:rPr>
              <a:t>QR-</a:t>
            </a:r>
            <a:r>
              <a:rPr lang="ru-RU" sz="2800" dirty="0" smtClean="0">
                <a:solidFill>
                  <a:schemeClr val="tx2"/>
                </a:solidFill>
              </a:rPr>
              <a:t>кодом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3361084"/>
            <a:ext cx="5882640" cy="3009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991" y="3231917"/>
            <a:ext cx="3277057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4. Способы реализации социального контроля в группе и </a:t>
            </a:r>
            <a:r>
              <a:rPr lang="ru-RU" b="1" dirty="0" smtClean="0">
                <a:solidFill>
                  <a:schemeClr val="accent1"/>
                </a:solidFill>
              </a:rPr>
              <a:t>обществе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407920"/>
            <a:ext cx="10178322" cy="43687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– через социализацию  </a:t>
            </a:r>
            <a:r>
              <a:rPr lang="ru-RU" dirty="0">
                <a:solidFill>
                  <a:schemeClr val="tx2"/>
                </a:solidFill>
              </a:rPr>
              <a:t>(социализация, формируя наши желания, предпочтения, привычки и обычаи, является одним из основных факторов социального контроля и установления порядка в обществе</a:t>
            </a:r>
            <a:r>
              <a:rPr lang="ru-RU" dirty="0" smtClean="0">
                <a:solidFill>
                  <a:schemeClr val="tx2"/>
                </a:solidFill>
              </a:rPr>
              <a:t>);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– через групповое давление  </a:t>
            </a:r>
            <a:r>
              <a:rPr lang="ru-RU" dirty="0">
                <a:solidFill>
                  <a:schemeClr val="tx2"/>
                </a:solidFill>
              </a:rPr>
              <a:t>(каждый индивид, являясь членом многих первичных групп, должен разделять определенный минимум принятых в данных группах культурных норм и вести себя подобающим образом, в противном случае могут последовать осуждение и санкции со стороны группы, начиная от простых замечаний и кончая изгнанием из данной первичной группы</a:t>
            </a:r>
            <a:r>
              <a:rPr lang="ru-RU" dirty="0" smtClean="0">
                <a:solidFill>
                  <a:schemeClr val="tx2"/>
                </a:solidFill>
              </a:rPr>
              <a:t>);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– через принуждение  </a:t>
            </a:r>
            <a:r>
              <a:rPr lang="ru-RU" dirty="0">
                <a:solidFill>
                  <a:schemeClr val="tx2"/>
                </a:solidFill>
              </a:rPr>
              <a:t>(в ситуации, когда отдельный индивид не желает выполнять законы, нормативные регуляторы, формализованные процедуры, группа или общество прибегает к принуждению, чтобы заставить его поступить, как все).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2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Подведение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итогов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358" y="1613244"/>
            <a:ext cx="4045990" cy="47751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Нужен </a:t>
            </a:r>
            <a:r>
              <a:rPr lang="ru-RU" b="1" dirty="0">
                <a:solidFill>
                  <a:srgbClr val="C00000"/>
                </a:solidFill>
              </a:rPr>
              <a:t>ли социальный контроль сегодня?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Является </a:t>
            </a:r>
            <a:r>
              <a:rPr lang="ru-RU" b="1" dirty="0">
                <a:solidFill>
                  <a:srgbClr val="C00000"/>
                </a:solidFill>
              </a:rPr>
              <a:t>ли он выразителем «Совести общества</a:t>
            </a:r>
            <a:r>
              <a:rPr lang="ru-RU" b="1" dirty="0" smtClean="0">
                <a:solidFill>
                  <a:srgbClr val="C00000"/>
                </a:solidFill>
              </a:rPr>
              <a:t>»?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Формулировка </a:t>
            </a:r>
            <a:r>
              <a:rPr lang="ru-RU" dirty="0">
                <a:solidFill>
                  <a:schemeClr val="tx2"/>
                </a:solidFill>
              </a:rPr>
              <a:t>своего ответа на проблемное задание с использованием </a:t>
            </a:r>
            <a:r>
              <a:rPr lang="ru-RU" dirty="0" smtClean="0">
                <a:solidFill>
                  <a:schemeClr val="tx2"/>
                </a:solidFill>
              </a:rPr>
              <a:t>ПОПС-формулы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88" y="1613244"/>
            <a:ext cx="6487932" cy="48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496" y="1098388"/>
            <a:ext cx="11594592" cy="4394988"/>
          </a:xfrm>
        </p:spPr>
        <p:txBody>
          <a:bodyPr/>
          <a:lstStyle/>
          <a:p>
            <a:r>
              <a:rPr lang="ru-RU" sz="4400" dirty="0" smtClean="0"/>
              <a:t>Социальный контроль </a:t>
            </a:r>
            <a:br>
              <a:rPr lang="ru-RU" sz="4400" dirty="0" smtClean="0"/>
            </a:br>
            <a:r>
              <a:rPr lang="ru-RU" sz="4400" dirty="0" smtClean="0"/>
              <a:t>и его роль в современном обществе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5971" y="5668220"/>
            <a:ext cx="8045373" cy="110642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Подготовил:</a:t>
            </a:r>
          </a:p>
          <a:p>
            <a:pPr algn="l"/>
            <a:r>
              <a:rPr lang="ru-RU" dirty="0" smtClean="0"/>
              <a:t>Бреславцев Максим Владимирович,</a:t>
            </a:r>
          </a:p>
          <a:p>
            <a:pPr algn="l"/>
            <a:r>
              <a:rPr lang="ru-RU" dirty="0" smtClean="0"/>
              <a:t>Учитель обществознания МБОУ-СОШ № 15 </a:t>
            </a:r>
          </a:p>
          <a:p>
            <a:pPr algn="l"/>
            <a:r>
              <a:rPr lang="ru-RU" dirty="0" smtClean="0"/>
              <a:t>МО город Армавир Краснодарского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4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38545"/>
            <a:ext cx="10178322" cy="14921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вывод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741" y="772160"/>
            <a:ext cx="4947192" cy="5069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Основная задача социального контроля — создание условий для устойчивости той или иной социальной системы, сохранение социальной стабильности и в то же время для позитивных изменений. Это требует от контроля большой гибкости, способности распознавать отклонения от социальных норм деятельности: </a:t>
            </a:r>
            <a:r>
              <a:rPr lang="ru-RU" sz="2400" dirty="0" err="1">
                <a:solidFill>
                  <a:schemeClr val="tx2"/>
                </a:solidFill>
              </a:rPr>
              <a:t>дисфункциональные</a:t>
            </a:r>
            <a:r>
              <a:rPr lang="ru-RU" sz="2400" dirty="0">
                <a:solidFill>
                  <a:schemeClr val="tx2"/>
                </a:solidFill>
              </a:rPr>
              <a:t>, приносящие обществу вред, и необходимые для его развития, которые следует поощрять.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5" y="1306830"/>
            <a:ext cx="56578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Закрепление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5998" y="1270001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</a:rPr>
              <a:t>Прочитайте приведённый ниже текст, в котором пропущен ряд слов. Выберите из предлагаемого списка слова, которые необходимо вставить на место пропусков.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Социальные нормы составляют один из элементов механизма регуляции отношений индивида и общества, который называется ______ (А). Другой элемент - _________ (Б), под которыми понимают реакцию общества на поведение человека или группы.  Они означают либо одобрение и поощрение - ______ (В), либо неодобрение и наказание _______ (Г).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   Наряду с внешним контролем со стороны общества, группы, государства, других людей, важнейшее значение имеет внутренний контроль, или _______ (Д), в процессе которого большую роль играет ________ (Е), т.е. чувство и знание того, что хорошо, а что плохо, субъективное сознание соответствия или несоответствия собственного поведения нравственным нормам.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1) позитивные санкции		6) социальные нормы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2) самоконтроль			7) социальный контроль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3) честь				8) совесть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4) социальные санкции		9) негативные санкции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5) неформальные санкции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3360" y="5974080"/>
            <a:ext cx="4216400" cy="7213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b="1" dirty="0"/>
              <a:t>Ответ: 741928</a:t>
            </a:r>
            <a:endParaRPr lang="ru-RU" sz="40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4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Рефлексия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259841"/>
            <a:ext cx="10178322" cy="35935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Перейдите по </a:t>
            </a:r>
            <a:r>
              <a:rPr lang="en-US" sz="2600" dirty="0" smtClean="0">
                <a:solidFill>
                  <a:schemeClr val="tx2"/>
                </a:solidFill>
              </a:rPr>
              <a:t>QR-</a:t>
            </a:r>
            <a:r>
              <a:rPr lang="ru-RU" sz="2600" dirty="0" smtClean="0">
                <a:solidFill>
                  <a:schemeClr val="tx2"/>
                </a:solidFill>
              </a:rPr>
              <a:t>коду или ссылке </a:t>
            </a:r>
            <a:r>
              <a:rPr lang="en-US" sz="260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sz="2600" dirty="0" smtClean="0">
                <a:solidFill>
                  <a:schemeClr val="tx2"/>
                </a:solidFill>
                <a:hlinkClick r:id="rId2"/>
              </a:rPr>
              <a:t>answergarden.ch/2403492</a:t>
            </a:r>
            <a:r>
              <a:rPr lang="ru-RU" sz="2600" dirty="0" smtClean="0">
                <a:solidFill>
                  <a:schemeClr val="tx2"/>
                </a:solidFill>
              </a:rPr>
              <a:t>      и ответьте 1-2 словами на вопросы «На уроке мы говорили о…», </a:t>
            </a:r>
            <a:r>
              <a:rPr lang="ru-RU" sz="2600" dirty="0">
                <a:solidFill>
                  <a:schemeClr val="tx2"/>
                </a:solidFill>
              </a:rPr>
              <a:t>«Я узнал о таких терминах, как </a:t>
            </a:r>
            <a:r>
              <a:rPr lang="ru-RU" sz="2600" dirty="0" smtClean="0">
                <a:solidFill>
                  <a:schemeClr val="tx2"/>
                </a:solidFill>
              </a:rPr>
              <a:t>…»,  «Мне было трудно …», «Мне понравилось…».</a:t>
            </a:r>
            <a:endParaRPr lang="ru-RU" sz="26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78" y="2330193"/>
            <a:ext cx="6195062" cy="4835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242" y="3174008"/>
            <a:ext cx="3098358" cy="29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Домашнее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задание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598" y="1320801"/>
            <a:ext cx="10178322" cy="3593591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2"/>
                </a:solidFill>
              </a:rPr>
              <a:t>Составить конспект данной темы; выполнить тренировочное задание на сайте РЭШ воспользовавшись </a:t>
            </a:r>
            <a:r>
              <a:rPr lang="en-US" sz="2600" dirty="0" smtClean="0">
                <a:solidFill>
                  <a:schemeClr val="tx2"/>
                </a:solidFill>
              </a:rPr>
              <a:t>QR-</a:t>
            </a:r>
            <a:r>
              <a:rPr lang="ru-RU" sz="2600" dirty="0" smtClean="0">
                <a:solidFill>
                  <a:schemeClr val="tx2"/>
                </a:solidFill>
              </a:rPr>
              <a:t>кодом или перейдя по ссылке </a:t>
            </a:r>
            <a:r>
              <a:rPr lang="en-US" sz="2600" dirty="0" smtClean="0">
                <a:solidFill>
                  <a:schemeClr val="tx2"/>
                </a:solidFill>
                <a:hlinkClick r:id="rId2"/>
              </a:rPr>
              <a:t>https</a:t>
            </a:r>
            <a:r>
              <a:rPr lang="en-US" sz="26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2600" dirty="0" smtClean="0">
                <a:solidFill>
                  <a:schemeClr val="tx2"/>
                </a:solidFill>
                <a:hlinkClick r:id="rId2"/>
              </a:rPr>
              <a:t>resh.edu.ru/subject/lesson/5842/train/84840/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endParaRPr lang="ru-RU" sz="26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60" y="3117596"/>
            <a:ext cx="5120460" cy="3415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880" y="3377267"/>
            <a:ext cx="3010320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966" y="2478025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chemeClr val="accent1"/>
                </a:solidFill>
                <a:latin typeface="+mj-lt"/>
              </a:rPr>
              <a:t>СПАСИБО ЗА ВНИМАНИЕ</a:t>
            </a:r>
            <a:endParaRPr lang="ru-RU" sz="8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3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808" y="2659241"/>
            <a:ext cx="5696712" cy="1492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«Совесть </a:t>
            </a:r>
            <a:r>
              <a:rPr lang="ru-RU" dirty="0"/>
              <a:t>есть закон </a:t>
            </a:r>
            <a:r>
              <a:rPr lang="ru-RU" dirty="0" smtClean="0"/>
              <a:t>законов» ©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8776" y="795529"/>
            <a:ext cx="5166360" cy="5522976"/>
          </a:xfrm>
        </p:spPr>
        <p:txBody>
          <a:bodyPr/>
          <a:lstStyle/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2"/>
                </a:solidFill>
              </a:rPr>
              <a:t>Альфонс </a:t>
            </a:r>
            <a:r>
              <a:rPr lang="ru-RU" i="1" dirty="0">
                <a:solidFill>
                  <a:schemeClr val="tx2"/>
                </a:solidFill>
              </a:rPr>
              <a:t>де  </a:t>
            </a:r>
            <a:r>
              <a:rPr lang="ru-RU" i="1" dirty="0" err="1">
                <a:solidFill>
                  <a:schemeClr val="tx2"/>
                </a:solidFill>
              </a:rPr>
              <a:t>Ламартин</a:t>
            </a:r>
            <a:r>
              <a:rPr lang="ru-RU" i="1" dirty="0">
                <a:solidFill>
                  <a:schemeClr val="tx2"/>
                </a:solidFill>
              </a:rPr>
              <a:t> (</a:t>
            </a:r>
            <a:r>
              <a:rPr lang="ru-RU" dirty="0">
                <a:solidFill>
                  <a:schemeClr val="tx2"/>
                </a:solidFill>
              </a:rPr>
              <a:t>французский писатель и поэт, политический </a:t>
            </a:r>
            <a:r>
              <a:rPr lang="ru-RU" dirty="0" smtClean="0">
                <a:solidFill>
                  <a:schemeClr val="tx2"/>
                </a:solidFill>
              </a:rPr>
              <a:t>деятель</a:t>
            </a:r>
            <a:r>
              <a:rPr lang="ru-RU" i="1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08" y="91440"/>
            <a:ext cx="4115154" cy="5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sz="5400" i="1" dirty="0">
                <a:solidFill>
                  <a:srgbClr val="FF0000"/>
                </a:solidFill>
              </a:rPr>
              <a:t>Цель урока: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214" y="1965961"/>
            <a:ext cx="5780058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i="1" dirty="0" smtClean="0">
              <a:solidFill>
                <a:schemeClr val="tx2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выяснить </a:t>
            </a:r>
            <a:r>
              <a:rPr lang="ru-RU" sz="2800" dirty="0">
                <a:solidFill>
                  <a:schemeClr val="tx2"/>
                </a:solidFill>
              </a:rPr>
              <a:t>особенности социального контроля, показать значимость норм и санкций для поддержания общественного порядка.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85" y="894449"/>
            <a:ext cx="7187301" cy="55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Проблемное задание: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5249706" cy="359359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tx2"/>
                </a:solidFill>
                <a:latin typeface="+mj-lt"/>
              </a:rPr>
              <a:t>Нужен ли социальный контроль сегодня? </a:t>
            </a:r>
            <a:endParaRPr lang="ru-RU" sz="3600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600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2"/>
                </a:solidFill>
                <a:latin typeface="+mj-lt"/>
              </a:rPr>
              <a:t>Является </a:t>
            </a:r>
            <a:r>
              <a:rPr lang="ru-RU" sz="3600" dirty="0">
                <a:solidFill>
                  <a:schemeClr val="tx2"/>
                </a:solidFill>
                <a:latin typeface="+mj-lt"/>
              </a:rPr>
              <a:t>ли он выразителем </a:t>
            </a:r>
            <a:endParaRPr lang="ru-RU" sz="3600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2"/>
                </a:solidFill>
                <a:latin typeface="+mj-lt"/>
              </a:rPr>
              <a:t>«</a:t>
            </a:r>
            <a:r>
              <a:rPr lang="ru-RU" sz="3600" dirty="0">
                <a:solidFill>
                  <a:schemeClr val="tx2"/>
                </a:solidFill>
                <a:latin typeface="+mj-lt"/>
              </a:rPr>
              <a:t>Совести общества»?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4" y="1874517"/>
            <a:ext cx="4580699" cy="356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/>
                </a:solidFill>
              </a:rPr>
              <a:t>План изучения нового материала:</a:t>
            </a:r>
            <a:endParaRPr lang="ru-RU" sz="4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1028805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900" dirty="0">
                <a:solidFill>
                  <a:schemeClr val="tx2"/>
                </a:solidFill>
              </a:rPr>
              <a:t>1.Социальный контроль.</a:t>
            </a:r>
          </a:p>
          <a:p>
            <a:pPr marL="0" indent="0">
              <a:buNone/>
            </a:pPr>
            <a:r>
              <a:rPr lang="ru-RU" sz="3900" dirty="0">
                <a:solidFill>
                  <a:schemeClr val="tx2"/>
                </a:solidFill>
              </a:rPr>
              <a:t>2.Элементы социального контроля </a:t>
            </a:r>
            <a:endParaRPr lang="ru-RU" sz="39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3900" dirty="0" smtClean="0">
                <a:solidFill>
                  <a:schemeClr val="tx2"/>
                </a:solidFill>
              </a:rPr>
              <a:t>3.Формы </a:t>
            </a:r>
            <a:r>
              <a:rPr lang="ru-RU" sz="3900" dirty="0">
                <a:solidFill>
                  <a:schemeClr val="tx2"/>
                </a:solidFill>
              </a:rPr>
              <a:t>контроля.</a:t>
            </a:r>
          </a:p>
          <a:p>
            <a:pPr marL="0" indent="0">
              <a:buNone/>
            </a:pPr>
            <a:r>
              <a:rPr lang="ru-RU" sz="3900" dirty="0">
                <a:solidFill>
                  <a:schemeClr val="tx2"/>
                </a:solidFill>
              </a:rPr>
              <a:t>4.Способы реализации социального контроля в группе и обществе.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5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1. Социальный </a:t>
            </a:r>
            <a:r>
              <a:rPr lang="ru-RU" b="1" dirty="0" smtClean="0">
                <a:solidFill>
                  <a:schemeClr val="accent1"/>
                </a:solidFill>
              </a:rPr>
              <a:t>контроль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432" y="1581913"/>
            <a:ext cx="10561320" cy="429768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</a:rPr>
              <a:t>Социальный контроль – </a:t>
            </a:r>
            <a:r>
              <a:rPr lang="ru-RU" sz="2800" dirty="0">
                <a:solidFill>
                  <a:schemeClr val="tx2"/>
                </a:solidFill>
              </a:rPr>
              <a:t>система способов воздействия общества на деятельность, поведение человека, социальных групп.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</a:rPr>
              <a:t>В широком смысле</a:t>
            </a:r>
            <a:r>
              <a:rPr lang="ru-RU" sz="2800" dirty="0">
                <a:solidFill>
                  <a:schemeClr val="tx2"/>
                </a:solidFill>
              </a:rPr>
              <a:t> социальный контроль можно определить как совокупность всех видов контроля, существующих в обществе: нравственный, государственный контроль и т.п.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</a:rPr>
              <a:t>В узком смысле </a:t>
            </a:r>
            <a:r>
              <a:rPr lang="ru-RU" sz="2800" dirty="0">
                <a:solidFill>
                  <a:schemeClr val="tx2"/>
                </a:solidFill>
              </a:rPr>
              <a:t>это контроль общественного мнения, гласность результатов и оценок деятельности и поведения людей.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30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89777"/>
            <a:ext cx="10178322" cy="149213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каковы </a:t>
            </a:r>
            <a:r>
              <a:rPr lang="ru-RU" b="1" i="1" dirty="0">
                <a:solidFill>
                  <a:srgbClr val="FF0000"/>
                </a:solidFill>
              </a:rPr>
              <a:t>же функции социального контроля?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798" y="2070691"/>
            <a:ext cx="5577840" cy="48828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>
                <a:solidFill>
                  <a:schemeClr val="tx2"/>
                </a:solidFill>
              </a:rPr>
              <a:t>Во-первых, они способствуют социальной интеграции, т. е. сохранению сплоченности в обществе. 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chemeClr val="tx2"/>
                </a:solidFill>
              </a:rPr>
              <a:t>Во-вторых, служат своеобразным эталоном поведения, своего рода инструкциями для исполняющих отдельные роли индивидов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    и </a:t>
            </a:r>
            <a:r>
              <a:rPr lang="ru-RU" sz="2200" dirty="0">
                <a:solidFill>
                  <a:schemeClr val="tx2"/>
                </a:solidFill>
              </a:rPr>
              <a:t>социальных групп.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chemeClr val="tx2"/>
                </a:solidFill>
              </a:rPr>
              <a:t>В-третьих, способствуют контролю над отклоняющимся поведением. 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chemeClr val="tx2"/>
                </a:solidFill>
              </a:rPr>
              <a:t>В-четвертых, обеспечивают стабильность общества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09" y="2265679"/>
            <a:ext cx="5125462" cy="3659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77" y="2539999"/>
            <a:ext cx="5759617" cy="2712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79" y="2584919"/>
            <a:ext cx="5700611" cy="3021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2194558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119" y="298057"/>
            <a:ext cx="10178322" cy="14921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2. Элементы социального контроля (нормы и санкции</a:t>
            </a:r>
            <a:r>
              <a:rPr lang="ru-RU" b="1" dirty="0" smtClean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85160" y="1998472"/>
            <a:ext cx="2865120" cy="883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Социальный контроль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2680" y="2978915"/>
            <a:ext cx="2865120" cy="5638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Социальные нормы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6040" y="2978915"/>
            <a:ext cx="2865120" cy="5638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Санкции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2520" y="395935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Обычаи, традиции</a:t>
            </a:r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45080" y="395935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Эстетические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22680" y="484327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Религиозные</a:t>
            </a:r>
            <a:endParaRPr lang="ru-RU" sz="1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240" y="484327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Корпоративные</a:t>
            </a:r>
            <a:endParaRPr lang="ru-RU" sz="1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22680" y="572719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Правовые</a:t>
            </a:r>
            <a:endParaRPr lang="ru-RU" sz="1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55240" y="5727198"/>
            <a:ext cx="1442720" cy="883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Моральные</a:t>
            </a:r>
            <a:endParaRPr lang="ru-RU" sz="1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6040" y="3959358"/>
            <a:ext cx="1442720" cy="8839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Позитивные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34280" y="5727198"/>
            <a:ext cx="1554480" cy="88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Формальные, неформальные</a:t>
            </a:r>
            <a:endParaRPr lang="ru-RU" sz="1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88760" y="3959358"/>
            <a:ext cx="1442720" cy="8839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Негативные</a:t>
            </a:r>
            <a:endParaRPr lang="ru-RU" sz="16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68440" y="5727198"/>
            <a:ext cx="1534160" cy="883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Формальные, неформальные</a:t>
            </a:r>
          </a:p>
          <a:p>
            <a:pPr algn="ctr"/>
            <a:endParaRPr lang="ru-RU" dirty="0"/>
          </a:p>
        </p:txBody>
      </p:sp>
      <p:cxnSp>
        <p:nvCxnSpPr>
          <p:cNvPr id="25" name="Прямая со стрелкой 24"/>
          <p:cNvCxnSpPr>
            <a:endCxn id="9" idx="3"/>
          </p:cNvCxnSpPr>
          <p:nvPr/>
        </p:nvCxnSpPr>
        <p:spPr>
          <a:xfrm flipH="1">
            <a:off x="3987800" y="2882392"/>
            <a:ext cx="345440" cy="378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1"/>
          </p:cNvCxnSpPr>
          <p:nvPr/>
        </p:nvCxnSpPr>
        <p:spPr>
          <a:xfrm>
            <a:off x="4800600" y="2884933"/>
            <a:ext cx="345440" cy="375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833880" y="354279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083560" y="354279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847080" y="355803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289800" y="3558032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867400" y="4843278"/>
            <a:ext cx="0" cy="78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310120" y="4843278"/>
            <a:ext cx="0" cy="78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75" y="3071623"/>
            <a:ext cx="3628868" cy="34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466</TotalTime>
  <Words>873</Words>
  <Application>Microsoft Office PowerPoint</Application>
  <PresentationFormat>Широкоэкранный</PresentationFormat>
  <Paragraphs>144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Corbel</vt:lpstr>
      <vt:lpstr>Gill Sans MT</vt:lpstr>
      <vt:lpstr>Impact</vt:lpstr>
      <vt:lpstr>Badge</vt:lpstr>
      <vt:lpstr>Определение темы урока</vt:lpstr>
      <vt:lpstr>Социальный контроль  и его роль в современном обществе</vt:lpstr>
      <vt:lpstr>«Совесть есть закон законов» © </vt:lpstr>
      <vt:lpstr>Цель урока: </vt:lpstr>
      <vt:lpstr>Проблемное задание:</vt:lpstr>
      <vt:lpstr>План изучения нового материала:</vt:lpstr>
      <vt:lpstr>1. Социальный контроль</vt:lpstr>
      <vt:lpstr>каковы же функции социального контроля?</vt:lpstr>
      <vt:lpstr>2. Элементы социального контроля (нормы и санкции)</vt:lpstr>
      <vt:lpstr>Нормы связывают людей в единую общность , в коллектив .  </vt:lpstr>
      <vt:lpstr>2. Элементы социального контроля (нормы и санкции)</vt:lpstr>
      <vt:lpstr>Презентация PowerPoint</vt:lpstr>
      <vt:lpstr>2. Элементы социального контроля (нормы и санкции)</vt:lpstr>
      <vt:lpstr>Закрепление материала</vt:lpstr>
      <vt:lpstr>3. Формы контроля</vt:lpstr>
      <vt:lpstr>Презентация PowerPoint</vt:lpstr>
      <vt:lpstr>Закрепление материала</vt:lpstr>
      <vt:lpstr>4. Способы реализации социального контроля в группе и обществе</vt:lpstr>
      <vt:lpstr>Подведение итогов</vt:lpstr>
      <vt:lpstr>вывод</vt:lpstr>
      <vt:lpstr>Закрепление</vt:lpstr>
      <vt:lpstr>Рефлексия</vt:lpstr>
      <vt:lpstr>Домашнее задание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контроль</dc:title>
  <dc:creator>Пользователь Windows</dc:creator>
  <cp:lastModifiedBy>Пользователь Windows</cp:lastModifiedBy>
  <cp:revision>36</cp:revision>
  <dcterms:created xsi:type="dcterms:W3CDTF">2022-03-29T15:08:34Z</dcterms:created>
  <dcterms:modified xsi:type="dcterms:W3CDTF">2022-03-31T14:43:43Z</dcterms:modified>
</cp:coreProperties>
</file>