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73" r:id="rId4"/>
    <p:sldId id="287" r:id="rId5"/>
    <p:sldId id="274" r:id="rId6"/>
    <p:sldId id="288" r:id="rId7"/>
    <p:sldId id="289" r:id="rId8"/>
    <p:sldId id="279" r:id="rId9"/>
    <p:sldId id="286" r:id="rId10"/>
    <p:sldId id="280" r:id="rId11"/>
    <p:sldId id="285" r:id="rId12"/>
    <p:sldId id="27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0066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2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>
            <a:off x="4572000" y="2012051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-45000"/>
                    </a14:imgEffect>
                    <a14:imgEffect>
                      <a14:brightnessContrast bright="28000" contrast="-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193543">
            <a:off x="3642434" y="1713882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r="5049"/>
          <a:stretch/>
        </p:blipFill>
        <p:spPr bwMode="auto">
          <a:xfrm>
            <a:off x="0" y="4365104"/>
            <a:ext cx="9144000" cy="274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Скругленный прямоугольник 15"/>
          <p:cNvSpPr/>
          <p:nvPr userDrawn="1"/>
        </p:nvSpPr>
        <p:spPr>
          <a:xfrm>
            <a:off x="4918697" y="5478664"/>
            <a:ext cx="4216591" cy="1296144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5090" y="404665"/>
            <a:ext cx="8221366" cy="1080120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18697" y="5478664"/>
            <a:ext cx="4216591" cy="1368152"/>
          </a:xfrm>
        </p:spPr>
        <p:txBody>
          <a:bodyPr/>
          <a:lstStyle>
            <a:lvl1pPr marL="0" indent="0" algn="ctr">
              <a:buNone/>
              <a:defRPr>
                <a:solidFill>
                  <a:srgbClr val="00206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gradFill flip="none" rotWithShape="1">
          <a:gsLst>
            <a:gs pos="0">
              <a:srgbClr val="99FF66"/>
            </a:gs>
            <a:gs pos="57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 rot="2062218">
            <a:off x="7232974" y="4026964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772816"/>
            <a:ext cx="8229600" cy="4525963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6303408" y="3728795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Pr>
        <a:gradFill flip="none" rotWithShape="1">
          <a:gsLst>
            <a:gs pos="0">
              <a:srgbClr val="99FF66"/>
            </a:gs>
            <a:gs pos="28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rect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4008" y="1600200"/>
            <a:ext cx="4042792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" descr="http://i.kam-solnyshko.ru/u/fd/fbdb4e904b11e5a2f1bbf5530a7ed6/-/img%20%281%29.png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19000"/>
                    </a14:imgEffect>
                    <a14:imgEffect>
                      <a14:brightnessContrast contrast="-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128" r="5049"/>
          <a:stretch/>
        </p:blipFill>
        <p:spPr bwMode="auto">
          <a:xfrm>
            <a:off x="0" y="5229200"/>
            <a:ext cx="9144000" cy="1879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 userDrawn="1"/>
        </p:nvSpPr>
        <p:spPr>
          <a:xfrm>
            <a:off x="455091" y="1700808"/>
            <a:ext cx="3972894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 userDrawn="1"/>
        </p:nvSpPr>
        <p:spPr>
          <a:xfrm>
            <a:off x="4716016" y="1675112"/>
            <a:ext cx="3960440" cy="4320480"/>
          </a:xfrm>
          <a:prstGeom prst="roundRect">
            <a:avLst/>
          </a:prstGeom>
          <a:noFill/>
          <a:ln w="50800">
            <a:solidFill>
              <a:srgbClr val="99FF66"/>
            </a:solidFill>
            <a:prstDash val="solid"/>
            <a:round/>
          </a:ln>
          <a:effectLst>
            <a:outerShdw blurRad="63500" sx="102000" sy="102000" algn="ctr" rotWithShape="0">
              <a:schemeClr val="accent3">
                <a:lumMod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Pr>
        <a:gradFill flip="none" rotWithShape="1">
          <a:gsLst>
            <a:gs pos="0">
              <a:srgbClr val="99FF66"/>
            </a:gs>
            <a:gs pos="63000">
              <a:schemeClr val="accent1">
                <a:tint val="44500"/>
                <a:satMod val="160000"/>
              </a:schemeClr>
            </a:gs>
            <a:gs pos="100000">
              <a:srgbClr val="92D05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12974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675604">
            <a:off x="6477953" y="3728794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-24000"/>
                    </a14:imgEffect>
                    <a14:imgEffect>
                      <a14:brightnessContrast bright="-7000" contrast="-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380742" flipH="1">
            <a:off x="-38655" y="3739698"/>
            <a:ext cx="2442392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>
            <a:off x="3779912" y="5544607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bg>
      <p:bgPr shadeToTitle="1"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395536" y="1772816"/>
            <a:ext cx="8280920" cy="1440160"/>
          </a:xfrm>
          <a:prstGeom prst="roundRect">
            <a:avLst/>
          </a:prstGeom>
          <a:solidFill>
            <a:srgbClr val="99FF66">
              <a:alpha val="75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08912" cy="1080120"/>
          </a:xfrm>
        </p:spPr>
        <p:txBody>
          <a:bodyPr anchor="t"/>
          <a:lstStyle>
            <a:lvl1pPr algn="ctr">
              <a:defRPr sz="4000" b="1" cap="all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772816"/>
            <a:ext cx="8265246" cy="1386383"/>
          </a:xfrm>
        </p:spPr>
        <p:txBody>
          <a:bodyPr anchor="b"/>
          <a:lstStyle>
            <a:lvl1pPr marL="0" indent="0" algn="just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14" descr="https://r.mtdata.ru/r480x-/u19/photo0F6F/20890808034-0/original.jp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1667" b="96667" l="10000" r="90000"/>
                    </a14:imgEffect>
                    <a14:imgEffect>
                      <a14:brightnessContrast contrast="-6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976" r="12600"/>
          <a:stretch/>
        </p:blipFill>
        <p:spPr bwMode="auto">
          <a:xfrm rot="2062218">
            <a:off x="2927320" y="4441526"/>
            <a:ext cx="1339414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Номер слайда 5"/>
          <p:cNvSpPr txBox="1">
            <a:spLocks/>
          </p:cNvSpPr>
          <p:nvPr userDrawn="1"/>
        </p:nvSpPr>
        <p:spPr>
          <a:xfrm>
            <a:off x="6553199" y="606831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Picture 16" descr="http://photoshopia.ru/clipart/data/1319/medium/1442769904315_photoshopia_ru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bright="26000" contrast="-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761">
            <a:off x="1503468" y="3682510"/>
            <a:ext cx="2721658" cy="3332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 userDrawn="1"/>
        </p:nvSpPr>
        <p:spPr>
          <a:xfrm>
            <a:off x="455090" y="404665"/>
            <a:ext cx="8221366" cy="1080119"/>
          </a:xfrm>
          <a:prstGeom prst="roundRect">
            <a:avLst/>
          </a:prstGeom>
          <a:solidFill>
            <a:srgbClr val="99FF66">
              <a:alpha val="66000"/>
            </a:srgbClr>
          </a:solidFill>
          <a:ln w="50800">
            <a:solidFill>
              <a:srgbClr val="92D050">
                <a:alpha val="71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1" r:id="rId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00206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rgbClr val="002060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00206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rgbClr val="00206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rgbClr val="00206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rgbClr val="00206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86;&#1084;&#1072;&#1096;&#1085;&#1080;&#1081;\Desktop\&#1059;&#1095;&#1080;&#1090;&#1077;&#1083;&#1100;%20&#1075;&#1086;&#1076;&#1072;\&#1052;&#1086;&#1081;%20&#1091;&#1088;&#1086;&#1082;\&#1052;&#1086;&#1081;%20&#1091;&#1088;&#1086;&#1082;%20&#1050;&#1072;&#1087;&#1072;&#1083;&#1091;&#1093;&#1072;\&#1060;&#1080;&#1083;&#1100;&#1084;%20&#1082;%20&#1091;&#1088;&#1086;&#1082;&#1091;.wm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44;&#1086;&#1084;&#1072;&#1096;&#1085;&#1080;&#1081;\Desktop\&#1059;&#1095;&#1080;&#1090;&#1077;&#1083;&#1100;%20&#1075;&#1086;&#1076;&#1072;\&#1052;&#1086;&#1081;%20&#1091;&#1088;&#1086;&#1082;\&#1052;&#1086;&#1081;%20&#1091;&#1088;&#1086;&#1082;%20&#1050;&#1072;&#1087;&#1072;&#1083;&#1091;&#1093;&#1072;\&#1040;&#1091;&#1076;&#1080;&#1086;&#1079;&#1072;&#1087;&#1080;&#1089;&#1100;%20&#1088;&#1072;&#1089;&#1089;&#1082;&#1072;&#1079;&#1072;%20(online-video-cutter.com).mp4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71538" y="1571612"/>
            <a:ext cx="742955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Я сорвал цветок – и он завял.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Я поймал жука – и он умер у меня на ладони.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Я посадил птицу в клетку – и она погибла в неволе.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200" i="1" dirty="0" smtClean="0">
                <a:latin typeface="Times New Roman" pitchFamily="18" charset="0"/>
                <a:cs typeface="Times New Roman" pitchFamily="18" charset="0"/>
              </a:rPr>
              <a:t>И тогда я понял, что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прикоснуться к красоте можно только сердцем.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User\Local Settings\Temporary Internet Files\Content.IE5\MG69GOP3\MC900438044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0"/>
            <a:ext cx="1943097" cy="1514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Documents and Settings\User\Local Settings\Temporary Internet Files\Content.IE5\7FK406BO\MC9004380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47300">
            <a:off x="4943926" y="-56725"/>
            <a:ext cx="1665400" cy="16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06796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0" y="1714488"/>
            <a:ext cx="6643702" cy="4869418"/>
          </a:xfrm>
          <a:prstGeom prst="round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Сегодня я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узнал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интересно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Было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трудно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Я понял,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что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Меня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удивило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Мне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захотелось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i="1" dirty="0">
                <a:latin typeface="Times New Roman" pitchFamily="18" charset="0"/>
                <a:cs typeface="Times New Roman" pitchFamily="18" charset="0"/>
              </a:rPr>
              <a:t>Расскажу дома, 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>что …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85720" y="428604"/>
            <a:ext cx="8638678" cy="1021556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5400" b="1" dirty="0" smtClean="0">
                <a:latin typeface="Times New Roman" pitchFamily="18" charset="0"/>
                <a:cs typeface="Times New Roman" pitchFamily="18" charset="0"/>
              </a:rPr>
              <a:t>Закончи своё предложение</a:t>
            </a:r>
            <a:endParaRPr lang="ru-RU" sz="5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0285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0066"/>
                </a:solidFill>
              </a:rPr>
              <a:t>Домашнее задание по выбору:</a:t>
            </a:r>
            <a:endParaRPr lang="ru-RU" b="1" dirty="0">
              <a:solidFill>
                <a:srgbClr val="00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b="1" dirty="0" smtClean="0"/>
              <a:t>Подготовить рассказ о </a:t>
            </a:r>
            <a:r>
              <a:rPr lang="ru-RU" b="1" dirty="0" err="1" smtClean="0"/>
              <a:t>капалухе</a:t>
            </a:r>
            <a:r>
              <a:rPr lang="ru-RU" b="1" dirty="0" smtClean="0"/>
              <a:t>, как о заботливой матери.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Приготовить пересказ сюжета от имени </a:t>
            </a:r>
            <a:r>
              <a:rPr lang="ru-RU" b="1" dirty="0" err="1" smtClean="0"/>
              <a:t>глухарки</a:t>
            </a:r>
            <a:r>
              <a:rPr lang="ru-RU" b="1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ru-RU" b="1" dirty="0" smtClean="0"/>
              <a:t>Нарисовать рисунок глухаря к рассказу «</a:t>
            </a:r>
            <a:r>
              <a:rPr lang="ru-RU" b="1" dirty="0" err="1" smtClean="0"/>
              <a:t>Капалуха</a:t>
            </a:r>
            <a:r>
              <a:rPr lang="ru-RU" b="1" dirty="0" smtClean="0"/>
              <a:t>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60066"/>
                </a:solidFill>
                <a:latin typeface="Monotype Corsiva" pitchFamily="66" charset="0"/>
              </a:rPr>
              <a:t/>
            </a:r>
            <a:br>
              <a:rPr lang="ru-RU" b="1" dirty="0" smtClean="0">
                <a:solidFill>
                  <a:srgbClr val="660066"/>
                </a:solidFill>
                <a:latin typeface="Monotype Corsiva" pitchFamily="66" charset="0"/>
              </a:rPr>
            </a:br>
            <a:r>
              <a:rPr lang="ru-RU" sz="8000" b="1" dirty="0" smtClean="0">
                <a:solidFill>
                  <a:srgbClr val="660066"/>
                </a:solidFill>
                <a:latin typeface="Monotype Corsiva" pitchFamily="66" charset="0"/>
              </a:rPr>
              <a:t>Спасибо за работу</a:t>
            </a:r>
            <a:br>
              <a:rPr lang="ru-RU" sz="8000" b="1" dirty="0" smtClean="0">
                <a:solidFill>
                  <a:srgbClr val="660066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4" name="Picture 4" descr="C:\Documents and Settings\User\Local Settings\Temporary Internet Files\Content.IE5\MG69GOP3\MC900438044[1]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2371725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User\Local Settings\Temporary Internet Files\Content.IE5\7FK406BO\MC900438041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847300">
            <a:off x="3039481" y="3182364"/>
            <a:ext cx="2592388" cy="259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Виктор Петрович Астафьев </a:t>
            </a:r>
            <a:br>
              <a:rPr lang="ru-RU" b="1" dirty="0" smtClean="0"/>
            </a:br>
            <a:r>
              <a:rPr lang="ru-RU" b="1" dirty="0" smtClean="0"/>
              <a:t> </a:t>
            </a:r>
            <a:r>
              <a:rPr lang="ru-RU" dirty="0" smtClean="0"/>
              <a:t>(1924 – 2001)</a:t>
            </a:r>
            <a:endParaRPr lang="ru-RU" dirty="0"/>
          </a:p>
        </p:txBody>
      </p:sp>
      <p:pic>
        <p:nvPicPr>
          <p:cNvPr id="2050" name="Picture 2" descr="C:\Users\Домашний\Desktop\-59YFawmBKU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857364"/>
            <a:ext cx="5767369" cy="4525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derevya-rastut-dlya-vseh-sbornik-1277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2857500" cy="3967184"/>
          </a:xfrm>
        </p:spPr>
      </p:pic>
      <p:pic>
        <p:nvPicPr>
          <p:cNvPr id="1029" name="Picture 5" descr="C:\Users\Домашний\Desktop\Мой урок\Мой урок\article7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6996" y="0"/>
            <a:ext cx="2567004" cy="3286124"/>
          </a:xfrm>
          <a:prstGeom prst="rect">
            <a:avLst/>
          </a:prstGeom>
          <a:noFill/>
        </p:spPr>
      </p:pic>
      <p:pic>
        <p:nvPicPr>
          <p:cNvPr id="1030" name="Picture 6" descr="C:\Users\Домашний\Desktop\Мой урок\Мой урок\Strijonok-Skrip_12256_1_239_30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7950" y="3500438"/>
            <a:ext cx="2571768" cy="3214710"/>
          </a:xfrm>
          <a:prstGeom prst="rect">
            <a:avLst/>
          </a:prstGeom>
          <a:noFill/>
        </p:spPr>
      </p:pic>
      <p:pic>
        <p:nvPicPr>
          <p:cNvPr id="1031" name="Picture 7" descr="C:\Users\Домашний\Desktop\Мой урок\Мой урок\oblozhka-knigi-babushkin-prazdnik-27091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4071942"/>
            <a:ext cx="2214578" cy="2786058"/>
          </a:xfrm>
          <a:prstGeom prst="rect">
            <a:avLst/>
          </a:prstGeom>
          <a:noFill/>
        </p:spPr>
      </p:pic>
      <p:pic>
        <p:nvPicPr>
          <p:cNvPr id="1032" name="Picture 8" descr="C:\Users\Домашний\Desktop\Мой урок\Мой урок\10985911.cover_330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86116" y="3429000"/>
            <a:ext cx="2738442" cy="3429000"/>
          </a:xfrm>
          <a:prstGeom prst="rect">
            <a:avLst/>
          </a:prstGeom>
          <a:noFill/>
        </p:spPr>
      </p:pic>
      <p:pic>
        <p:nvPicPr>
          <p:cNvPr id="1034" name="Picture 10" descr="C:\Users\Домашний\Desktop\008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488" y="214290"/>
            <a:ext cx="3786214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98571145"/>
              </p:ext>
            </p:extLst>
          </p:nvPr>
        </p:nvGraphicFramePr>
        <p:xfrm>
          <a:off x="193643" y="4653136"/>
          <a:ext cx="8770844" cy="2019672"/>
        </p:xfrm>
        <a:graphic>
          <a:graphicData uri="http://schemas.openxmlformats.org/drawingml/2006/table">
            <a:tbl>
              <a:tblPr firstRow="1" firstCol="1" bandRow="1">
                <a:tableStyleId>{8799B23B-EC83-4686-B30A-512413B5E67A}</a:tableStyleId>
              </a:tblPr>
              <a:tblGrid>
                <a:gridCol w="3874301"/>
                <a:gridCol w="4896543"/>
              </a:tblGrid>
              <a:tr h="50405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что-то похожее на спутанные и всклоченные пряди волос.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территория высоко в горах, на которой произрастают преимущественно травы; уральские по названию гор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403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заросли черники.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сухие сучья, деревья, упавшие на землю.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4036">
                <a:tc row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суховатое дерево или часть его, лежащая на земле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луг, где пасут скот.</a:t>
                      </a:r>
                      <a:endParaRPr lang="ru-RU" sz="1800" b="1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  <a:tr h="32403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узкая полоса, дорога в лесу, очищенная от деревьев;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3" name="Группа 2"/>
          <p:cNvGrpSpPr/>
          <p:nvPr/>
        </p:nvGrpSpPr>
        <p:grpSpPr>
          <a:xfrm>
            <a:off x="193644" y="116633"/>
            <a:ext cx="8770843" cy="4392487"/>
            <a:chOff x="0" y="-6612"/>
            <a:chExt cx="5084335" cy="2670722"/>
          </a:xfrm>
        </p:grpSpPr>
        <p:grpSp>
          <p:nvGrpSpPr>
            <p:cNvPr id="4" name="Группа 4"/>
            <p:cNvGrpSpPr/>
            <p:nvPr/>
          </p:nvGrpSpPr>
          <p:grpSpPr>
            <a:xfrm>
              <a:off x="15765" y="-6612"/>
              <a:ext cx="5068570" cy="1488599"/>
              <a:chOff x="0" y="-6613"/>
              <a:chExt cx="5123793" cy="1488725"/>
            </a:xfrm>
          </p:grpSpPr>
          <p:grpSp>
            <p:nvGrpSpPr>
              <p:cNvPr id="5" name="Группа 15"/>
              <p:cNvGrpSpPr/>
              <p:nvPr/>
            </p:nvGrpSpPr>
            <p:grpSpPr>
              <a:xfrm>
                <a:off x="0" y="-6613"/>
                <a:ext cx="3972910" cy="1346196"/>
                <a:chOff x="0" y="-38144"/>
                <a:chExt cx="3972910" cy="1346196"/>
              </a:xfrm>
            </p:grpSpPr>
            <p:pic>
              <p:nvPicPr>
                <p:cNvPr id="21" name="Рисунок 20"/>
                <p:cNvPicPr>
                  <a:picLocks noChangeAspect="1"/>
                </p:cNvPicPr>
                <p:nvPr/>
              </p:nvPicPr>
              <p:blipFill>
                <a:blip r:embed="rId2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7297" y="-38144"/>
                  <a:ext cx="1371600" cy="96830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pic>
              <p:nvPicPr>
                <p:cNvPr id="22" name="Рисунок 21"/>
                <p:cNvPicPr>
                  <a:picLocks noChangeAspect="1"/>
                </p:cNvPicPr>
                <p:nvPr/>
              </p:nvPicPr>
              <p:blipFill rotWithShape="1">
                <a:blip r:embed="rId3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rcRect l="8779"/>
                <a:stretch/>
              </p:blipFill>
              <p:spPr bwMode="auto">
                <a:xfrm>
                  <a:off x="1481959" y="15765"/>
                  <a:ext cx="1261241" cy="914400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extLst>
                  <a:ext uri="{53640926-AAD7-44D8-BBD7-CCE9431645EC}">
                    <a14:shadowObscured xmlns:a14="http://schemas.microsoft.com/office/drawing/2010/main" xmlns=""/>
                  </a:ext>
                </a:extLst>
              </p:spPr>
            </p:pic>
            <p:pic>
              <p:nvPicPr>
                <p:cNvPr id="23" name="Рисунок 22"/>
                <p:cNvPicPr>
                  <a:picLocks noChangeAspect="1"/>
                </p:cNvPicPr>
                <p:nvPr/>
              </p:nvPicPr>
              <p:blipFill>
                <a:blip r:embed="rId4" cstate="print">
                  <a:extLst>
                    <a:ext uri="{28A0092B-C50C-407E-A947-70E740481C1C}">
                      <a14:useLocalDpi xmlns:a14="http://schemas.microsoft.com/office/drawing/2010/main" xmlns="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822028" y="0"/>
                  <a:ext cx="1150882" cy="945931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</p:spPr>
            </p:pic>
            <p:sp>
              <p:nvSpPr>
                <p:cNvPr id="18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0" y="930165"/>
                  <a:ext cx="1455189" cy="377887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vert="horz" wrap="square" lIns="91440" tIns="45720" rIns="91440" bIns="45720" anchor="t" anchorCtr="0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2000" b="1" dirty="0">
                      <a:effectLst/>
                      <a:latin typeface="Times New Roman"/>
                      <a:ea typeface="Times New Roman"/>
                      <a:cs typeface="Times New Roman"/>
                    </a:rPr>
                    <a:t>Альпийские уральские луга</a:t>
                  </a:r>
                  <a:endParaRPr lang="ru-RU" sz="20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19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1639614" y="945931"/>
                  <a:ext cx="1012825" cy="28257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2000" b="1">
                      <a:effectLst/>
                      <a:latin typeface="Times New Roman"/>
                      <a:ea typeface="Times New Roman"/>
                      <a:cs typeface="Times New Roman"/>
                    </a:rPr>
                    <a:t>Валежник</a:t>
                  </a:r>
                  <a:endParaRPr lang="ru-RU" sz="200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  <p:sp>
              <p:nvSpPr>
                <p:cNvPr id="20" name="Надпись 2"/>
                <p:cNvSpPr txBox="1">
                  <a:spLocks noChangeArrowheads="1"/>
                </p:cNvSpPr>
                <p:nvPr/>
              </p:nvSpPr>
              <p:spPr bwMode="auto">
                <a:xfrm>
                  <a:off x="2837793" y="945931"/>
                  <a:ext cx="1031240" cy="282575"/>
                </a:xfrm>
                <a:prstGeom prst="rect">
                  <a:avLst/>
                </a:prstGeom>
                <a:ln>
                  <a:headEnd/>
                  <a:tailEnd/>
                </a:ln>
              </p:spPr>
              <p:style>
                <a:lnRef idx="2">
                  <a:schemeClr val="accent3"/>
                </a:lnRef>
                <a:fillRef idx="1">
                  <a:schemeClr val="lt1"/>
                </a:fillRef>
                <a:effectRef idx="0">
                  <a:schemeClr val="accent3"/>
                </a:effectRef>
                <a:fontRef idx="minor">
                  <a:schemeClr val="dk1"/>
                </a:fontRef>
              </p:style>
              <p:txBody>
                <a:bodyPr rot="0" vert="horz" wrap="square" lIns="91440" tIns="45720" rIns="91440" bIns="45720" anchor="ctr" anchorCtr="0">
                  <a:noAutofit/>
                </a:bodyPr>
                <a:lstStyle/>
                <a:p>
                  <a:pPr algn="ctr">
                    <a:spcAft>
                      <a:spcPts val="1000"/>
                    </a:spcAft>
                  </a:pPr>
                  <a:r>
                    <a:rPr lang="ru-RU" sz="2000" b="1" dirty="0">
                      <a:effectLst/>
                      <a:latin typeface="Times New Roman"/>
                      <a:ea typeface="Times New Roman"/>
                      <a:cs typeface="Times New Roman"/>
                    </a:rPr>
                    <a:t>Коряга</a:t>
                  </a:r>
                  <a:endParaRPr lang="ru-RU" sz="2000" dirty="0">
                    <a:effectLst/>
                    <a:latin typeface="Calibri"/>
                    <a:ea typeface="Times New Roman"/>
                    <a:cs typeface="Times New Roman"/>
                  </a:endParaRPr>
                </a:p>
              </p:txBody>
            </p:sp>
          </p:grpSp>
          <p:pic>
            <p:nvPicPr>
              <p:cNvPr id="17" name="Рисунок 16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4114800" y="0"/>
                <a:ext cx="1008993" cy="1229710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5" name="Надпись 2"/>
              <p:cNvSpPr txBox="1">
                <a:spLocks noChangeArrowheads="1"/>
              </p:cNvSpPr>
              <p:nvPr/>
            </p:nvSpPr>
            <p:spPr bwMode="auto">
              <a:xfrm>
                <a:off x="4130566" y="1199537"/>
                <a:ext cx="939165" cy="2825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2000" b="1">
                    <a:effectLst/>
                    <a:latin typeface="Times New Roman"/>
                    <a:ea typeface="Times New Roman"/>
                    <a:cs typeface="Times New Roman"/>
                  </a:rPr>
                  <a:t>Просека</a:t>
                </a:r>
                <a:endParaRPr lang="ru-RU" sz="20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6" name="Группа 5"/>
            <p:cNvGrpSpPr/>
            <p:nvPr/>
          </p:nvGrpSpPr>
          <p:grpSpPr>
            <a:xfrm>
              <a:off x="0" y="1418897"/>
              <a:ext cx="1454785" cy="1243967"/>
              <a:chOff x="0" y="0"/>
              <a:chExt cx="1454785" cy="1244271"/>
            </a:xfrm>
          </p:grpSpPr>
          <p:pic>
            <p:nvPicPr>
              <p:cNvPr id="14" name="Рисунок 13"/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15766" y="0"/>
                <a:ext cx="1418896" cy="930165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3" name="Надпись 2"/>
              <p:cNvSpPr txBox="1">
                <a:spLocks noChangeArrowheads="1"/>
              </p:cNvSpPr>
              <p:nvPr/>
            </p:nvSpPr>
            <p:spPr bwMode="auto">
              <a:xfrm>
                <a:off x="0" y="961696"/>
                <a:ext cx="1454785" cy="2825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2000" b="1">
                    <a:effectLst/>
                    <a:latin typeface="Times New Roman"/>
                    <a:ea typeface="Times New Roman"/>
                    <a:cs typeface="Times New Roman"/>
                  </a:rPr>
                  <a:t>Черничник</a:t>
                </a:r>
                <a:endParaRPr lang="ru-RU" sz="20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7" name="Группа 6"/>
            <p:cNvGrpSpPr/>
            <p:nvPr/>
          </p:nvGrpSpPr>
          <p:grpSpPr>
            <a:xfrm>
              <a:off x="3515710" y="1513490"/>
              <a:ext cx="1517014" cy="1150620"/>
              <a:chOff x="0" y="0"/>
              <a:chExt cx="1608083" cy="1307333"/>
            </a:xfrm>
          </p:grpSpPr>
          <p:pic>
            <p:nvPicPr>
              <p:cNvPr id="12" name="Рисунок 11"/>
              <p:cNvPicPr>
                <a:picLocks noChangeAspect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608083" cy="100899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sp>
            <p:nvSpPr>
              <p:cNvPr id="11" name="Надпись 2"/>
              <p:cNvSpPr txBox="1">
                <a:spLocks noChangeArrowheads="1"/>
              </p:cNvSpPr>
              <p:nvPr/>
            </p:nvSpPr>
            <p:spPr bwMode="auto">
              <a:xfrm>
                <a:off x="63062" y="1024758"/>
                <a:ext cx="1454785" cy="282575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2000" b="1">
                    <a:effectLst/>
                    <a:latin typeface="Times New Roman"/>
                    <a:ea typeface="Times New Roman"/>
                    <a:cs typeface="Times New Roman"/>
                  </a:rPr>
                  <a:t>Пастьба</a:t>
                </a:r>
                <a:endParaRPr lang="ru-RU" sz="20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8" name="Группа 7"/>
            <p:cNvGrpSpPr/>
            <p:nvPr/>
          </p:nvGrpSpPr>
          <p:grpSpPr>
            <a:xfrm>
              <a:off x="1749972" y="1292773"/>
              <a:ext cx="1497724" cy="1370811"/>
              <a:chOff x="0" y="0"/>
              <a:chExt cx="1497724" cy="1370811"/>
            </a:xfrm>
          </p:grpSpPr>
          <p:sp>
            <p:nvSpPr>
              <p:cNvPr id="9" name="Надпись 2"/>
              <p:cNvSpPr txBox="1">
                <a:spLocks noChangeArrowheads="1"/>
              </p:cNvSpPr>
              <p:nvPr/>
            </p:nvSpPr>
            <p:spPr bwMode="auto">
              <a:xfrm>
                <a:off x="315310" y="1119351"/>
                <a:ext cx="883285" cy="251460"/>
              </a:xfrm>
              <a:prstGeom prst="rect">
                <a:avLst/>
              </a:prstGeom>
              <a:ln>
                <a:headEnd/>
                <a:tailEnd/>
              </a:ln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rot="0" vert="horz" wrap="square" lIns="91440" tIns="45720" rIns="91440" bIns="45720" anchor="ctr" anchorCtr="0">
                <a:noAutofit/>
              </a:bodyPr>
              <a:lstStyle/>
              <a:p>
                <a:pPr algn="ctr">
                  <a:spcAft>
                    <a:spcPts val="1000"/>
                  </a:spcAft>
                </a:pPr>
                <a:r>
                  <a:rPr lang="ru-RU" sz="2000" b="1">
                    <a:effectLst/>
                    <a:latin typeface="Times New Roman"/>
                    <a:ea typeface="Times New Roman"/>
                    <a:cs typeface="Times New Roman"/>
                  </a:rPr>
                  <a:t>Космы</a:t>
                </a:r>
                <a:endParaRPr lang="ru-RU" sz="2000">
                  <a:effectLst/>
                  <a:latin typeface="Calibri"/>
                  <a:ea typeface="Times New Roman"/>
                  <a:cs typeface="Times New Roman"/>
                </a:endParaRPr>
              </a:p>
            </p:txBody>
          </p:sp>
          <p:pic>
            <p:nvPicPr>
              <p:cNvPr id="10" name="Рисунок 9"/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1497724" cy="1119351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</p:grpSp>
      </p:grpSp>
      <p:cxnSp>
        <p:nvCxnSpPr>
          <p:cNvPr id="25" name="Прямая соединительная линия 24"/>
          <p:cNvCxnSpPr>
            <a:stCxn id="18" idx="3"/>
          </p:cNvCxnSpPr>
          <p:nvPr/>
        </p:nvCxnSpPr>
        <p:spPr>
          <a:xfrm>
            <a:off x="2704090" y="2019784"/>
            <a:ext cx="314717" cy="2487286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>
            <a:stCxn id="19" idx="1"/>
          </p:cNvCxnSpPr>
          <p:nvPr/>
        </p:nvCxnSpPr>
        <p:spPr>
          <a:xfrm>
            <a:off x="3018807" y="1967339"/>
            <a:ext cx="1049137" cy="2829813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4067944" y="4797152"/>
            <a:ext cx="216024" cy="864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>
            <a:stCxn id="20" idx="2"/>
          </p:cNvCxnSpPr>
          <p:nvPr/>
        </p:nvCxnSpPr>
        <p:spPr>
          <a:xfrm>
            <a:off x="5943370" y="2199692"/>
            <a:ext cx="0" cy="2381436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>
            <a:off x="107504" y="4581128"/>
            <a:ext cx="5835866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107504" y="4581128"/>
            <a:ext cx="0" cy="1512168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>
            <a:off x="107504" y="6093296"/>
            <a:ext cx="36004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" idx="0"/>
          </p:cNvCxnSpPr>
          <p:nvPr/>
        </p:nvCxnSpPr>
        <p:spPr>
          <a:xfrm>
            <a:off x="3018807" y="4509120"/>
            <a:ext cx="1560258" cy="14401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56" name="Прямая соединительная линия 55"/>
          <p:cNvCxnSpPr>
            <a:stCxn id="15" idx="3"/>
          </p:cNvCxnSpPr>
          <p:nvPr/>
        </p:nvCxnSpPr>
        <p:spPr>
          <a:xfrm>
            <a:off x="8872232" y="2332551"/>
            <a:ext cx="135884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9008116" y="2330509"/>
            <a:ext cx="0" cy="4050819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8604448" y="6381328"/>
            <a:ext cx="403668" cy="7200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13" idx="1"/>
          </p:cNvCxnSpPr>
          <p:nvPr/>
        </p:nvCxnSpPr>
        <p:spPr>
          <a:xfrm>
            <a:off x="193644" y="4274754"/>
            <a:ext cx="107907" cy="138821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stCxn id="9" idx="2"/>
          </p:cNvCxnSpPr>
          <p:nvPr/>
        </p:nvCxnSpPr>
        <p:spPr>
          <a:xfrm flipH="1">
            <a:off x="3212471" y="4508254"/>
            <a:ext cx="1305797" cy="57693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/>
          <p:cNvCxnSpPr>
            <a:stCxn id="11" idx="3"/>
          </p:cNvCxnSpPr>
          <p:nvPr/>
        </p:nvCxnSpPr>
        <p:spPr>
          <a:xfrm>
            <a:off x="8728606" y="4304602"/>
            <a:ext cx="14362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>
            <a:off x="8872232" y="4274754"/>
            <a:ext cx="3222" cy="1746534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 стрелкой 71"/>
          <p:cNvCxnSpPr/>
          <p:nvPr/>
        </p:nvCxnSpPr>
        <p:spPr>
          <a:xfrm flipH="1">
            <a:off x="6361123" y="6021288"/>
            <a:ext cx="2511109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>
            <a:stCxn id="19" idx="0"/>
          </p:cNvCxnSpPr>
          <p:nvPr/>
        </p:nvCxnSpPr>
        <p:spPr>
          <a:xfrm flipH="1">
            <a:off x="3825913" y="1734986"/>
            <a:ext cx="57077" cy="1161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H="1">
            <a:off x="7956376" y="4077072"/>
            <a:ext cx="57077" cy="1161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7956745" y="2137531"/>
            <a:ext cx="57077" cy="1161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H="1">
            <a:off x="5990012" y="1734986"/>
            <a:ext cx="57077" cy="1161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H="1">
            <a:off x="1418579" y="4100084"/>
            <a:ext cx="57077" cy="1161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H="1">
            <a:off x="4427984" y="4104912"/>
            <a:ext cx="57077" cy="116176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9600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Фильм к уроку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2274888" y="-1106488"/>
            <a:ext cx="13716001" cy="10287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Аудиозапись рассказа (online-video-cutter.com)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28596" y="357166"/>
            <a:ext cx="8286807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Домашний\Desktop\sosna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28337404"/>
              </p:ext>
            </p:extLst>
          </p:nvPr>
        </p:nvGraphicFramePr>
        <p:xfrm>
          <a:off x="0" y="0"/>
          <a:ext cx="9144000" cy="6885384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3131840"/>
                <a:gridCol w="3096344"/>
                <a:gridCol w="2915816"/>
              </a:tblGrid>
              <a:tr h="64069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 время встречи</a:t>
                      </a:r>
                      <a:endParaRPr lang="ru-RU" sz="2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23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Поведение </a:t>
                      </a:r>
                      <a:r>
                        <a:rPr lang="ru-RU" sz="23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капалухи</a:t>
                      </a:r>
                      <a:endParaRPr lang="ru-RU" sz="2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После встречи</a:t>
                      </a:r>
                      <a:endParaRPr lang="ru-RU" sz="23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801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0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680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800" b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28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79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372870" algn="ctr"/>
                        </a:tabLst>
                        <a:defRPr/>
                      </a:pPr>
                      <a:endParaRPr lang="ru-RU" sz="20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318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endParaRPr lang="ru-RU" sz="16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1372870" algn="ctr"/>
                        </a:tabLst>
                      </a:pPr>
                      <a:r>
                        <a:rPr lang="ru-RU" sz="24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60475" y="652626"/>
            <a:ext cx="2419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металась в стороне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8538" y="652626"/>
            <a:ext cx="24196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металась в стороне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1052736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замерла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13406" y="1052736"/>
            <a:ext cx="11128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замерла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059832" y="1412776"/>
            <a:ext cx="3294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крылья были разброшены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-36512" y="1412776"/>
            <a:ext cx="329449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крылья были разброшены</a:t>
            </a:r>
            <a:endParaRPr lang="ru-RU" sz="20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131840" y="1772816"/>
            <a:ext cx="2204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заползла в гнездо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660232" y="1772816"/>
            <a:ext cx="220425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заползла в гнездо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2132856"/>
            <a:ext cx="2975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плавно слетела с дерева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228184" y="2132856"/>
            <a:ext cx="297549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плавно слетела с дерева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31840" y="2532966"/>
            <a:ext cx="1789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вытянув шею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867821" y="2524834"/>
            <a:ext cx="17890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вытянув шею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2924944"/>
            <a:ext cx="307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глаза не следили за нами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156176" y="2924944"/>
            <a:ext cx="3076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глаза не следили за нами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131840" y="3316922"/>
            <a:ext cx="2398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целилась на гнездо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6228184" y="3316922"/>
            <a:ext cx="239860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целилась на гнездо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131840" y="3645024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глаза затянулись дремной плёнкой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156176" y="3637328"/>
            <a:ext cx="30963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глаза затянулись дремной плёнкой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0" y="4293096"/>
            <a:ext cx="313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пыталась и не могла взлететь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3089369" y="4293096"/>
            <a:ext cx="31318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пыталась и не могла взлететь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0" y="4869160"/>
            <a:ext cx="3131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испуга, гнева и бесстрашия билось птичье сердце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3096344" y="4861609"/>
            <a:ext cx="31318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Aft>
                <a:spcPts val="0"/>
              </a:spcAft>
              <a:tabLst>
                <a:tab pos="1372870" algn="ctr"/>
              </a:tabLst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от испуга, гнева и бесстрашия билось птичье сердце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107832" y="5837202"/>
            <a:ext cx="2472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1372870" algn="ctr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распустила крылья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6492208" y="5837202"/>
            <a:ext cx="24722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tabLst>
                <a:tab pos="1372870" algn="ctr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распустила крылья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3146388" y="6165304"/>
            <a:ext cx="30817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372870" algn="ctr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вся она была настороже, вся напружена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56175" y="6165304"/>
            <a:ext cx="30475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1372870" algn="ctr"/>
              </a:tabLst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вся она была настороже, вся напружена</a:t>
            </a:r>
            <a:endParaRPr lang="ru-RU" sz="2800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77335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2" grpId="0"/>
      <p:bldP spid="15" grpId="0"/>
      <p:bldP spid="3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Picture 2" descr="C:\Users\Домашний\Desktop\20120627_456303_63_1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1199</TotalTime>
  <Words>292</Words>
  <Application>Microsoft Office PowerPoint</Application>
  <PresentationFormat>Экран (4:3)</PresentationFormat>
  <Paragraphs>75</Paragraphs>
  <Slides>12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  </vt:lpstr>
      <vt:lpstr>Виктор Петрович Астафьев   (1924 – 2001)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Домашнее задание по выбору:</vt:lpstr>
      <vt:lpstr> Спасибо за работу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для создания презентации</dc:title>
  <dc:creator>Павел Погодаев</dc:creator>
  <cp:lastModifiedBy>Домашний</cp:lastModifiedBy>
  <cp:revision>39</cp:revision>
  <dcterms:created xsi:type="dcterms:W3CDTF">2017-01-04T14:26:05Z</dcterms:created>
  <dcterms:modified xsi:type="dcterms:W3CDTF">2019-02-28T12:46:46Z</dcterms:modified>
</cp:coreProperties>
</file>