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69" r:id="rId9"/>
    <p:sldId id="273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CC70-4082-4CEF-A55D-054A594E792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7223-29F6-42A9-BC25-3576C8939A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ndrey\Documents\!!!!!_&#1040;&#1090;&#1090;&#1077;&#1089;&#1090;&#1072;&#1094;&#1080;&#1103;\&#1047;&#1072;&#1085;&#1103;&#1090;&#1080;&#1077;\&#1086;&#1079;&#1074;&#1091;&#1095;&#1082;&#1072;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407" y="500048"/>
            <a:ext cx="29289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Словесная </a:t>
            </a:r>
            <a:b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форма</a:t>
            </a:r>
          </a:p>
        </p:txBody>
      </p:sp>
      <p:pic>
        <p:nvPicPr>
          <p:cNvPr id="6" name="Рисунок 5" descr="карт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06" y="142858"/>
            <a:ext cx="3071834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86116" y="785800"/>
            <a:ext cx="24288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Блок-схема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42858"/>
            <a:ext cx="2571768" cy="264320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dirty="0"/>
              <a:t>?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428610"/>
            <a:ext cx="292895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</a:t>
            </a:r>
            <a:r>
              <a:rPr lang="ru-RU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алгоритми-ческом</a:t>
            </a: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языке</a:t>
            </a:r>
          </a:p>
        </p:txBody>
      </p:sp>
      <p:pic>
        <p:nvPicPr>
          <p:cNvPr id="7" name="Рисунок 6" descr="программ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42858"/>
            <a:ext cx="3143271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Штриховая стрелка вправо 11"/>
          <p:cNvSpPr/>
          <p:nvPr/>
        </p:nvSpPr>
        <p:spPr>
          <a:xfrm>
            <a:off x="1214414" y="2928940"/>
            <a:ext cx="500066" cy="35719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4214810" y="2928940"/>
            <a:ext cx="500066" cy="35719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7072330" y="2928940"/>
            <a:ext cx="500066" cy="35719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озвуч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1406" y="4786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631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31590"/>
            <a:ext cx="828675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5400" b="1">
                <a:solidFill>
                  <a:srgbClr val="800000"/>
                </a:solidFill>
                <a:latin typeface="Calibri" panose="020F0502020204030204" pitchFamily="34" charset="0"/>
              </a:rPr>
              <a:t>Составление и анализ блок-схем алгоритмов</a:t>
            </a:r>
            <a:endParaRPr lang="ru-RU" altLang="ru-RU" sz="54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C2E04A90-D56C-40CA-BB74-F7F3641AD290}"/>
              </a:ext>
            </a:extLst>
          </p:cNvPr>
          <p:cNvGrpSpPr>
            <a:grpSpLocks/>
          </p:cNvGrpSpPr>
          <p:nvPr/>
        </p:nvGrpSpPr>
        <p:grpSpPr bwMode="auto">
          <a:xfrm>
            <a:off x="0" y="-401241"/>
            <a:ext cx="9108504" cy="5544741"/>
            <a:chOff x="0" y="-337"/>
            <a:chExt cx="5760" cy="4657"/>
          </a:xfrm>
        </p:grpSpPr>
        <p:sp>
          <p:nvSpPr>
            <p:cNvPr id="5" name="Line 22">
              <a:extLst>
                <a:ext uri="{FF2B5EF4-FFF2-40B4-BE49-F238E27FC236}">
                  <a16:creationId xmlns:a16="http://schemas.microsoft.com/office/drawing/2014/main" id="{1D2AE3C3-BF1C-46CF-8EE2-3ADB6A3EF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" name="Line 23">
              <a:extLst>
                <a:ext uri="{FF2B5EF4-FFF2-40B4-BE49-F238E27FC236}">
                  <a16:creationId xmlns:a16="http://schemas.microsoft.com/office/drawing/2014/main" id="{EEED513B-396B-4CE0-9C38-8E83531E57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" name="Line 24">
              <a:extLst>
                <a:ext uri="{FF2B5EF4-FFF2-40B4-BE49-F238E27FC236}">
                  <a16:creationId xmlns:a16="http://schemas.microsoft.com/office/drawing/2014/main" id="{F8DE8C4D-5552-44E2-AB87-ED67310EE47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" name="Line 25">
              <a:extLst>
                <a:ext uri="{FF2B5EF4-FFF2-40B4-BE49-F238E27FC236}">
                  <a16:creationId xmlns:a16="http://schemas.microsoft.com/office/drawing/2014/main" id="{274BDBB1-DF08-4B30-BC46-8970574D788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9" name="Group 26">
              <a:extLst>
                <a:ext uri="{FF2B5EF4-FFF2-40B4-BE49-F238E27FC236}">
                  <a16:creationId xmlns:a16="http://schemas.microsoft.com/office/drawing/2014/main" id="{6E7FA169-A161-4BD8-99C0-C2827DA2DE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2" name="Arc 27">
                <a:extLst>
                  <a:ext uri="{FF2B5EF4-FFF2-40B4-BE49-F238E27FC236}">
                    <a16:creationId xmlns:a16="http://schemas.microsoft.com/office/drawing/2014/main" id="{53EF1CCC-1F10-4D59-B58B-170E2DB3DAAB}"/>
                  </a:ext>
                </a:extLst>
              </p:cNvPr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pic>
            <p:nvPicPr>
              <p:cNvPr id="13" name="Picture 28" descr="j0395941%5b1%5d">
                <a:extLst>
                  <a:ext uri="{FF2B5EF4-FFF2-40B4-BE49-F238E27FC236}">
                    <a16:creationId xmlns:a16="http://schemas.microsoft.com/office/drawing/2014/main" id="{E186C69C-2E66-425A-A7EE-3354B6DE6D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Arc 29">
                <a:extLst>
                  <a:ext uri="{FF2B5EF4-FFF2-40B4-BE49-F238E27FC236}">
                    <a16:creationId xmlns:a16="http://schemas.microsoft.com/office/drawing/2014/main" id="{E8D8E7ED-3D70-40CE-8284-43DB114FA9FA}"/>
                  </a:ext>
                </a:extLst>
              </p:cNvPr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sp>
            <p:nvSpPr>
              <p:cNvPr id="15" name="Arc 30">
                <a:extLst>
                  <a:ext uri="{FF2B5EF4-FFF2-40B4-BE49-F238E27FC236}">
                    <a16:creationId xmlns:a16="http://schemas.microsoft.com/office/drawing/2014/main" id="{9FB0D45D-814C-4CB2-8387-E40B8F7CD3D7}"/>
                  </a:ext>
                </a:extLst>
              </p:cNvPr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</p:grpSp>
        <p:sp>
          <p:nvSpPr>
            <p:cNvPr id="10" name="Line 35">
              <a:extLst>
                <a:ext uri="{FF2B5EF4-FFF2-40B4-BE49-F238E27FC236}">
                  <a16:creationId xmlns:a16="http://schemas.microsoft.com/office/drawing/2014/main" id="{34E6EC60-A939-4941-9164-4AC270F5A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1" name="Line 36">
              <a:extLst>
                <a:ext uri="{FF2B5EF4-FFF2-40B4-BE49-F238E27FC236}">
                  <a16:creationId xmlns:a16="http://schemas.microsoft.com/office/drawing/2014/main" id="{62D393FE-1D20-4D21-A334-64D03155F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410736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0" y="267892"/>
            <a:ext cx="5844779" cy="648890"/>
          </a:xfrm>
        </p:spPr>
        <p:txBody>
          <a:bodyPr vert="horz" lIns="68580" tIns="34290" rIns="68580" bIns="34290" rtlCol="0" anchor="b">
            <a:normAutofit fontScale="90000"/>
          </a:bodyPr>
          <a:lstStyle/>
          <a:p>
            <a:pPr eaLnBrk="1" hangingPunct="1"/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Блок-схемы алгоритмов</a:t>
            </a:r>
            <a:b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Элементы блок-схемы</a:t>
            </a: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9076052"/>
              </p:ext>
            </p:extLst>
          </p:nvPr>
        </p:nvGraphicFramePr>
        <p:xfrm>
          <a:off x="1464469" y="1995686"/>
          <a:ext cx="6365081" cy="2717100"/>
        </p:xfrm>
        <a:graphic>
          <a:graphicData uri="http://schemas.openxmlformats.org/drawingml/2006/table">
            <a:tbl>
              <a:tblPr/>
              <a:tblGrid>
                <a:gridCol w="212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Начало и конец алгоритма</a:t>
                      </a: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Ввод или вывод данных</a:t>
                      </a: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Выполнение определенного действия (команды)</a:t>
                      </a: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Проверка условия</a:t>
                      </a: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2" name="AutoShape 28"/>
          <p:cNvSpPr>
            <a:spLocks noChangeArrowheads="1"/>
          </p:cNvSpPr>
          <p:nvPr/>
        </p:nvSpPr>
        <p:spPr bwMode="auto">
          <a:xfrm>
            <a:off x="1946672" y="2196703"/>
            <a:ext cx="1241822" cy="270272"/>
          </a:xfrm>
          <a:prstGeom prst="flowChartTerminator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Начало</a:t>
            </a:r>
          </a:p>
        </p:txBody>
      </p:sp>
      <p:sp>
        <p:nvSpPr>
          <p:cNvPr id="3093" name="AutoShape 29"/>
          <p:cNvSpPr>
            <a:spLocks noChangeArrowheads="1"/>
          </p:cNvSpPr>
          <p:nvPr/>
        </p:nvSpPr>
        <p:spPr bwMode="auto">
          <a:xfrm>
            <a:off x="1839517" y="2675335"/>
            <a:ext cx="1458515" cy="432197"/>
          </a:xfrm>
          <a:prstGeom prst="flowChartInputOutpu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Данные</a:t>
            </a:r>
          </a:p>
        </p:txBody>
      </p:sp>
      <p:sp>
        <p:nvSpPr>
          <p:cNvPr id="3094" name="AutoShape 30"/>
          <p:cNvSpPr>
            <a:spLocks noChangeArrowheads="1"/>
          </p:cNvSpPr>
          <p:nvPr/>
        </p:nvSpPr>
        <p:spPr bwMode="auto">
          <a:xfrm>
            <a:off x="1678782" y="3321844"/>
            <a:ext cx="1727597" cy="486966"/>
          </a:xfrm>
          <a:prstGeom prst="flowChartProcess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Действия</a:t>
            </a:r>
          </a:p>
        </p:txBody>
      </p:sp>
      <p:sp>
        <p:nvSpPr>
          <p:cNvPr id="3095" name="AutoShape 31"/>
          <p:cNvSpPr>
            <a:spLocks noChangeArrowheads="1"/>
          </p:cNvSpPr>
          <p:nvPr/>
        </p:nvSpPr>
        <p:spPr bwMode="auto">
          <a:xfrm>
            <a:off x="1893094" y="4071938"/>
            <a:ext cx="1350169" cy="540544"/>
          </a:xfrm>
          <a:prstGeom prst="flowChartDecision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Условие</a:t>
            </a:r>
          </a:p>
        </p:txBody>
      </p:sp>
      <p:sp>
        <p:nvSpPr>
          <p:cNvPr id="3096" name="Rectangle 4"/>
          <p:cNvSpPr>
            <a:spLocks noChangeArrowheads="1"/>
          </p:cNvSpPr>
          <p:nvPr/>
        </p:nvSpPr>
        <p:spPr bwMode="auto">
          <a:xfrm>
            <a:off x="1625203" y="915566"/>
            <a:ext cx="6215063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just" eaLnBrk="1" hangingPunct="1"/>
            <a:r>
              <a:rPr lang="ru-RU" altLang="ru-RU" b="1" dirty="0">
                <a:solidFill>
                  <a:schemeClr val="tx2"/>
                </a:solidFill>
                <a:latin typeface="Calibri" panose="020F0502020204030204" pitchFamily="34" charset="0"/>
              </a:rPr>
              <a:t>Блок-схема</a:t>
            </a:r>
            <a:r>
              <a:rPr lang="ru-RU" altLang="ru-RU" dirty="0">
                <a:solidFill>
                  <a:schemeClr val="tx2"/>
                </a:solidFill>
                <a:latin typeface="Calibri" panose="020F0502020204030204" pitchFamily="34" charset="0"/>
              </a:rPr>
              <a:t> – графический способ записи алгоритма, отображающий порядок действий</a:t>
            </a:r>
          </a:p>
        </p:txBody>
      </p:sp>
      <p:grpSp>
        <p:nvGrpSpPr>
          <p:cNvPr id="3097" name="Group 21"/>
          <p:cNvGrpSpPr>
            <a:grpSpLocks/>
          </p:cNvGrpSpPr>
          <p:nvPr/>
        </p:nvGrpSpPr>
        <p:grpSpPr bwMode="auto">
          <a:xfrm>
            <a:off x="0" y="-401241"/>
            <a:ext cx="9108504" cy="5544741"/>
            <a:chOff x="0" y="-337"/>
            <a:chExt cx="5760" cy="4657"/>
          </a:xfrm>
        </p:grpSpPr>
        <p:sp>
          <p:nvSpPr>
            <p:cNvPr id="3098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099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100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101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3102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10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pic>
            <p:nvPicPr>
              <p:cNvPr id="310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0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sp>
            <p:nvSpPr>
              <p:cNvPr id="310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</p:grpSp>
        <p:sp>
          <p:nvSpPr>
            <p:cNvPr id="310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10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304603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64656" y="0"/>
            <a:ext cx="4310063" cy="491729"/>
          </a:xfrm>
        </p:spPr>
        <p:txBody>
          <a:bodyPr vert="horz" lIns="68580" tIns="34290" rIns="68580" bIns="34290" rtlCol="0" anchor="b">
            <a:normAutofit/>
          </a:bodyPr>
          <a:lstStyle/>
          <a:p>
            <a:pPr eaLnBrk="1" hangingPunct="1"/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Линейный алгоритм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3186113" y="535781"/>
            <a:ext cx="2160985" cy="267891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Начало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3240882" y="4387453"/>
            <a:ext cx="2160985" cy="270272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Конец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160985" y="1425179"/>
            <a:ext cx="4319588" cy="377428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Действие 1</a:t>
            </a: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2160985" y="2019300"/>
            <a:ext cx="4319588" cy="377429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Действие 2</a:t>
            </a: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2160985" y="2613423"/>
            <a:ext cx="4319588" cy="377428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Действие 3</a:t>
            </a:r>
          </a:p>
        </p:txBody>
      </p:sp>
      <p:sp>
        <p:nvSpPr>
          <p:cNvPr id="5128" name="AutoShape 9"/>
          <p:cNvSpPr>
            <a:spLocks noChangeArrowheads="1"/>
          </p:cNvSpPr>
          <p:nvPr/>
        </p:nvSpPr>
        <p:spPr bwMode="auto">
          <a:xfrm>
            <a:off x="2160985" y="3207544"/>
            <a:ext cx="4319588" cy="377429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……….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212431" y="803672"/>
            <a:ext cx="0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212431" y="1802607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4212431" y="2396729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212431" y="2990850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4212431" y="3584972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4" name="AutoShape 21"/>
          <p:cNvSpPr>
            <a:spLocks noChangeArrowheads="1"/>
          </p:cNvSpPr>
          <p:nvPr/>
        </p:nvSpPr>
        <p:spPr bwMode="auto">
          <a:xfrm>
            <a:off x="2857500" y="957263"/>
            <a:ext cx="2646760" cy="325041"/>
          </a:xfrm>
          <a:prstGeom prst="parallelogram">
            <a:avLst>
              <a:gd name="adj" fmla="val 136204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Ввод данных</a:t>
            </a:r>
          </a:p>
        </p:txBody>
      </p:sp>
      <p:sp>
        <p:nvSpPr>
          <p:cNvPr id="5135" name="Line 11"/>
          <p:cNvSpPr>
            <a:spLocks noChangeShapeType="1"/>
          </p:cNvSpPr>
          <p:nvPr/>
        </p:nvSpPr>
        <p:spPr bwMode="auto">
          <a:xfrm>
            <a:off x="4196954" y="1282304"/>
            <a:ext cx="0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5136" name="AutoShape 21"/>
          <p:cNvSpPr>
            <a:spLocks noChangeArrowheads="1"/>
          </p:cNvSpPr>
          <p:nvPr/>
        </p:nvSpPr>
        <p:spPr bwMode="auto">
          <a:xfrm>
            <a:off x="2971800" y="3851672"/>
            <a:ext cx="2618185" cy="323850"/>
          </a:xfrm>
          <a:prstGeom prst="parallelogram">
            <a:avLst>
              <a:gd name="adj" fmla="val 13624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Вывод результата</a:t>
            </a:r>
          </a:p>
        </p:txBody>
      </p:sp>
      <p:sp>
        <p:nvSpPr>
          <p:cNvPr id="5137" name="Line 11"/>
          <p:cNvSpPr>
            <a:spLocks noChangeShapeType="1"/>
          </p:cNvSpPr>
          <p:nvPr/>
        </p:nvSpPr>
        <p:spPr bwMode="auto">
          <a:xfrm>
            <a:off x="4196954" y="4229100"/>
            <a:ext cx="0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grpSp>
        <p:nvGrpSpPr>
          <p:cNvPr id="5138" name="Group 21"/>
          <p:cNvGrpSpPr>
            <a:grpSpLocks/>
          </p:cNvGrpSpPr>
          <p:nvPr/>
        </p:nvGrpSpPr>
        <p:grpSpPr bwMode="auto">
          <a:xfrm>
            <a:off x="0" y="-401241"/>
            <a:ext cx="9144000" cy="5544741"/>
            <a:chOff x="0" y="-337"/>
            <a:chExt cx="5760" cy="4657"/>
          </a:xfrm>
        </p:grpSpPr>
        <p:sp>
          <p:nvSpPr>
            <p:cNvPr id="513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514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5146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pic>
            <p:nvPicPr>
              <p:cNvPr id="5147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48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sp>
            <p:nvSpPr>
              <p:cNvPr id="5149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</p:grpSp>
        <p:sp>
          <p:nvSpPr>
            <p:cNvPr id="5144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5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5285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0157" y="419100"/>
            <a:ext cx="6750844" cy="491729"/>
          </a:xfrm>
        </p:spPr>
        <p:txBody>
          <a:bodyPr vert="horz" lIns="68580" tIns="34290" rIns="68580" bIns="34290" rtlCol="0" anchor="b">
            <a:normAutofit fontScale="90000"/>
          </a:bodyPr>
          <a:lstStyle/>
          <a:p>
            <a:pPr eaLnBrk="1" hangingPunct="1"/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Разветвлённый алгоритм </a:t>
            </a:r>
            <a:b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(«ветвление»)</a:t>
            </a:r>
          </a:p>
        </p:txBody>
      </p:sp>
      <p:sp>
        <p:nvSpPr>
          <p:cNvPr id="6147" name="Line 12"/>
          <p:cNvSpPr>
            <a:spLocks noChangeShapeType="1"/>
          </p:cNvSpPr>
          <p:nvPr/>
        </p:nvSpPr>
        <p:spPr bwMode="auto">
          <a:xfrm flipH="1">
            <a:off x="2419351" y="2790825"/>
            <a:ext cx="124182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48" name="Line 17"/>
          <p:cNvSpPr>
            <a:spLocks noChangeShapeType="1"/>
          </p:cNvSpPr>
          <p:nvPr/>
        </p:nvSpPr>
        <p:spPr bwMode="auto">
          <a:xfrm>
            <a:off x="2419350" y="3546872"/>
            <a:ext cx="0" cy="1083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49" name="Line 18"/>
          <p:cNvSpPr>
            <a:spLocks noChangeShapeType="1"/>
          </p:cNvSpPr>
          <p:nvPr/>
        </p:nvSpPr>
        <p:spPr bwMode="auto">
          <a:xfrm>
            <a:off x="6685360" y="3493294"/>
            <a:ext cx="0" cy="1083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0" name="Line 19"/>
          <p:cNvSpPr>
            <a:spLocks noChangeShapeType="1"/>
          </p:cNvSpPr>
          <p:nvPr/>
        </p:nvSpPr>
        <p:spPr bwMode="auto">
          <a:xfrm flipV="1">
            <a:off x="2419350" y="3601641"/>
            <a:ext cx="4266010" cy="535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3499247" y="1063228"/>
            <a:ext cx="2160984" cy="270272"/>
          </a:xfrm>
          <a:prstGeom prst="flowChartTerminator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Начало</a:t>
            </a:r>
          </a:p>
        </p:txBody>
      </p:sp>
      <p:sp>
        <p:nvSpPr>
          <p:cNvPr id="6152" name="AutoShape 5"/>
          <p:cNvSpPr>
            <a:spLocks noChangeArrowheads="1"/>
          </p:cNvSpPr>
          <p:nvPr/>
        </p:nvSpPr>
        <p:spPr bwMode="auto">
          <a:xfrm>
            <a:off x="3554016" y="4304110"/>
            <a:ext cx="2160984" cy="303609"/>
          </a:xfrm>
          <a:prstGeom prst="flowChartTerminator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Конец</a:t>
            </a:r>
          </a:p>
        </p:txBody>
      </p:sp>
      <p:sp>
        <p:nvSpPr>
          <p:cNvPr id="6153" name="AutoShape 7"/>
          <p:cNvSpPr>
            <a:spLocks noChangeArrowheads="1"/>
          </p:cNvSpPr>
          <p:nvPr/>
        </p:nvSpPr>
        <p:spPr bwMode="auto">
          <a:xfrm>
            <a:off x="3661172" y="2305050"/>
            <a:ext cx="1837134" cy="971550"/>
          </a:xfrm>
          <a:prstGeom prst="flowChartDecisi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Условие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5605462" y="2952750"/>
            <a:ext cx="2052638" cy="54054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Действие 2</a:t>
            </a: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1501379" y="3007519"/>
            <a:ext cx="1944290" cy="54054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Действие 1</a:t>
            </a:r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>
            <a:off x="4633913" y="1332310"/>
            <a:ext cx="0" cy="2166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>
            <a:off x="4579144" y="2034778"/>
            <a:ext cx="0" cy="2702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 flipH="1">
            <a:off x="2419351" y="2790825"/>
            <a:ext cx="124182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 flipH="1">
            <a:off x="5443538" y="2790825"/>
            <a:ext cx="124182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2419350" y="2790825"/>
            <a:ext cx="0" cy="2166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6685360" y="2790825"/>
            <a:ext cx="0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62" name="Rectangle 21"/>
          <p:cNvSpPr>
            <a:spLocks noChangeArrowheads="1"/>
          </p:cNvSpPr>
          <p:nvPr/>
        </p:nvSpPr>
        <p:spPr bwMode="auto">
          <a:xfrm>
            <a:off x="2689623" y="2466975"/>
            <a:ext cx="539353" cy="21550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Да</a:t>
            </a: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5713810" y="2466975"/>
            <a:ext cx="539353" cy="21550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Нет</a:t>
            </a: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633913" y="3655219"/>
            <a:ext cx="0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3337322" y="1549004"/>
            <a:ext cx="2646759" cy="485775"/>
          </a:xfrm>
          <a:prstGeom prst="parallelogram">
            <a:avLst>
              <a:gd name="adj" fmla="val 136213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Ввод данных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3337322" y="3818335"/>
            <a:ext cx="2646759" cy="325040"/>
          </a:xfrm>
          <a:prstGeom prst="parallelogram">
            <a:avLst>
              <a:gd name="adj" fmla="val 203572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Вывод результата</a:t>
            </a:r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>
            <a:off x="4633913" y="4142185"/>
            <a:ext cx="0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grpSp>
        <p:nvGrpSpPr>
          <p:cNvPr id="6168" name="Group 21"/>
          <p:cNvGrpSpPr>
            <a:grpSpLocks/>
          </p:cNvGrpSpPr>
          <p:nvPr/>
        </p:nvGrpSpPr>
        <p:grpSpPr bwMode="auto">
          <a:xfrm>
            <a:off x="0" y="-401241"/>
            <a:ext cx="9144000" cy="5544741"/>
            <a:chOff x="0" y="-337"/>
            <a:chExt cx="5760" cy="4657"/>
          </a:xfrm>
        </p:grpSpPr>
        <p:sp>
          <p:nvSpPr>
            <p:cNvPr id="616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17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17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17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617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6176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pic>
            <p:nvPicPr>
              <p:cNvPr id="6177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78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sp>
            <p:nvSpPr>
              <p:cNvPr id="6179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</p:grpSp>
        <p:sp>
          <p:nvSpPr>
            <p:cNvPr id="6174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175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277483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3829" y="0"/>
            <a:ext cx="5829300" cy="491729"/>
          </a:xfrm>
        </p:spPr>
        <p:txBody>
          <a:bodyPr vert="horz" lIns="68580" tIns="34290" rIns="68580" bIns="34290" rtlCol="0" anchor="b">
            <a:normAutofit/>
          </a:bodyPr>
          <a:lstStyle/>
          <a:p>
            <a:pPr eaLnBrk="1" hangingPunct="1"/>
            <a:r>
              <a:rPr lang="ru-RU" altLang="ru-RU" sz="2700" b="1">
                <a:solidFill>
                  <a:srgbClr val="800000"/>
                </a:solidFill>
                <a:latin typeface="Calibri" panose="020F0502020204030204" pitchFamily="34" charset="0"/>
              </a:rPr>
              <a:t>Циклический алгоритм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3731419" y="642938"/>
            <a:ext cx="2214563" cy="270272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Начало</a:t>
            </a: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3762375" y="4407694"/>
            <a:ext cx="2214563" cy="270272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Конец</a:t>
            </a: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3600450" y="2463404"/>
            <a:ext cx="2430066" cy="972740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200">
                <a:latin typeface="Tahoma" panose="020B0604030504040204" pitchFamily="34" charset="0"/>
              </a:rPr>
              <a:t>Условие цикла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3545682" y="1977628"/>
            <a:ext cx="2483644" cy="270272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Тело цикла</a:t>
            </a:r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4787504" y="2247900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 flipH="1">
            <a:off x="2736057" y="2950369"/>
            <a:ext cx="8643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 flipV="1">
            <a:off x="2736056" y="1815704"/>
            <a:ext cx="0" cy="11346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736057" y="1815704"/>
            <a:ext cx="205144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9" name="Line 26"/>
          <p:cNvSpPr>
            <a:spLocks noChangeShapeType="1"/>
          </p:cNvSpPr>
          <p:nvPr/>
        </p:nvSpPr>
        <p:spPr bwMode="auto">
          <a:xfrm>
            <a:off x="4842272" y="3436144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0" name="Line 28"/>
          <p:cNvSpPr>
            <a:spLocks noChangeShapeType="1"/>
          </p:cNvSpPr>
          <p:nvPr/>
        </p:nvSpPr>
        <p:spPr bwMode="auto">
          <a:xfrm>
            <a:off x="4842272" y="4082654"/>
            <a:ext cx="0" cy="325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1" name="Rectangle 29"/>
          <p:cNvSpPr>
            <a:spLocks noChangeArrowheads="1"/>
          </p:cNvSpPr>
          <p:nvPr/>
        </p:nvSpPr>
        <p:spPr bwMode="auto">
          <a:xfrm>
            <a:off x="3337322" y="2732485"/>
            <a:ext cx="323850" cy="21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050">
                <a:latin typeface="Tahoma" panose="020B0604030504040204" pitchFamily="34" charset="0"/>
              </a:rPr>
              <a:t>Нет</a:t>
            </a:r>
          </a:p>
        </p:txBody>
      </p:sp>
      <p:sp>
        <p:nvSpPr>
          <p:cNvPr id="7182" name="Rectangle 30"/>
          <p:cNvSpPr>
            <a:spLocks noChangeArrowheads="1"/>
          </p:cNvSpPr>
          <p:nvPr/>
        </p:nvSpPr>
        <p:spPr bwMode="auto">
          <a:xfrm>
            <a:off x="4839891" y="3375423"/>
            <a:ext cx="323850" cy="21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eaLnBrk="1" hangingPunct="1"/>
            <a:r>
              <a:rPr lang="ru-RU" altLang="ru-RU" sz="1050">
                <a:latin typeface="Tahoma" panose="020B0604030504040204" pitchFamily="34" charset="0"/>
              </a:rPr>
              <a:t>Да</a:t>
            </a:r>
          </a:p>
        </p:txBody>
      </p:sp>
      <p:sp>
        <p:nvSpPr>
          <p:cNvPr id="7183" name="AutoShape 16"/>
          <p:cNvSpPr>
            <a:spLocks noChangeArrowheads="1"/>
          </p:cNvSpPr>
          <p:nvPr/>
        </p:nvSpPr>
        <p:spPr bwMode="auto">
          <a:xfrm>
            <a:off x="3383757" y="3643313"/>
            <a:ext cx="2646760" cy="440531"/>
          </a:xfrm>
          <a:prstGeom prst="parallelogram">
            <a:avLst>
              <a:gd name="adj" fmla="val 136212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Вывод результата</a:t>
            </a:r>
          </a:p>
        </p:txBody>
      </p:sp>
      <p:sp>
        <p:nvSpPr>
          <p:cNvPr id="7184" name="Line 10"/>
          <p:cNvSpPr>
            <a:spLocks noChangeShapeType="1"/>
          </p:cNvSpPr>
          <p:nvPr/>
        </p:nvSpPr>
        <p:spPr bwMode="auto">
          <a:xfrm>
            <a:off x="4829175" y="956073"/>
            <a:ext cx="0" cy="216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5" name="Line 11"/>
          <p:cNvSpPr>
            <a:spLocks noChangeShapeType="1"/>
          </p:cNvSpPr>
          <p:nvPr/>
        </p:nvSpPr>
        <p:spPr bwMode="auto">
          <a:xfrm>
            <a:off x="4774406" y="1658541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86" name="AutoShape 21"/>
          <p:cNvSpPr>
            <a:spLocks noChangeArrowheads="1"/>
          </p:cNvSpPr>
          <p:nvPr/>
        </p:nvSpPr>
        <p:spPr bwMode="auto">
          <a:xfrm>
            <a:off x="3532585" y="1172766"/>
            <a:ext cx="2646759" cy="485775"/>
          </a:xfrm>
          <a:prstGeom prst="parallelogram">
            <a:avLst>
              <a:gd name="adj" fmla="val 136213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350">
                <a:latin typeface="Tahoma" panose="020B0604030504040204" pitchFamily="34" charset="0"/>
              </a:rPr>
              <a:t>Ввод данных</a:t>
            </a:r>
          </a:p>
        </p:txBody>
      </p:sp>
      <p:grpSp>
        <p:nvGrpSpPr>
          <p:cNvPr id="7187" name="Group 21"/>
          <p:cNvGrpSpPr>
            <a:grpSpLocks/>
          </p:cNvGrpSpPr>
          <p:nvPr/>
        </p:nvGrpSpPr>
        <p:grpSpPr bwMode="auto">
          <a:xfrm>
            <a:off x="0" y="-401241"/>
            <a:ext cx="9144000" cy="5544741"/>
            <a:chOff x="0" y="-337"/>
            <a:chExt cx="5760" cy="4657"/>
          </a:xfrm>
        </p:grpSpPr>
        <p:sp>
          <p:nvSpPr>
            <p:cNvPr id="7188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7192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719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pic>
            <p:nvPicPr>
              <p:cNvPr id="719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9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  <p:sp>
            <p:nvSpPr>
              <p:cNvPr id="719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 Cyr" panose="02020603050405020304" pitchFamily="18" charset="-52"/>
                  </a:defRPr>
                </a:lvl9pPr>
              </a:lstStyle>
              <a:p>
                <a:endParaRPr lang="ru-RU" altLang="ru-RU" sz="1800"/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11548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бс1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267892"/>
            <a:ext cx="5809059" cy="45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76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бс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6" y="107156"/>
            <a:ext cx="2235994" cy="491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45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0" y="589360"/>
            <a:ext cx="6858000" cy="60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yr" panose="02020603050405020304" pitchFamily="18" charset="-52"/>
              </a:defRPr>
            </a:lvl9pPr>
          </a:lstStyle>
          <a:p>
            <a:pPr algn="ctr" eaLnBrk="1" hangingPunct="1"/>
            <a:r>
              <a:rPr lang="ru-RU" altLang="ru-RU" sz="1800" b="1">
                <a:solidFill>
                  <a:schemeClr val="tx2"/>
                </a:solidFill>
                <a:latin typeface="Arial" panose="020B0604020202020204" pitchFamily="34" charset="0"/>
              </a:rPr>
              <a:t>Построить блок схему алгоритма решения задачи:</a:t>
            </a:r>
          </a:p>
          <a:p>
            <a:pPr algn="ctr" eaLnBrk="1" hangingPunct="1"/>
            <a:r>
              <a:rPr lang="ru-RU" altLang="ru-RU" sz="1800" b="1">
                <a:solidFill>
                  <a:schemeClr val="tx2"/>
                </a:solidFill>
                <a:latin typeface="Arial" panose="020B0604020202020204" pitchFamily="34" charset="0"/>
              </a:rPr>
              <a:t>Если студент выполнил все задания, он получает оценку «отлично», не сделал 1-2 задания – «хорошо», в остальных случаях – «удовлетворительно»</a:t>
            </a:r>
          </a:p>
        </p:txBody>
      </p:sp>
    </p:spTree>
    <p:extLst>
      <p:ext uri="{BB962C8B-B14F-4D97-AF65-F5344CB8AC3E}">
        <p14:creationId xmlns:p14="http://schemas.microsoft.com/office/powerpoint/2010/main" val="24289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130</Words>
  <Application>Microsoft Office PowerPoint</Application>
  <PresentationFormat>Экран (16:9)</PresentationFormat>
  <Paragraphs>45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Блок-схемы алгоритмов Элементы блок-схемы</vt:lpstr>
      <vt:lpstr>Линейный алгоритм</vt:lpstr>
      <vt:lpstr>Разветвлённый алгоритм  («ветвление»)</vt:lpstr>
      <vt:lpstr>Циклический алгоритм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webchik@hotmail.com</dc:creator>
  <cp:lastModifiedBy>Andrey</cp:lastModifiedBy>
  <cp:revision>26</cp:revision>
  <dcterms:created xsi:type="dcterms:W3CDTF">2021-11-21T12:02:46Z</dcterms:created>
  <dcterms:modified xsi:type="dcterms:W3CDTF">2022-03-31T12:34:12Z</dcterms:modified>
</cp:coreProperties>
</file>