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660"/>
  </p:normalViewPr>
  <p:slideViewPr>
    <p:cSldViewPr>
      <p:cViewPr varScale="1">
        <p:scale>
          <a:sx n="68" d="100"/>
          <a:sy n="68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533400"/>
            <a:ext cx="5760640" cy="2868168"/>
          </a:xfrm>
        </p:spPr>
        <p:txBody>
          <a:bodyPr/>
          <a:lstStyle/>
          <a:p>
            <a:pPr algn="ctr"/>
            <a:r>
              <a:rPr lang="ru-RU" dirty="0" smtClean="0"/>
              <a:t>Мягкий знак (</a:t>
            </a:r>
            <a:r>
              <a:rPr lang="ru-RU" dirty="0" err="1" smtClean="0"/>
              <a:t>ь</a:t>
            </a:r>
            <a:r>
              <a:rPr lang="ru-RU" dirty="0" smtClean="0"/>
              <a:t>) на конце имён существительных после шипящих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Спивак</a:t>
            </a:r>
            <a:r>
              <a:rPr lang="ru-RU" dirty="0" smtClean="0"/>
              <a:t> Т.А.</a:t>
            </a:r>
          </a:p>
          <a:p>
            <a:r>
              <a:rPr lang="ru-RU" dirty="0" smtClean="0"/>
              <a:t>Учитель начальных классов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Составить карточки для одноклассников по новой теме</a:t>
            </a:r>
          </a:p>
          <a:p>
            <a:endParaRPr lang="ru-RU" sz="5400" dirty="0" smtClean="0">
              <a:solidFill>
                <a:srgbClr val="0070C0"/>
              </a:solidFill>
            </a:endParaRPr>
          </a:p>
          <a:p>
            <a:r>
              <a:rPr lang="ru-RU" sz="5400" dirty="0" smtClean="0"/>
              <a:t>Р.т.с.26 у.54</a:t>
            </a:r>
            <a:endParaRPr lang="ru-RU" sz="5400" dirty="0"/>
          </a:p>
        </p:txBody>
      </p:sp>
      <p:pic>
        <p:nvPicPr>
          <p:cNvPr id="5" name="Picture 8" descr="http://www.afmi.ru/wp-content/uploads/2012/07/organizacija-vneyrochnoj-dejatelnos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293096"/>
            <a:ext cx="2952328" cy="233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Узнать, когда пишется мягкий знак на конце имён существительных</a:t>
            </a:r>
          </a:p>
          <a:p>
            <a:r>
              <a:rPr lang="ru-RU" sz="4800" dirty="0" smtClean="0"/>
              <a:t>Выявить правило, научиться его применять</a:t>
            </a:r>
            <a:endParaRPr lang="ru-RU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Сегодня я узнал ….</a:t>
            </a:r>
          </a:p>
          <a:p>
            <a:r>
              <a:rPr lang="ru-RU" sz="4000" dirty="0" smtClean="0"/>
              <a:t>Мне понравилось задание с….</a:t>
            </a:r>
          </a:p>
          <a:p>
            <a:r>
              <a:rPr lang="ru-RU" sz="4000" dirty="0" smtClean="0"/>
              <a:t>Мне было трудно….</a:t>
            </a:r>
          </a:p>
          <a:p>
            <a:r>
              <a:rPr lang="ru-RU" sz="4000" dirty="0" smtClean="0"/>
              <a:t>Теперь я могу (правильно писать слова с)…</a:t>
            </a:r>
          </a:p>
          <a:p>
            <a:r>
              <a:rPr lang="ru-RU" sz="4000" dirty="0" smtClean="0"/>
              <a:t>Могу научить соседа…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5" descr="J0234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0"/>
            <a:ext cx="2227312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Оцените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08920"/>
            <a:ext cx="7239000" cy="484632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«5» – 5-6 баллов</a:t>
            </a:r>
          </a:p>
          <a:p>
            <a:r>
              <a:rPr lang="ru-RU" sz="6600" dirty="0" smtClean="0"/>
              <a:t>«4» - 4 балла</a:t>
            </a:r>
          </a:p>
          <a:p>
            <a:r>
              <a:rPr lang="ru-RU" sz="6600" dirty="0" smtClean="0"/>
              <a:t>«3» - 3 балла</a:t>
            </a:r>
          </a:p>
          <a:p>
            <a:endParaRPr lang="ru-RU" sz="6600" dirty="0"/>
          </a:p>
        </p:txBody>
      </p:sp>
      <p:pic>
        <p:nvPicPr>
          <p:cNvPr id="4" name="Рисунок 3" descr="http://brocard.ua/forum/img/forum/files/uploads/5878dfd7d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0"/>
            <a:ext cx="377991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661911">
            <a:off x="457200" y="32004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Picture 7" descr="shutterstock_5729455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1268760"/>
            <a:ext cx="351786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shutterstock_5619947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636912"/>
            <a:ext cx="274764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Проверьте готовность к уроку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</a:t>
            </a:r>
          </a:p>
          <a:p>
            <a:r>
              <a:rPr lang="ru-RU" dirty="0" smtClean="0"/>
              <a:t>Тетрадь</a:t>
            </a:r>
          </a:p>
          <a:p>
            <a:r>
              <a:rPr lang="ru-RU" dirty="0" smtClean="0"/>
              <a:t>Ручка</a:t>
            </a:r>
          </a:p>
          <a:p>
            <a:r>
              <a:rPr lang="ru-RU" dirty="0" smtClean="0"/>
              <a:t>Простой карандаш</a:t>
            </a:r>
          </a:p>
          <a:p>
            <a:r>
              <a:rPr lang="ru-RU" dirty="0" smtClean="0"/>
              <a:t>Линейка</a:t>
            </a:r>
          </a:p>
          <a:p>
            <a:r>
              <a:rPr lang="ru-RU" dirty="0" smtClean="0"/>
              <a:t>Лист самооценки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117072"/>
          </a:xfrm>
        </p:spPr>
        <p:txBody>
          <a:bodyPr>
            <a:normAutofit/>
          </a:bodyPr>
          <a:lstStyle/>
          <a:p>
            <a:r>
              <a:rPr lang="ru-RU" dirty="0" smtClean="0"/>
              <a:t>Тема урока: </a:t>
            </a:r>
            <a:r>
              <a:rPr lang="ru-RU" sz="5400" dirty="0" smtClean="0"/>
              <a:t>«мягкий знак (</a:t>
            </a:r>
            <a:r>
              <a:rPr lang="ru-RU" sz="5400" dirty="0" err="1" smtClean="0"/>
              <a:t>ь</a:t>
            </a:r>
            <a:r>
              <a:rPr lang="ru-RU" sz="5400" dirty="0" smtClean="0"/>
              <a:t>) на конце имён существительных после шипящих»</a:t>
            </a: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Узнать, когда пишется мягкий знак на конце имён существительных</a:t>
            </a:r>
          </a:p>
          <a:p>
            <a:r>
              <a:rPr lang="ru-RU" sz="4800" dirty="0" smtClean="0"/>
              <a:t>Выявить правило, научиться его применять</a:t>
            </a:r>
            <a:endParaRPr lang="ru-RU" sz="4800" dirty="0"/>
          </a:p>
        </p:txBody>
      </p:sp>
      <p:pic>
        <p:nvPicPr>
          <p:cNvPr id="4" name="Picture 5" descr="J0234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88640"/>
            <a:ext cx="194421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3"/>
          <a:ext cx="7283152" cy="5077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1576"/>
                <a:gridCol w="3641576"/>
              </a:tblGrid>
              <a:tr h="911116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Мужской род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Женский род</a:t>
                      </a:r>
                      <a:endParaRPr lang="ru-RU" sz="4400" dirty="0"/>
                    </a:p>
                  </a:txBody>
                  <a:tcPr/>
                </a:tc>
              </a:tr>
              <a:tr h="911116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нож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рожь</a:t>
                      </a:r>
                      <a:endParaRPr lang="ru-RU" sz="4400" dirty="0"/>
                    </a:p>
                  </a:txBody>
                  <a:tcPr/>
                </a:tc>
              </a:tr>
              <a:tr h="911116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врач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дочь</a:t>
                      </a:r>
                      <a:endParaRPr lang="ru-RU" sz="4400" dirty="0"/>
                    </a:p>
                  </a:txBody>
                  <a:tcPr/>
                </a:tc>
              </a:tr>
              <a:tr h="911116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ковш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вещь</a:t>
                      </a:r>
                      <a:endParaRPr lang="ru-RU" sz="4400" dirty="0"/>
                    </a:p>
                  </a:txBody>
                  <a:tcPr/>
                </a:tc>
              </a:tr>
              <a:tr h="911116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товарищ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мышь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На конце имён существительных </a:t>
            </a:r>
            <a:r>
              <a:rPr lang="ru-RU" sz="4000" b="1" dirty="0" smtClean="0"/>
              <a:t>женского рода </a:t>
            </a:r>
            <a:r>
              <a:rPr lang="ru-RU" sz="4000" dirty="0" smtClean="0"/>
              <a:t>после шипящих </a:t>
            </a:r>
            <a:r>
              <a:rPr lang="ru-RU" sz="4000" b="1" dirty="0" smtClean="0"/>
              <a:t>пишется мягкий(</a:t>
            </a:r>
            <a:r>
              <a:rPr lang="ru-RU" sz="4000" b="1" dirty="0" err="1" smtClean="0"/>
              <a:t>ь</a:t>
            </a:r>
            <a:r>
              <a:rPr lang="ru-RU" sz="4000" b="1" dirty="0" smtClean="0"/>
              <a:t>) знак.</a:t>
            </a:r>
          </a:p>
          <a:p>
            <a:r>
              <a:rPr lang="ru-RU" sz="4000" dirty="0" smtClean="0"/>
              <a:t>на конце имён существительных мужского рода после шипящих мягкий знак (</a:t>
            </a:r>
            <a:r>
              <a:rPr lang="ru-RU" sz="4000" dirty="0" err="1" smtClean="0"/>
              <a:t>ь</a:t>
            </a:r>
            <a:r>
              <a:rPr lang="ru-RU" sz="4000" dirty="0" smtClean="0"/>
              <a:t>) </a:t>
            </a:r>
            <a:r>
              <a:rPr lang="ru-RU" sz="4000" b="1" dirty="0" smtClean="0"/>
              <a:t>не пишется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у. 57 стр.33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Товарищ(</a:t>
            </a:r>
            <a:r>
              <a:rPr lang="ru-RU" sz="3600" dirty="0" err="1" smtClean="0"/>
              <a:t>м.р</a:t>
            </a:r>
            <a:r>
              <a:rPr lang="ru-RU" sz="3600" dirty="0" smtClean="0"/>
              <a:t>),клещ(</a:t>
            </a:r>
            <a:r>
              <a:rPr lang="ru-RU" sz="3600" dirty="0" err="1" smtClean="0"/>
              <a:t>м.р</a:t>
            </a:r>
            <a:r>
              <a:rPr lang="ru-RU" sz="3600" dirty="0" smtClean="0"/>
              <a:t>),доч</a:t>
            </a:r>
            <a:r>
              <a:rPr lang="ru-RU" sz="3600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(</a:t>
            </a:r>
            <a:r>
              <a:rPr lang="ru-RU" sz="3600" dirty="0" err="1" smtClean="0"/>
              <a:t>ж.р</a:t>
            </a:r>
            <a:r>
              <a:rPr lang="ru-RU" sz="3600" dirty="0" smtClean="0"/>
              <a:t>),силач(</a:t>
            </a:r>
            <a:r>
              <a:rPr lang="ru-RU" sz="3600" dirty="0" err="1" smtClean="0"/>
              <a:t>м.р</a:t>
            </a:r>
            <a:r>
              <a:rPr lang="ru-RU" sz="3600" dirty="0" smtClean="0"/>
              <a:t>),москвич(</a:t>
            </a:r>
            <a:r>
              <a:rPr lang="ru-RU" sz="3600" dirty="0" err="1" smtClean="0"/>
              <a:t>м.р</a:t>
            </a:r>
            <a:r>
              <a:rPr lang="ru-RU" sz="3600" dirty="0" smtClean="0"/>
              <a:t>),сторож(</a:t>
            </a:r>
            <a:r>
              <a:rPr lang="ru-RU" sz="3600" dirty="0" err="1" smtClean="0"/>
              <a:t>м.р</a:t>
            </a:r>
            <a:r>
              <a:rPr lang="ru-RU" sz="3600" dirty="0" smtClean="0"/>
              <a:t>),молодёж</a:t>
            </a:r>
            <a:r>
              <a:rPr lang="ru-RU" sz="3600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(</a:t>
            </a:r>
            <a:r>
              <a:rPr lang="ru-RU" sz="3600" dirty="0" err="1" smtClean="0"/>
              <a:t>ж.р</a:t>
            </a:r>
            <a:r>
              <a:rPr lang="ru-RU" sz="3600" dirty="0" smtClean="0"/>
              <a:t>),мыш</a:t>
            </a:r>
            <a:r>
              <a:rPr lang="ru-RU" sz="3600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(</a:t>
            </a:r>
            <a:r>
              <a:rPr lang="ru-RU" sz="3600" dirty="0" err="1" smtClean="0"/>
              <a:t>ж.р</a:t>
            </a:r>
            <a:r>
              <a:rPr lang="ru-RU" sz="3600" dirty="0" smtClean="0"/>
              <a:t>),малыш(</a:t>
            </a:r>
            <a:r>
              <a:rPr lang="ru-RU" sz="3600" dirty="0" err="1" smtClean="0"/>
              <a:t>м.р</a:t>
            </a:r>
            <a:r>
              <a:rPr lang="ru-RU" sz="3600" dirty="0" smtClean="0"/>
              <a:t>),дич</a:t>
            </a:r>
            <a:r>
              <a:rPr lang="ru-RU" sz="3600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(</a:t>
            </a:r>
            <a:r>
              <a:rPr lang="ru-RU" sz="3600" dirty="0" err="1" smtClean="0"/>
              <a:t>ж.р</a:t>
            </a:r>
            <a:r>
              <a:rPr lang="ru-RU" sz="3600" dirty="0" smtClean="0"/>
              <a:t>)</a:t>
            </a:r>
          </a:p>
          <a:p>
            <a:r>
              <a:rPr lang="ru-RU" sz="3600" dirty="0" smtClean="0"/>
              <a:t>Вещ</a:t>
            </a:r>
            <a:r>
              <a:rPr lang="ru-RU" sz="3600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(</a:t>
            </a:r>
            <a:r>
              <a:rPr lang="ru-RU" sz="3600" dirty="0" err="1" smtClean="0"/>
              <a:t>ж.р</a:t>
            </a:r>
            <a:r>
              <a:rPr lang="ru-RU" sz="3600" dirty="0" smtClean="0"/>
              <a:t>),помощ</a:t>
            </a:r>
            <a:r>
              <a:rPr lang="ru-RU" sz="3600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(</a:t>
            </a:r>
            <a:r>
              <a:rPr lang="ru-RU" sz="3600" dirty="0" err="1" smtClean="0"/>
              <a:t>ж.р</a:t>
            </a:r>
            <a:r>
              <a:rPr lang="ru-RU" sz="3600" dirty="0" smtClean="0"/>
              <a:t>),ноч</a:t>
            </a:r>
            <a:r>
              <a:rPr lang="ru-RU" sz="3600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(</a:t>
            </a:r>
            <a:r>
              <a:rPr lang="ru-RU" sz="3600" dirty="0" err="1" smtClean="0"/>
              <a:t>ж.р</a:t>
            </a:r>
            <a:r>
              <a:rPr lang="ru-RU" sz="3600" dirty="0" smtClean="0"/>
              <a:t>),рож</a:t>
            </a:r>
            <a:r>
              <a:rPr lang="ru-RU" sz="3600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(</a:t>
            </a:r>
            <a:r>
              <a:rPr lang="ru-RU" sz="3600" dirty="0" err="1" smtClean="0"/>
              <a:t>ж.р</a:t>
            </a:r>
            <a:r>
              <a:rPr lang="ru-RU" sz="3600" dirty="0" smtClean="0"/>
              <a:t>),чертёж(</a:t>
            </a:r>
            <a:r>
              <a:rPr lang="ru-RU" sz="3600" dirty="0" err="1" smtClean="0"/>
              <a:t>м.р</a:t>
            </a:r>
            <a:r>
              <a:rPr lang="ru-RU" sz="3600" dirty="0" smtClean="0"/>
              <a:t>),шалаш(</a:t>
            </a:r>
            <a:r>
              <a:rPr lang="ru-RU" sz="3600" dirty="0" err="1" smtClean="0"/>
              <a:t>м.р</a:t>
            </a:r>
            <a:r>
              <a:rPr lang="ru-RU" sz="3600" dirty="0" smtClean="0"/>
              <a:t>),брош</a:t>
            </a:r>
            <a:r>
              <a:rPr lang="ru-RU" sz="3600" dirty="0" smtClean="0">
                <a:solidFill>
                  <a:srgbClr val="FF0000"/>
                </a:solidFill>
              </a:rPr>
              <a:t>ь</a:t>
            </a:r>
            <a:r>
              <a:rPr lang="ru-RU" sz="3600" dirty="0" smtClean="0"/>
              <a:t>(</a:t>
            </a:r>
            <a:r>
              <a:rPr lang="ru-RU" sz="3600" dirty="0" err="1" smtClean="0"/>
              <a:t>ж.р</a:t>
            </a:r>
            <a:r>
              <a:rPr lang="ru-RU" sz="3600" dirty="0" smtClean="0"/>
              <a:t>),кирпич(</a:t>
            </a:r>
            <a:r>
              <a:rPr lang="ru-RU" sz="3600" dirty="0" err="1" smtClean="0"/>
              <a:t>м.р</a:t>
            </a:r>
            <a:r>
              <a:rPr lang="ru-RU" sz="3600" dirty="0" smtClean="0"/>
              <a:t>)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900" dirty="0" smtClean="0"/>
              <a:t>На крючок(</a:t>
            </a:r>
            <a:r>
              <a:rPr lang="ru-RU" sz="3900" dirty="0" err="1" smtClean="0">
                <a:solidFill>
                  <a:srgbClr val="0070C0"/>
                </a:solidFill>
              </a:rPr>
              <a:t>м.р</a:t>
            </a:r>
            <a:r>
              <a:rPr lang="ru-RU" sz="3900" dirty="0" smtClean="0"/>
              <a:t>) попался </a:t>
            </a:r>
            <a:r>
              <a:rPr lang="ru-RU" sz="3900" dirty="0" smtClean="0">
                <a:solidFill>
                  <a:srgbClr val="FF0000"/>
                </a:solidFill>
              </a:rPr>
              <a:t>лещ</a:t>
            </a:r>
            <a:r>
              <a:rPr lang="ru-RU" sz="3900" dirty="0" smtClean="0"/>
              <a:t>.(</a:t>
            </a:r>
            <a:r>
              <a:rPr lang="ru-RU" sz="3900" dirty="0" err="1" smtClean="0">
                <a:solidFill>
                  <a:srgbClr val="0070C0"/>
                </a:solidFill>
              </a:rPr>
              <a:t>м.р</a:t>
            </a:r>
            <a:r>
              <a:rPr lang="ru-RU" sz="3900" dirty="0" smtClean="0"/>
              <a:t>)</a:t>
            </a:r>
          </a:p>
          <a:p>
            <a:pPr>
              <a:buNone/>
            </a:pPr>
            <a:r>
              <a:rPr lang="ru-RU" sz="3900" dirty="0" smtClean="0"/>
              <a:t>Вы не пробовали? Вещь!(</a:t>
            </a:r>
            <a:r>
              <a:rPr lang="ru-RU" sz="3900" dirty="0" err="1" smtClean="0">
                <a:solidFill>
                  <a:srgbClr val="0070C0"/>
                </a:solidFill>
              </a:rPr>
              <a:t>ж.р</a:t>
            </a:r>
            <a:r>
              <a:rPr lang="ru-RU" sz="3900" dirty="0" smtClean="0"/>
              <a:t>)</a:t>
            </a:r>
          </a:p>
          <a:p>
            <a:pPr>
              <a:buNone/>
            </a:pPr>
            <a:r>
              <a:rPr lang="ru-RU" sz="3900" dirty="0" smtClean="0"/>
              <a:t>А позднее клюнул</a:t>
            </a:r>
            <a:r>
              <a:rPr lang="ru-RU" sz="3900" dirty="0" smtClean="0">
                <a:solidFill>
                  <a:srgbClr val="FF0000"/>
                </a:solidFill>
              </a:rPr>
              <a:t> ёрш</a:t>
            </a:r>
            <a:r>
              <a:rPr lang="ru-RU" sz="3900" dirty="0" smtClean="0"/>
              <a:t>.(</a:t>
            </a:r>
            <a:r>
              <a:rPr lang="ru-RU" sz="3900" dirty="0" err="1" smtClean="0">
                <a:solidFill>
                  <a:srgbClr val="0070C0"/>
                </a:solidFill>
              </a:rPr>
              <a:t>м.р</a:t>
            </a:r>
            <a:r>
              <a:rPr lang="ru-RU" sz="3900" dirty="0" smtClean="0"/>
              <a:t>)</a:t>
            </a:r>
          </a:p>
          <a:p>
            <a:pPr>
              <a:buNone/>
            </a:pPr>
            <a:r>
              <a:rPr lang="ru-RU" sz="3900" dirty="0" smtClean="0"/>
              <a:t>Был он колкий, словно </a:t>
            </a:r>
            <a:r>
              <a:rPr lang="ru-RU" sz="3900" dirty="0" smtClean="0">
                <a:solidFill>
                  <a:srgbClr val="FF0000"/>
                </a:solidFill>
              </a:rPr>
              <a:t>ёж</a:t>
            </a:r>
            <a:r>
              <a:rPr lang="ru-RU" sz="3900" dirty="0" smtClean="0"/>
              <a:t>.(</a:t>
            </a:r>
            <a:r>
              <a:rPr lang="ru-RU" sz="3900" dirty="0" err="1" smtClean="0">
                <a:solidFill>
                  <a:srgbClr val="0070C0"/>
                </a:solidFill>
              </a:rPr>
              <a:t>м.р</a:t>
            </a:r>
            <a:r>
              <a:rPr lang="ru-RU" sz="3900" dirty="0" smtClean="0"/>
              <a:t>)</a:t>
            </a:r>
          </a:p>
          <a:p>
            <a:pPr>
              <a:buNone/>
            </a:pPr>
            <a:r>
              <a:rPr lang="ru-RU" sz="3900" dirty="0" smtClean="0"/>
              <a:t>Скину </a:t>
            </a:r>
            <a:r>
              <a:rPr lang="ru-RU" sz="3900" dirty="0" smtClean="0">
                <a:solidFill>
                  <a:srgbClr val="FF0000"/>
                </a:solidFill>
              </a:rPr>
              <a:t>плащ</a:t>
            </a:r>
            <a:r>
              <a:rPr lang="ru-RU" sz="3900" dirty="0" smtClean="0"/>
              <a:t> (</a:t>
            </a:r>
            <a:r>
              <a:rPr lang="ru-RU" sz="3900" dirty="0" err="1" smtClean="0">
                <a:solidFill>
                  <a:srgbClr val="0070C0"/>
                </a:solidFill>
              </a:rPr>
              <a:t>м.р</a:t>
            </a:r>
            <a:r>
              <a:rPr lang="ru-RU" sz="3900" dirty="0" smtClean="0"/>
              <a:t>) и </a:t>
            </a:r>
            <a:r>
              <a:rPr lang="ru-RU" sz="3900" dirty="0" smtClean="0">
                <a:solidFill>
                  <a:srgbClr val="FF0000"/>
                </a:solidFill>
              </a:rPr>
              <a:t>нож</a:t>
            </a:r>
            <a:r>
              <a:rPr lang="ru-RU" sz="3900" dirty="0" smtClean="0"/>
              <a:t>(</a:t>
            </a:r>
            <a:r>
              <a:rPr lang="ru-RU" sz="3900" dirty="0" err="1" smtClean="0">
                <a:solidFill>
                  <a:srgbClr val="0070C0"/>
                </a:solidFill>
              </a:rPr>
              <a:t>м.р</a:t>
            </a:r>
            <a:r>
              <a:rPr lang="ru-RU" sz="3900" dirty="0" smtClean="0"/>
              <a:t>) сложу.</a:t>
            </a:r>
          </a:p>
          <a:p>
            <a:pPr>
              <a:buNone/>
            </a:pPr>
            <a:r>
              <a:rPr lang="ru-RU" sz="3900" dirty="0" smtClean="0"/>
              <a:t>Рыбу маме(</a:t>
            </a:r>
            <a:r>
              <a:rPr lang="ru-RU" sz="3900" dirty="0" err="1" smtClean="0">
                <a:solidFill>
                  <a:srgbClr val="0070C0"/>
                </a:solidFill>
              </a:rPr>
              <a:t>ж.р</a:t>
            </a:r>
            <a:r>
              <a:rPr lang="ru-RU" sz="3900" dirty="0" smtClean="0"/>
              <a:t>) покажу.</a:t>
            </a:r>
          </a:p>
          <a:p>
            <a:pPr>
              <a:buNone/>
            </a:pPr>
            <a:r>
              <a:rPr lang="ru-RU" dirty="0" smtClean="0"/>
              <a:t>					М. </a:t>
            </a:r>
            <a:r>
              <a:rPr lang="ru-RU" dirty="0" err="1" smtClean="0"/>
              <a:t>Грозовский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Конструктор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3"/>
          <a:ext cx="7355160" cy="5219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580"/>
                <a:gridCol w="3677580"/>
              </a:tblGrid>
              <a:tr h="739157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 вариант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 вариант</a:t>
                      </a:r>
                      <a:endParaRPr lang="ru-RU" sz="3600" dirty="0"/>
                    </a:p>
                  </a:txBody>
                  <a:tcPr/>
                </a:tc>
              </a:tr>
              <a:tr h="3744416"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Рож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</a:p>
                    <a:p>
                      <a:r>
                        <a:rPr lang="ru-RU" sz="4800" dirty="0" smtClean="0"/>
                        <a:t>Мыш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</a:p>
                    <a:p>
                      <a:r>
                        <a:rPr lang="ru-RU" sz="4800" dirty="0" smtClean="0"/>
                        <a:t>Доч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</a:p>
                    <a:p>
                      <a:r>
                        <a:rPr lang="ru-RU" sz="4800" dirty="0" smtClean="0"/>
                        <a:t>Вещ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</a:p>
                    <a:p>
                      <a:r>
                        <a:rPr lang="ru-RU" sz="4800" dirty="0" smtClean="0"/>
                        <a:t>Помощ</a:t>
                      </a:r>
                      <a:r>
                        <a:rPr lang="ru-RU" sz="48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Чиж</a:t>
                      </a:r>
                    </a:p>
                    <a:p>
                      <a:r>
                        <a:rPr lang="ru-RU" sz="4800" dirty="0" smtClean="0"/>
                        <a:t>Меч</a:t>
                      </a:r>
                    </a:p>
                    <a:p>
                      <a:r>
                        <a:rPr lang="ru-RU" sz="4800" dirty="0" smtClean="0"/>
                        <a:t>Мяч</a:t>
                      </a:r>
                    </a:p>
                    <a:p>
                      <a:r>
                        <a:rPr lang="ru-RU" sz="4800" dirty="0" smtClean="0"/>
                        <a:t>Ёж</a:t>
                      </a:r>
                    </a:p>
                    <a:p>
                      <a:r>
                        <a:rPr lang="ru-RU" sz="4800" dirty="0" smtClean="0"/>
                        <a:t>Лещ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</TotalTime>
  <Words>294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Мягкий знак (ь) на конце имён существительных после шипящих</vt:lpstr>
      <vt:lpstr>Проверьте готовность к уроку</vt:lpstr>
      <vt:lpstr>Тема урока: «мягкий знак (ь) на конце имён существительных после шипящих»</vt:lpstr>
      <vt:lpstr>Цель урока: </vt:lpstr>
      <vt:lpstr>проверка</vt:lpstr>
      <vt:lpstr>вывод</vt:lpstr>
      <vt:lpstr>Проверка у. 57 стр.33</vt:lpstr>
      <vt:lpstr>Проверка</vt:lpstr>
      <vt:lpstr>Конструктор</vt:lpstr>
      <vt:lpstr>Домашнее задание</vt:lpstr>
      <vt:lpstr>Цель урока: </vt:lpstr>
      <vt:lpstr>Итог урока</vt:lpstr>
      <vt:lpstr>Оцените себя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Мягкий знак (ь) на конце имён существительных после шипящих</dc:title>
  <dc:creator>user</dc:creator>
  <cp:lastModifiedBy>user</cp:lastModifiedBy>
  <cp:revision>10</cp:revision>
  <dcterms:created xsi:type="dcterms:W3CDTF">2019-02-10T05:55:51Z</dcterms:created>
  <dcterms:modified xsi:type="dcterms:W3CDTF">2019-02-10T07:32:39Z</dcterms:modified>
</cp:coreProperties>
</file>