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71" r:id="rId3"/>
    <p:sldMasterId id="2147483786" r:id="rId4"/>
    <p:sldMasterId id="2147483801" r:id="rId5"/>
    <p:sldMasterId id="2147483816" r:id="rId6"/>
    <p:sldMasterId id="2147483843" r:id="rId7"/>
    <p:sldMasterId id="2147483858" r:id="rId8"/>
    <p:sldMasterId id="2147483873" r:id="rId9"/>
    <p:sldMasterId id="2147483888" r:id="rId10"/>
  </p:sldMasterIdLst>
  <p:sldIdLst>
    <p:sldId id="284" r:id="rId11"/>
    <p:sldId id="283" r:id="rId12"/>
    <p:sldId id="282" r:id="rId13"/>
    <p:sldId id="285" r:id="rId14"/>
    <p:sldId id="286" r:id="rId15"/>
    <p:sldId id="288" r:id="rId16"/>
    <p:sldId id="290" r:id="rId17"/>
    <p:sldId id="289" r:id="rId18"/>
    <p:sldId id="293" r:id="rId19"/>
    <p:sldId id="295" r:id="rId20"/>
    <p:sldId id="271" r:id="rId21"/>
    <p:sldId id="272" r:id="rId22"/>
    <p:sldId id="278" r:id="rId23"/>
    <p:sldId id="280" r:id="rId24"/>
    <p:sldId id="276" r:id="rId25"/>
    <p:sldId id="277" r:id="rId26"/>
    <p:sldId id="279" r:id="rId27"/>
    <p:sldId id="268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41"/>
      </p:ext>
    </p:extLst>
  </p:cSld>
  <p:clrMapOvr>
    <a:masterClrMapping/>
  </p:clrMapOvr>
  <p:transition>
    <p:strips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5901"/>
      </p:ext>
    </p:extLst>
  </p:cSld>
  <p:clrMapOvr>
    <a:masterClrMapping/>
  </p:clrMapOvr>
  <p:transition>
    <p:strips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7729"/>
      </p:ext>
    </p:extLst>
  </p:cSld>
  <p:clrMapOvr>
    <a:masterClrMapping/>
  </p:clrMapOvr>
  <p:transition>
    <p:strips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66005"/>
      </p:ext>
    </p:extLst>
  </p:cSld>
  <p:clrMapOvr>
    <a:masterClrMapping/>
  </p:clrMapOvr>
  <p:transition>
    <p:strips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5265"/>
      </p:ext>
    </p:extLst>
  </p:cSld>
  <p:clrMapOvr>
    <a:masterClrMapping/>
  </p:clrMapOvr>
  <p:transition>
    <p:strips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91387"/>
      </p:ext>
    </p:extLst>
  </p:cSld>
  <p:clrMapOvr>
    <a:masterClrMapping/>
  </p:clrMapOvr>
  <p:transition>
    <p:strips dir="r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5143"/>
      </p:ext>
    </p:extLst>
  </p:cSld>
  <p:clrMapOvr>
    <a:masterClrMapping/>
  </p:clrMapOvr>
  <p:transition>
    <p:strips dir="r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290"/>
      </p:ext>
    </p:extLst>
  </p:cSld>
  <p:clrMapOvr>
    <a:masterClrMapping/>
  </p:clrMapOvr>
  <p:transition>
    <p:strips dir="r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04557"/>
      </p:ext>
    </p:extLst>
  </p:cSld>
  <p:clrMapOvr>
    <a:masterClrMapping/>
  </p:clrMapOvr>
  <p:transition>
    <p:strips dir="r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5449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479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3007"/>
      </p:ext>
    </p:extLst>
  </p:cSld>
  <p:clrMapOvr>
    <a:masterClrMapping/>
  </p:clrMapOvr>
  <p:transition>
    <p:strips dir="r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44052"/>
      </p:ext>
    </p:extLst>
  </p:cSld>
  <p:clrMapOvr>
    <a:masterClrMapping/>
  </p:clrMapOvr>
  <p:transition>
    <p:strips dir="r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16774"/>
      </p:ext>
    </p:extLst>
  </p:cSld>
  <p:clrMapOvr>
    <a:masterClrMapping/>
  </p:clrMapOvr>
  <p:transition>
    <p:strips dir="r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6641"/>
      </p:ext>
    </p:extLst>
  </p:cSld>
  <p:clrMapOvr>
    <a:masterClrMapping/>
  </p:clrMapOvr>
  <p:transition>
    <p:strips dir="r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5901"/>
      </p:ext>
    </p:extLst>
  </p:cSld>
  <p:clrMapOvr>
    <a:masterClrMapping/>
  </p:clrMapOvr>
  <p:transition>
    <p:strips dir="r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7729"/>
      </p:ext>
    </p:extLst>
  </p:cSld>
  <p:clrMapOvr>
    <a:masterClrMapping/>
  </p:clrMapOvr>
  <p:transition>
    <p:strips dir="r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66005"/>
      </p:ext>
    </p:extLst>
  </p:cSld>
  <p:clrMapOvr>
    <a:masterClrMapping/>
  </p:clrMapOvr>
  <p:transition>
    <p:strips dir="r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5265"/>
      </p:ext>
    </p:extLst>
  </p:cSld>
  <p:clrMapOvr>
    <a:masterClrMapping/>
  </p:clrMapOvr>
  <p:transition>
    <p:strips dir="r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91387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718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5143"/>
      </p:ext>
    </p:extLst>
  </p:cSld>
  <p:clrMapOvr>
    <a:masterClrMapping/>
  </p:clrMapOvr>
  <p:transition>
    <p:strips dir="r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290"/>
      </p:ext>
    </p:extLst>
  </p:cSld>
  <p:clrMapOvr>
    <a:masterClrMapping/>
  </p:clrMapOvr>
  <p:transition>
    <p:strips dir="r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04557"/>
      </p:ext>
    </p:extLst>
  </p:cSld>
  <p:clrMapOvr>
    <a:masterClrMapping/>
  </p:clrMapOvr>
  <p:transition>
    <p:strips dir="r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35449"/>
      </p:ext>
    </p:extLst>
  </p:cSld>
  <p:clrMapOvr>
    <a:masterClrMapping/>
  </p:clrMapOvr>
  <p:transition>
    <p:strips dir="r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0E42-78B9-49AE-8D0E-A9E6411694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486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30BB-7262-4CAB-8630-CF1AB565AA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91554"/>
      </p:ext>
    </p:extLst>
  </p:cSld>
  <p:clrMapOvr>
    <a:masterClrMapping/>
  </p:clrMapOvr>
  <p:transition>
    <p:strips dir="r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19A17-1388-4FF5-919B-4E07D7814D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20614"/>
      </p:ext>
    </p:extLst>
  </p:cSld>
  <p:clrMapOvr>
    <a:masterClrMapping/>
  </p:clrMapOvr>
  <p:transition>
    <p:strips dir="r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3E47-21F1-48ED-8EBF-0F37771A54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689"/>
      </p:ext>
    </p:extLst>
  </p:cSld>
  <p:clrMapOvr>
    <a:masterClrMapping/>
  </p:clrMapOvr>
  <p:transition>
    <p:strips dir="r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7E4B-6141-4744-AEE0-D687EC508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54044"/>
      </p:ext>
    </p:extLst>
  </p:cSld>
  <p:clrMapOvr>
    <a:masterClrMapping/>
  </p:clrMapOvr>
  <p:transition>
    <p:strips dir="r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BB343-6D60-41DF-A899-78D446C426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14355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8639"/>
      </p:ext>
    </p:extLst>
  </p:cSld>
  <p:clrMapOvr>
    <a:masterClrMapping/>
  </p:clrMapOvr>
  <p:transition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215F7-7BE4-493B-94E4-86E9571F61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5881"/>
      </p:ext>
    </p:extLst>
  </p:cSld>
  <p:clrMapOvr>
    <a:masterClrMapping/>
  </p:clrMapOvr>
  <p:transition>
    <p:strips dir="r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EA46-F311-4DC8-8B05-C89FDB5BEB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3913"/>
      </p:ext>
    </p:extLst>
  </p:cSld>
  <p:clrMapOvr>
    <a:masterClrMapping/>
  </p:clrMapOvr>
  <p:transition>
    <p:strips dir="r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4CF3-EA03-4549-8622-8FB21B6B29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58004"/>
      </p:ext>
    </p:extLst>
  </p:cSld>
  <p:clrMapOvr>
    <a:masterClrMapping/>
  </p:clrMapOvr>
  <p:transition>
    <p:strips dir="r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883B-4CB4-4FCD-B272-DAF95DEA78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28860"/>
      </p:ext>
    </p:extLst>
  </p:cSld>
  <p:clrMapOvr>
    <a:masterClrMapping/>
  </p:clrMapOvr>
  <p:transition>
    <p:strips dir="r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8EB4A-9ACF-4013-B583-12FE402E1C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4248"/>
      </p:ext>
    </p:extLst>
  </p:cSld>
  <p:clrMapOvr>
    <a:masterClrMapping/>
  </p:clrMapOvr>
  <p:transition>
    <p:strips dir="r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561A-B59B-4B18-ACA3-DA37DDBC51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93493"/>
      </p:ext>
    </p:extLst>
  </p:cSld>
  <p:clrMapOvr>
    <a:masterClrMapping/>
  </p:clrMapOvr>
  <p:transition>
    <p:strips dir="r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4D70-CE40-4F9F-AC6D-952E069D2D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30417"/>
      </p:ext>
    </p:extLst>
  </p:cSld>
  <p:clrMapOvr>
    <a:masterClrMapping/>
  </p:clrMapOvr>
  <p:transition>
    <p:strips dir="r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7F10-3BD6-4CA4-9E89-E04BD624CA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88109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35001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9095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555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3252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02221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81175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73197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23503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33896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57848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19921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36685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3819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10854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89676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6881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1592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8545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7836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2269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6183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84466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64268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35503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54824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65232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291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97247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322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75553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74704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5245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8480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33929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74864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52535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06127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71460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32296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85082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286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29996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33250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1175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7698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8795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4014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9924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7280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42473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24432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00528"/>
      </p:ext>
    </p:extLst>
  </p:cSld>
  <p:clrMapOvr>
    <a:masterClrMapping/>
  </p:clrMapOvr>
  <p:transition>
    <p:strips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83684"/>
      </p:ext>
    </p:extLst>
  </p:cSld>
  <p:clrMapOvr>
    <a:masterClrMapping/>
  </p:clrMapOvr>
  <p:transition>
    <p:strips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02430"/>
      </p:ext>
    </p:extLst>
  </p:cSld>
  <p:clrMapOvr>
    <a:masterClrMapping/>
  </p:clrMapOvr>
  <p:transition>
    <p:strips dir="r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5399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1372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3979"/>
      </p:ext>
    </p:extLst>
  </p:cSld>
  <p:clrMapOvr>
    <a:masterClrMapping/>
  </p:clrMapOvr>
  <p:transition>
    <p:strips dir="r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16711"/>
      </p:ext>
    </p:extLst>
  </p:cSld>
  <p:clrMapOvr>
    <a:masterClrMapping/>
  </p:clrMapOvr>
  <p:transition>
    <p:strips dir="r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57012"/>
      </p:ext>
    </p:extLst>
  </p:cSld>
  <p:clrMapOvr>
    <a:masterClrMapping/>
  </p:clrMapOvr>
  <p:transition>
    <p:strips dir="r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07427"/>
      </p:ext>
    </p:extLst>
  </p:cSld>
  <p:clrMapOvr>
    <a:masterClrMapping/>
  </p:clrMapOvr>
  <p:transition>
    <p:strips dir="r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00125"/>
      </p:ext>
    </p:extLst>
  </p:cSld>
  <p:clrMapOvr>
    <a:masterClrMapping/>
  </p:clrMapOvr>
  <p:transition>
    <p:strips dir="r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15412"/>
      </p:ext>
    </p:extLst>
  </p:cSld>
  <p:clrMapOvr>
    <a:masterClrMapping/>
  </p:clrMapOvr>
  <p:transition>
    <p:strips dir="r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54124"/>
      </p:ext>
    </p:extLst>
  </p:cSld>
  <p:clrMapOvr>
    <a:masterClrMapping/>
  </p:clrMapOvr>
  <p:transition>
    <p:strips dir="r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"/>
      </p:ext>
    </p:extLst>
  </p:cSld>
  <p:clrMapOvr>
    <a:masterClrMapping/>
  </p:clrMapOvr>
  <p:transition>
    <p:strips dir="r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30107"/>
      </p:ext>
    </p:extLst>
  </p:cSld>
  <p:clrMapOvr>
    <a:masterClrMapping/>
  </p:clrMapOvr>
  <p:transition>
    <p:strips dir="r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21304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43201"/>
      </p:ext>
    </p:extLst>
  </p:cSld>
  <p:clrMapOvr>
    <a:masterClrMapping/>
  </p:clrMapOvr>
  <p:transition>
    <p:strips dir="r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85237"/>
      </p:ext>
    </p:extLst>
  </p:cSld>
  <p:clrMapOvr>
    <a:masterClrMapping/>
  </p:clrMapOvr>
  <p:transition>
    <p:strips dir="r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55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21838"/>
      </p:ext>
    </p:extLst>
  </p:cSld>
  <p:clrMapOvr>
    <a:masterClrMapping/>
  </p:clrMapOvr>
  <p:transition>
    <p:strips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74377"/>
      </p:ext>
    </p:extLst>
  </p:cSld>
  <p:clrMapOvr>
    <a:masterClrMapping/>
  </p:clrMapOvr>
  <p:transition>
    <p:strips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96124"/>
      </p:ext>
    </p:extLst>
  </p:cSld>
  <p:clrMapOvr>
    <a:masterClrMapping/>
  </p:clrMapOvr>
  <p:transition>
    <p:strips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96ACF-1FC3-4240-893B-239BF97C4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9081"/>
      </p:ext>
    </p:extLst>
  </p:cSld>
  <p:clrMapOvr>
    <a:masterClrMapping/>
  </p:clrMapOvr>
  <p:transition>
    <p:strips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CE213-2A38-48A7-B5CE-41D0FBD379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29995"/>
      </p:ext>
    </p:extLst>
  </p:cSld>
  <p:clrMapOvr>
    <a:masterClrMapping/>
  </p:clrMapOvr>
  <p:transition>
    <p:strips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6BA8-A105-420F-9D54-A22B20AD1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45382"/>
      </p:ext>
    </p:extLst>
  </p:cSld>
  <p:clrMapOvr>
    <a:masterClrMapping/>
  </p:clrMapOvr>
  <p:transition>
    <p:strips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98954-BCE3-4C7B-AF54-33095C7F16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7180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4CA34-A5BE-482C-B442-9442D5A155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74925"/>
      </p:ext>
    </p:extLst>
  </p:cSld>
  <p:clrMapOvr>
    <a:masterClrMapping/>
  </p:clrMapOvr>
  <p:transition>
    <p:strips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221AA-7C50-45E3-AE15-0AB800DC90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89478"/>
      </p:ext>
    </p:extLst>
  </p:cSld>
  <p:clrMapOvr>
    <a:masterClrMapping/>
  </p:clrMapOvr>
  <p:transition>
    <p:strips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C40-0294-4B61-8DB2-C29A3C8485D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6158"/>
      </p:ext>
    </p:extLst>
  </p:cSld>
  <p:clrMapOvr>
    <a:masterClrMapping/>
  </p:clrMapOvr>
  <p:transition>
    <p:strips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A2CE3-8201-4542-9DC8-D828AA795C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30917"/>
      </p:ext>
    </p:extLst>
  </p:cSld>
  <p:clrMapOvr>
    <a:masterClrMapping/>
  </p:clrMapOvr>
  <p:transition>
    <p:strips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9B3A0-CFEF-45E8-82B9-ED5AEE37B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4703"/>
      </p:ext>
    </p:extLst>
  </p:cSld>
  <p:clrMapOvr>
    <a:masterClrMapping/>
  </p:clrMapOvr>
  <p:transition>
    <p:strips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50B7-61C7-4655-8C00-9A1A4D01BC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37859"/>
      </p:ext>
    </p:extLst>
  </p:cSld>
  <p:clrMapOvr>
    <a:masterClrMapping/>
  </p:clrMapOvr>
  <p:transition>
    <p:strips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4DD0-7E9A-40A0-A188-0BC9ED2ED1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479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A68CE-5B24-4B32-8831-1741D5150D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3007"/>
      </p:ext>
    </p:extLst>
  </p:cSld>
  <p:clrMapOvr>
    <a:masterClrMapping/>
  </p:clrMapOvr>
  <p:transition>
    <p:strips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45ED-C662-4BC7-817C-0CC8EBEDF3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44052"/>
      </p:ext>
    </p:extLst>
  </p:cSld>
  <p:clrMapOvr>
    <a:masterClrMapping/>
  </p:clrMapOvr>
  <p:transition>
    <p:strips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DCD0-D174-418C-A800-B9D6B156A5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16774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25820-BFA0-438E-B8D9-4F867CD6FD6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5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2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8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6CD76-EEB1-471D-A772-3526A1FCBEE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  <p:bldP spid="757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49025" cy="858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11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476250"/>
            <a:ext cx="8132514" cy="1872629"/>
          </a:xfrm>
        </p:spPr>
        <p:txBody>
          <a:bodyPr/>
          <a:lstStyle/>
          <a:p>
            <a:pPr eaLnBrk="1" hangingPunct="1"/>
            <a:r>
              <a:rPr lang="ru-RU" sz="3200" i="1" dirty="0" smtClean="0">
                <a:solidFill>
                  <a:srgbClr val="336600"/>
                </a:solidFill>
                <a:latin typeface="Bookman Old Style" pitchFamily="18" charset="0"/>
              </a:rPr>
              <a:t>Метание мяча состоит из трех фаз</a:t>
            </a:r>
            <a:br>
              <a:rPr lang="ru-RU" sz="3200" i="1" dirty="0" smtClean="0">
                <a:solidFill>
                  <a:srgbClr val="336600"/>
                </a:solidFill>
                <a:latin typeface="Bookman Old Style" pitchFamily="18" charset="0"/>
              </a:rPr>
            </a:br>
            <a:r>
              <a:rPr lang="ru-RU" sz="3200" i="1" dirty="0" smtClean="0">
                <a:solidFill>
                  <a:srgbClr val="336600"/>
                </a:solidFill>
                <a:latin typeface="Bookman Old Style" pitchFamily="18" charset="0"/>
              </a:rPr>
              <a:t>   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держание мяча и разбег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финальное усилие (бросок)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торможение (сохранение равновесия)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27" y="2597423"/>
            <a:ext cx="284638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273685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5610"/>
            <a:ext cx="197485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5" descr="C:\Users\лена\Desktop\0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/>
          <a:stretch/>
        </p:blipFill>
        <p:spPr bwMode="auto">
          <a:xfrm>
            <a:off x="6876256" y="2852936"/>
            <a:ext cx="2267744" cy="341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94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80120"/>
          </a:xfrm>
        </p:spPr>
        <p:txBody>
          <a:bodyPr>
            <a:normAutofit fontScale="47500" lnSpcReduction="2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6700" dirty="0" smtClean="0">
                <a:solidFill>
                  <a:srgbClr val="000000"/>
                </a:solidFill>
                <a:latin typeface="Times New Roman"/>
              </a:rPr>
              <a:t>финальное усилие </a:t>
            </a:r>
            <a:r>
              <a:rPr lang="ru-RU" sz="6700" dirty="0">
                <a:solidFill>
                  <a:srgbClr val="000000"/>
                </a:solidFill>
                <a:latin typeface="Times New Roman"/>
              </a:rPr>
              <a:t>и совершенствование </a:t>
            </a:r>
            <a:r>
              <a:rPr lang="ru-RU" sz="6700" dirty="0" err="1">
                <a:solidFill>
                  <a:srgbClr val="000000"/>
                </a:solidFill>
                <a:latin typeface="Times New Roman"/>
              </a:rPr>
              <a:t>хлестообразного</a:t>
            </a:r>
            <a:r>
              <a:rPr lang="ru-RU" sz="6700" dirty="0">
                <a:solidFill>
                  <a:srgbClr val="000000"/>
                </a:solidFill>
                <a:latin typeface="Times New Roman"/>
              </a:rPr>
              <a:t> рывка</a:t>
            </a:r>
            <a:endParaRPr lang="ru-RU" sz="67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57" y="548680"/>
            <a:ext cx="360345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0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Положение «натянутого лука»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9926884"/>
              </p:ext>
            </p:extLst>
          </p:nvPr>
        </p:nvGraphicFramePr>
        <p:xfrm>
          <a:off x="2339752" y="1628800"/>
          <a:ext cx="405236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Фотография Photo Editor" r:id="rId3" imgW="1619476" imgH="2085714" progId="MSPhotoEd.3">
                  <p:embed/>
                </p:oleObj>
              </mc:Choice>
              <mc:Fallback>
                <p:oleObj name="Фотография Photo Editor" r:id="rId3" imgW="1619476" imgH="208571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628800"/>
                        <a:ext cx="4052366" cy="511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45898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/>
              <a:t>Метание малого мяча на дальность стоя лицом по направлению к метанию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73238"/>
          <a:ext cx="469106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Фотография Photo Editor" r:id="rId3" imgW="3666667" imgH="3580952" progId="MSPhotoEd.3">
                  <p:embed/>
                </p:oleObj>
              </mc:Choice>
              <mc:Fallback>
                <p:oleObj name="Фотография Photo Editor" r:id="rId3" imgW="3666667" imgH="35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3238"/>
                        <a:ext cx="469106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827213"/>
            <a:ext cx="2892425" cy="4114800"/>
          </a:xfrm>
        </p:spPr>
        <p:txBody>
          <a:bodyPr/>
          <a:lstStyle/>
          <a:p>
            <a:pPr eaLnBrk="1" hangingPunct="1"/>
            <a:r>
              <a:rPr lang="ru-RU" sz="2400" i="1" smtClean="0"/>
              <a:t>С места</a:t>
            </a:r>
          </a:p>
          <a:p>
            <a:pPr eaLnBrk="1" hangingPunct="1"/>
            <a:endParaRPr lang="ru-RU" sz="2400" i="1" smtClean="0"/>
          </a:p>
          <a:p>
            <a:pPr eaLnBrk="1" hangingPunct="1"/>
            <a:endParaRPr lang="ru-RU" sz="2100" smtClean="0"/>
          </a:p>
          <a:p>
            <a:pPr eaLnBrk="1" hangingPunct="1"/>
            <a:endParaRPr lang="ru-RU" sz="2100" smtClean="0"/>
          </a:p>
          <a:p>
            <a:pPr eaLnBrk="1" hangingPunct="1"/>
            <a:endParaRPr lang="ru-RU" sz="2100" smtClean="0"/>
          </a:p>
          <a:p>
            <a:pPr eaLnBrk="1" hangingPunct="1"/>
            <a:r>
              <a:rPr lang="ru-RU" sz="2400" i="1" smtClean="0"/>
              <a:t>С полшага, с шага левой ногой</a:t>
            </a:r>
          </a:p>
        </p:txBody>
      </p:sp>
    </p:spTree>
    <p:extLst>
      <p:ext uri="{BB962C8B-B14F-4D97-AF65-F5344CB8AC3E}">
        <p14:creationId xmlns:p14="http://schemas.microsoft.com/office/powerpoint/2010/main" val="15401024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/>
              <a:t>Имитация взятия мяча на себя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23034616"/>
              </p:ext>
            </p:extLst>
          </p:nvPr>
        </p:nvGraphicFramePr>
        <p:xfrm>
          <a:off x="1691680" y="1628800"/>
          <a:ext cx="6192688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Фотография Photo Editor" r:id="rId3" imgW="4828571" imgH="2905531" progId="MSPhotoEd.3">
                  <p:embed/>
                </p:oleObj>
              </mc:Choice>
              <mc:Fallback>
                <p:oleObj name="Фотография Photo Editor" r:id="rId3" imgW="4828571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6192688" cy="367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1520" y="5373216"/>
            <a:ext cx="8432105" cy="129614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800" i="1" dirty="0" smtClean="0"/>
              <a:t>Движение начинается с разгибания правой ноги вперед - вверх с поворотом пяткой наружу и одновременного поворота бедра на лево.</a:t>
            </a:r>
          </a:p>
        </p:txBody>
      </p:sp>
    </p:spTree>
    <p:extLst>
      <p:ext uri="{BB962C8B-B14F-4D97-AF65-F5344CB8AC3E}">
        <p14:creationId xmlns:p14="http://schemas.microsoft.com/office/powerpoint/2010/main" val="218838217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210146"/>
          </a:xfrm>
        </p:spPr>
        <p:txBody>
          <a:bodyPr/>
          <a:lstStyle/>
          <a:p>
            <a:pPr algn="ctr" eaLnBrk="1" hangingPunct="1"/>
            <a:r>
              <a:rPr lang="ru-RU" b="1" i="1" dirty="0" smtClean="0"/>
              <a:t>Метание мяча с двух шагов</a:t>
            </a:r>
            <a:br>
              <a:rPr lang="ru-RU" b="1" i="1" dirty="0" smtClean="0"/>
            </a:br>
            <a:r>
              <a:rPr lang="ru-RU" sz="2700" b="1" i="1" dirty="0" smtClean="0"/>
              <a:t>шаг правой ногой  </a:t>
            </a:r>
            <a:r>
              <a:rPr lang="ru-RU" b="1" i="1" dirty="0" smtClean="0"/>
              <a:t>       </a:t>
            </a:r>
            <a:r>
              <a:rPr lang="ru-RU" sz="2700" b="1" i="1" dirty="0" smtClean="0"/>
              <a:t>шаг левой ногой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76400" y="2241550"/>
          <a:ext cx="6700838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Фотография Photo Editor" r:id="rId3" imgW="3409524" imgH="1838095" progId="MSPhotoEd.3">
                  <p:embed/>
                </p:oleObj>
              </mc:Choice>
              <mc:Fallback>
                <p:oleObj name="Фотография Photo Editor" r:id="rId3" imgW="3409524" imgH="18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41550"/>
                        <a:ext cx="6700838" cy="370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241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1138237"/>
          </a:xfrm>
        </p:spPr>
        <p:txBody>
          <a:bodyPr/>
          <a:lstStyle/>
          <a:p>
            <a:pPr algn="ctr" eaLnBrk="1" hangingPunct="1"/>
            <a:r>
              <a:rPr lang="ru-RU" sz="2800" i="1" smtClean="0"/>
              <a:t>Метание мяча с трех шагов из исходного положения – правая нога скрестно перед левой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7250356"/>
              </p:ext>
            </p:extLst>
          </p:nvPr>
        </p:nvGraphicFramePr>
        <p:xfrm>
          <a:off x="1439863" y="1849438"/>
          <a:ext cx="7034212" cy="309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Фотография Photo Editor" r:id="rId3" imgW="5733333" imgH="2190476" progId="MSPhotoEd.3">
                  <p:embed/>
                </p:oleObj>
              </mc:Choice>
              <mc:Fallback>
                <p:oleObj name="Фотография Photo Editor" r:id="rId3" imgW="5733333" imgH="21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849438"/>
                        <a:ext cx="7034212" cy="30917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92342" y="5085184"/>
            <a:ext cx="6723062" cy="13681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200" b="1" i="1" dirty="0" smtClean="0"/>
              <a:t>Шаг левой      шаг правой     шаг левой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420888"/>
            <a:ext cx="12241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318294" y="3284984"/>
            <a:ext cx="618979" cy="1209821"/>
          </a:xfrm>
          <a:custGeom>
            <a:avLst/>
            <a:gdLst>
              <a:gd name="connsiteX0" fmla="*/ 267286 w 618979"/>
              <a:gd name="connsiteY0" fmla="*/ 168812 h 1209821"/>
              <a:gd name="connsiteX1" fmla="*/ 267286 w 618979"/>
              <a:gd name="connsiteY1" fmla="*/ 168812 h 1209821"/>
              <a:gd name="connsiteX2" fmla="*/ 351693 w 618979"/>
              <a:gd name="connsiteY2" fmla="*/ 295421 h 1209821"/>
              <a:gd name="connsiteX3" fmla="*/ 393896 w 618979"/>
              <a:gd name="connsiteY3" fmla="*/ 365760 h 1209821"/>
              <a:gd name="connsiteX4" fmla="*/ 407963 w 618979"/>
              <a:gd name="connsiteY4" fmla="*/ 407963 h 1209821"/>
              <a:gd name="connsiteX5" fmla="*/ 450166 w 618979"/>
              <a:gd name="connsiteY5" fmla="*/ 422031 h 1209821"/>
              <a:gd name="connsiteX6" fmla="*/ 464234 w 618979"/>
              <a:gd name="connsiteY6" fmla="*/ 478301 h 1209821"/>
              <a:gd name="connsiteX7" fmla="*/ 534573 w 618979"/>
              <a:gd name="connsiteY7" fmla="*/ 548640 h 1209821"/>
              <a:gd name="connsiteX8" fmla="*/ 576776 w 618979"/>
              <a:gd name="connsiteY8" fmla="*/ 633046 h 1209821"/>
              <a:gd name="connsiteX9" fmla="*/ 618979 w 618979"/>
              <a:gd name="connsiteY9" fmla="*/ 703385 h 1209821"/>
              <a:gd name="connsiteX10" fmla="*/ 604911 w 618979"/>
              <a:gd name="connsiteY10" fmla="*/ 1012874 h 1209821"/>
              <a:gd name="connsiteX11" fmla="*/ 548640 w 618979"/>
              <a:gd name="connsiteY11" fmla="*/ 1041009 h 1209821"/>
              <a:gd name="connsiteX12" fmla="*/ 478302 w 618979"/>
              <a:gd name="connsiteY12" fmla="*/ 1083212 h 1209821"/>
              <a:gd name="connsiteX13" fmla="*/ 365760 w 618979"/>
              <a:gd name="connsiteY13" fmla="*/ 1139483 h 1209821"/>
              <a:gd name="connsiteX14" fmla="*/ 281354 w 618979"/>
              <a:gd name="connsiteY14" fmla="*/ 1167618 h 1209821"/>
              <a:gd name="connsiteX15" fmla="*/ 239151 w 618979"/>
              <a:gd name="connsiteY15" fmla="*/ 1181686 h 1209821"/>
              <a:gd name="connsiteX16" fmla="*/ 182880 w 618979"/>
              <a:gd name="connsiteY16" fmla="*/ 1209821 h 1209821"/>
              <a:gd name="connsiteX17" fmla="*/ 0 w 618979"/>
              <a:gd name="connsiteY17" fmla="*/ 1181686 h 1209821"/>
              <a:gd name="connsiteX18" fmla="*/ 0 w 618979"/>
              <a:gd name="connsiteY18" fmla="*/ 1181686 h 1209821"/>
              <a:gd name="connsiteX19" fmla="*/ 295422 w 618979"/>
              <a:gd name="connsiteY19" fmla="*/ 0 h 1209821"/>
              <a:gd name="connsiteX20" fmla="*/ 379828 w 618979"/>
              <a:gd name="connsiteY20" fmla="*/ 998806 h 1209821"/>
              <a:gd name="connsiteX21" fmla="*/ 196948 w 618979"/>
              <a:gd name="connsiteY21" fmla="*/ 1167618 h 1209821"/>
              <a:gd name="connsiteX22" fmla="*/ 196948 w 618979"/>
              <a:gd name="connsiteY22" fmla="*/ 1167618 h 1209821"/>
              <a:gd name="connsiteX23" fmla="*/ 225083 w 618979"/>
              <a:gd name="connsiteY23" fmla="*/ 1026941 h 1209821"/>
              <a:gd name="connsiteX24" fmla="*/ 323557 w 618979"/>
              <a:gd name="connsiteY24" fmla="*/ 844061 h 1209821"/>
              <a:gd name="connsiteX25" fmla="*/ 323557 w 618979"/>
              <a:gd name="connsiteY25" fmla="*/ 844061 h 12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8979" h="1209821">
                <a:moveTo>
                  <a:pt x="267286" y="168812"/>
                </a:moveTo>
                <a:lnTo>
                  <a:pt x="267286" y="168812"/>
                </a:lnTo>
                <a:cubicBezTo>
                  <a:pt x="295422" y="211015"/>
                  <a:pt x="326136" y="251608"/>
                  <a:pt x="351693" y="295421"/>
                </a:cubicBezTo>
                <a:cubicBezTo>
                  <a:pt x="402827" y="383080"/>
                  <a:pt x="325872" y="297738"/>
                  <a:pt x="393896" y="365760"/>
                </a:cubicBezTo>
                <a:cubicBezTo>
                  <a:pt x="398585" y="379828"/>
                  <a:pt x="397478" y="397478"/>
                  <a:pt x="407963" y="407963"/>
                </a:cubicBezTo>
                <a:cubicBezTo>
                  <a:pt x="418448" y="418449"/>
                  <a:pt x="440903" y="410452"/>
                  <a:pt x="450166" y="422031"/>
                </a:cubicBezTo>
                <a:cubicBezTo>
                  <a:pt x="462244" y="437128"/>
                  <a:pt x="456618" y="460530"/>
                  <a:pt x="464234" y="478301"/>
                </a:cubicBezTo>
                <a:cubicBezTo>
                  <a:pt x="482992" y="522068"/>
                  <a:pt x="497058" y="523630"/>
                  <a:pt x="534573" y="548640"/>
                </a:cubicBezTo>
                <a:cubicBezTo>
                  <a:pt x="569931" y="654718"/>
                  <a:pt x="522235" y="523964"/>
                  <a:pt x="576776" y="633046"/>
                </a:cubicBezTo>
                <a:cubicBezTo>
                  <a:pt x="613301" y="706096"/>
                  <a:pt x="564022" y="648428"/>
                  <a:pt x="618979" y="703385"/>
                </a:cubicBezTo>
                <a:cubicBezTo>
                  <a:pt x="614290" y="806548"/>
                  <a:pt x="625973" y="911775"/>
                  <a:pt x="604911" y="1012874"/>
                </a:cubicBezTo>
                <a:cubicBezTo>
                  <a:pt x="600634" y="1033404"/>
                  <a:pt x="566089" y="1029376"/>
                  <a:pt x="548640" y="1041009"/>
                </a:cubicBezTo>
                <a:cubicBezTo>
                  <a:pt x="471398" y="1092504"/>
                  <a:pt x="576267" y="1050558"/>
                  <a:pt x="478302" y="1083212"/>
                </a:cubicBezTo>
                <a:cubicBezTo>
                  <a:pt x="429195" y="1132319"/>
                  <a:pt x="462749" y="1107153"/>
                  <a:pt x="365760" y="1139483"/>
                </a:cubicBezTo>
                <a:lnTo>
                  <a:pt x="281354" y="1167618"/>
                </a:lnTo>
                <a:cubicBezTo>
                  <a:pt x="267286" y="1172307"/>
                  <a:pt x="252414" y="1175055"/>
                  <a:pt x="239151" y="1181686"/>
                </a:cubicBezTo>
                <a:lnTo>
                  <a:pt x="182880" y="1209821"/>
                </a:lnTo>
                <a:cubicBezTo>
                  <a:pt x="17693" y="1194805"/>
                  <a:pt x="74462" y="1218917"/>
                  <a:pt x="0" y="1181686"/>
                </a:cubicBezTo>
                <a:lnTo>
                  <a:pt x="0" y="1181686"/>
                </a:lnTo>
                <a:lnTo>
                  <a:pt x="295422" y="0"/>
                </a:lnTo>
                <a:lnTo>
                  <a:pt x="379828" y="998806"/>
                </a:lnTo>
                <a:lnTo>
                  <a:pt x="196948" y="1167618"/>
                </a:lnTo>
                <a:lnTo>
                  <a:pt x="196948" y="1167618"/>
                </a:lnTo>
                <a:lnTo>
                  <a:pt x="225083" y="1026941"/>
                </a:lnTo>
                <a:lnTo>
                  <a:pt x="323557" y="844061"/>
                </a:lnTo>
                <a:lnTo>
                  <a:pt x="323557" y="84406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403773" y="2438707"/>
            <a:ext cx="775525" cy="417035"/>
          </a:xfrm>
          <a:custGeom>
            <a:avLst/>
            <a:gdLst>
              <a:gd name="connsiteX0" fmla="*/ 184682 w 775525"/>
              <a:gd name="connsiteY0" fmla="*/ 417035 h 417035"/>
              <a:gd name="connsiteX1" fmla="*/ 775525 w 775525"/>
              <a:gd name="connsiteY1" fmla="*/ 417035 h 417035"/>
              <a:gd name="connsiteX2" fmla="*/ 775525 w 775525"/>
              <a:gd name="connsiteY2" fmla="*/ 417035 h 417035"/>
              <a:gd name="connsiteX3" fmla="*/ 761458 w 775525"/>
              <a:gd name="connsiteY3" fmla="*/ 9071 h 417035"/>
              <a:gd name="connsiteX4" fmla="*/ 761458 w 775525"/>
              <a:gd name="connsiteY4" fmla="*/ 9071 h 417035"/>
              <a:gd name="connsiteX5" fmla="*/ 29938 w 775525"/>
              <a:gd name="connsiteY5" fmla="*/ 37207 h 417035"/>
              <a:gd name="connsiteX6" fmla="*/ 184682 w 775525"/>
              <a:gd name="connsiteY6" fmla="*/ 417035 h 41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525" h="417035">
                <a:moveTo>
                  <a:pt x="184682" y="417035"/>
                </a:moveTo>
                <a:lnTo>
                  <a:pt x="775525" y="417035"/>
                </a:lnTo>
                <a:lnTo>
                  <a:pt x="775525" y="417035"/>
                </a:lnTo>
                <a:lnTo>
                  <a:pt x="761458" y="9071"/>
                </a:lnTo>
                <a:lnTo>
                  <a:pt x="761458" y="9071"/>
                </a:lnTo>
                <a:cubicBezTo>
                  <a:pt x="639538" y="13760"/>
                  <a:pt x="121378" y="-28442"/>
                  <a:pt x="29938" y="37207"/>
                </a:cubicBezTo>
                <a:cubicBezTo>
                  <a:pt x="-61502" y="102856"/>
                  <a:pt x="75658" y="252911"/>
                  <a:pt x="184682" y="4170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927274" y="3900531"/>
            <a:ext cx="947979" cy="1009094"/>
          </a:xfrm>
          <a:custGeom>
            <a:avLst/>
            <a:gdLst>
              <a:gd name="connsiteX0" fmla="*/ 211015 w 947979"/>
              <a:gd name="connsiteY0" fmla="*/ 108761 h 1009094"/>
              <a:gd name="connsiteX1" fmla="*/ 858129 w 947979"/>
              <a:gd name="connsiteY1" fmla="*/ 80626 h 1009094"/>
              <a:gd name="connsiteX2" fmla="*/ 942535 w 947979"/>
              <a:gd name="connsiteY2" fmla="*/ 1009094 h 1009094"/>
              <a:gd name="connsiteX3" fmla="*/ 942535 w 947979"/>
              <a:gd name="connsiteY3" fmla="*/ 1009094 h 1009094"/>
              <a:gd name="connsiteX4" fmla="*/ 0 w 947979"/>
              <a:gd name="connsiteY4" fmla="*/ 896552 h 1009094"/>
              <a:gd name="connsiteX5" fmla="*/ 0 w 947979"/>
              <a:gd name="connsiteY5" fmla="*/ 896552 h 100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7979" h="1009094">
                <a:moveTo>
                  <a:pt x="211015" y="108761"/>
                </a:moveTo>
                <a:cubicBezTo>
                  <a:pt x="473612" y="19666"/>
                  <a:pt x="736209" y="-69429"/>
                  <a:pt x="858129" y="80626"/>
                </a:cubicBezTo>
                <a:cubicBezTo>
                  <a:pt x="980049" y="230681"/>
                  <a:pt x="942535" y="1009094"/>
                  <a:pt x="942535" y="1009094"/>
                </a:cubicBezTo>
                <a:lnTo>
                  <a:pt x="942535" y="1009094"/>
                </a:lnTo>
                <a:lnTo>
                  <a:pt x="0" y="896552"/>
                </a:lnTo>
                <a:lnTo>
                  <a:pt x="0" y="89655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465343" y="2793351"/>
            <a:ext cx="768925" cy="335477"/>
          </a:xfrm>
          <a:custGeom>
            <a:avLst/>
            <a:gdLst>
              <a:gd name="connsiteX0" fmla="*/ 179383 w 768925"/>
              <a:gd name="connsiteY0" fmla="*/ 34255 h 335477"/>
              <a:gd name="connsiteX1" fmla="*/ 685820 w 768925"/>
              <a:gd name="connsiteY1" fmla="*/ 20187 h 335477"/>
              <a:gd name="connsiteX2" fmla="*/ 699888 w 768925"/>
              <a:gd name="connsiteY2" fmla="*/ 273406 h 335477"/>
              <a:gd name="connsiteX3" fmla="*/ 10571 w 768925"/>
              <a:gd name="connsiteY3" fmla="*/ 315609 h 335477"/>
              <a:gd name="connsiteX4" fmla="*/ 263789 w 768925"/>
              <a:gd name="connsiteY4" fmla="*/ 6120 h 335477"/>
              <a:gd name="connsiteX5" fmla="*/ 263789 w 768925"/>
              <a:gd name="connsiteY5" fmla="*/ 6120 h 33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925" h="335477">
                <a:moveTo>
                  <a:pt x="179383" y="34255"/>
                </a:moveTo>
                <a:cubicBezTo>
                  <a:pt x="389226" y="7291"/>
                  <a:pt x="599069" y="-19672"/>
                  <a:pt x="685820" y="20187"/>
                </a:cubicBezTo>
                <a:cubicBezTo>
                  <a:pt x="772571" y="60046"/>
                  <a:pt x="812429" y="224169"/>
                  <a:pt x="699888" y="273406"/>
                </a:cubicBezTo>
                <a:cubicBezTo>
                  <a:pt x="587347" y="322643"/>
                  <a:pt x="83254" y="360157"/>
                  <a:pt x="10571" y="315609"/>
                </a:cubicBezTo>
                <a:cubicBezTo>
                  <a:pt x="-62112" y="271061"/>
                  <a:pt x="263789" y="6120"/>
                  <a:pt x="263789" y="6120"/>
                </a:cubicBezTo>
                <a:lnTo>
                  <a:pt x="263789" y="612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306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-161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065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11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8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81110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29946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24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6661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im0-tub-ru.yandex.net/i?id=0c380e4aa988c038ef9393aded94bc1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8427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algn="ctr" eaLnBrk="1" hangingPunct="1"/>
            <a:endParaRPr lang="ru-RU" sz="4400" i="1" dirty="0" smtClean="0">
              <a:solidFill>
                <a:srgbClr val="336600"/>
              </a:solidFill>
              <a:latin typeface="Bookman Old Style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52359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332656"/>
            <a:ext cx="8064896" cy="6192688"/>
          </a:xfrm>
        </p:spPr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Это упражнение 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легкоатлетов, требующие «взрывных» мышечных усилий (кратковременное, но максимальное по напряжению). </a:t>
            </a:r>
            <a:endParaRPr lang="ru-RU" sz="3600" dirty="0" smtClean="0">
              <a:solidFill>
                <a:srgbClr val="000000"/>
              </a:solidFill>
              <a:latin typeface="PT Sans"/>
            </a:endParaRPr>
          </a:p>
          <a:p>
            <a:endParaRPr lang="ru-RU" sz="3600" i="1" u="sng" dirty="0">
              <a:solidFill>
                <a:srgbClr val="000000"/>
              </a:solidFill>
              <a:latin typeface="PT Sans"/>
            </a:endParaRPr>
          </a:p>
          <a:p>
            <a:endParaRPr lang="ru-RU" sz="3600" i="1" u="sng" dirty="0" smtClean="0">
              <a:solidFill>
                <a:srgbClr val="000000"/>
              </a:solidFill>
              <a:latin typeface="PT Sans"/>
            </a:endParaRPr>
          </a:p>
          <a:p>
            <a:r>
              <a:rPr lang="ru-RU" sz="3600" i="1" u="sng" dirty="0" smtClean="0">
                <a:solidFill>
                  <a:srgbClr val="000000"/>
                </a:solidFill>
                <a:latin typeface="PT Sans"/>
              </a:rPr>
              <a:t>Цель упражнения 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– переместить спортивный снаряд на максимально далекое от спортсмена расстояние.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98277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872630"/>
          </a:xfrm>
        </p:spPr>
        <p:txBody>
          <a:bodyPr/>
          <a:lstStyle/>
          <a:p>
            <a:pPr algn="ctr" eaLnBrk="1" hangingPunct="1"/>
            <a:r>
              <a:rPr lang="ru-RU" sz="4400" b="1" i="1" dirty="0" smtClean="0">
                <a:solidFill>
                  <a:srgbClr val="336600"/>
                </a:solidFill>
                <a:latin typeface="Bookman Old Style" pitchFamily="18" charset="0"/>
              </a:rPr>
              <a:t>Техника метания малого мяча с   укороченного разбега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19"/>
            <a:ext cx="5760640" cy="401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6230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Затмение">
  <a:themeElements>
    <a:clrScheme name="Затмение 2">
      <a:dk1>
        <a:srgbClr val="000000"/>
      </a:dk1>
      <a:lt1>
        <a:srgbClr val="FFFFFF"/>
      </a:lt1>
      <a:dk2>
        <a:srgbClr val="333366"/>
      </a:dk2>
      <a:lt2>
        <a:srgbClr val="5F5F5F"/>
      </a:lt2>
      <a:accent1>
        <a:srgbClr val="CC99FF"/>
      </a:accent1>
      <a:accent2>
        <a:srgbClr val="99CCCC"/>
      </a:accent2>
      <a:accent3>
        <a:srgbClr val="FFFFFF"/>
      </a:accent3>
      <a:accent4>
        <a:srgbClr val="000000"/>
      </a:accent4>
      <a:accent5>
        <a:srgbClr val="E2CAFF"/>
      </a:accent5>
      <a:accent6>
        <a:srgbClr val="8AB9B9"/>
      </a:accent6>
      <a:hlink>
        <a:srgbClr val="666699"/>
      </a:hlink>
      <a:folHlink>
        <a:srgbClr val="6600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125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Поток</vt:lpstr>
      <vt:lpstr>Затмение</vt:lpstr>
      <vt:lpstr>1_Затмение</vt:lpstr>
      <vt:lpstr>2_Затмение</vt:lpstr>
      <vt:lpstr>3_Затмение</vt:lpstr>
      <vt:lpstr>4_Затмение</vt:lpstr>
      <vt:lpstr>5_Затмение</vt:lpstr>
      <vt:lpstr>6_Затмение</vt:lpstr>
      <vt:lpstr>7_Затмение</vt:lpstr>
      <vt:lpstr>8_Затмение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Техника метания малого мяча с   укороченного разбега</vt:lpstr>
      <vt:lpstr>Метание мяча состоит из трех фаз         держание мяча и разбег           финальное усилие (бросок)           торможение (сохранение равновесия)</vt:lpstr>
      <vt:lpstr>Презентация PowerPoint</vt:lpstr>
      <vt:lpstr>Презентация PowerPoint</vt:lpstr>
      <vt:lpstr>Положение «натянутого лука»</vt:lpstr>
      <vt:lpstr>Метание малого мяча на дальность стоя лицом по направлению к метанию</vt:lpstr>
      <vt:lpstr>Имитация взятия мяча на себя</vt:lpstr>
      <vt:lpstr>Метание мяча с двух шагов шаг правой ногой         шаг левой ногой</vt:lpstr>
      <vt:lpstr>Метание мяча с трех шагов из исходного положения – правая нога скрестно перед левой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19</cp:revision>
  <dcterms:created xsi:type="dcterms:W3CDTF">2018-05-04T15:51:20Z</dcterms:created>
  <dcterms:modified xsi:type="dcterms:W3CDTF">2018-05-16T05:50:19Z</dcterms:modified>
</cp:coreProperties>
</file>