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4" r:id="rId4"/>
    <p:sldId id="277" r:id="rId5"/>
    <p:sldId id="281" r:id="rId6"/>
    <p:sldId id="280" r:id="rId7"/>
    <p:sldId id="285" r:id="rId8"/>
    <p:sldId id="279" r:id="rId9"/>
    <p:sldId id="284" r:id="rId10"/>
    <p:sldId id="283" r:id="rId11"/>
    <p:sldId id="287" r:id="rId12"/>
    <p:sldId id="289" r:id="rId13"/>
    <p:sldId id="282" r:id="rId14"/>
    <p:sldId id="288" r:id="rId15"/>
    <p:sldId id="286" r:id="rId16"/>
    <p:sldId id="278" r:id="rId17"/>
    <p:sldId id="259" r:id="rId18"/>
    <p:sldId id="291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22E473C-F5AF-4A16-A0AA-7D71D757B07D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6A68359-DB8F-4384-9642-A2442C505984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BD49F81-AE34-40FE-A397-DB1E4E5C7CCF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DFAD263-C785-4F17-AC28-C568EEDD64DD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33D644F-FFDC-42FE-841F-91FD619F880A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BE9F4A7-107F-4ECE-A4A1-556AC46C065B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A34F37C-C48A-4EB1-8B64-05C074E33993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E629C3E-B501-4F59-909B-6A93C25B64A5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89D63DC-FB24-44AA-BDFE-C79DCA25799A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8C45C-A4C2-48E4-99F3-17BEAFAA5F3D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B557351-EA65-4718-9978-FAB951016F10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D5A2D-8D54-47C5-AD8D-71E1B0028971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9985F51-8E4A-477B-B93E-B42B90FD3B26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1E870-8369-473A-8DBA-3D1E4629854A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A30E523-AD65-4181-A339-B8C7231390A8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31C26F7-2C9D-4A81-AF01-A692D8C2195A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B8FD3DA-25B5-4192-A944-7F43F3917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CA3AB-319D-469E-B735-8DFABEB96B85}" type="pres">
      <dgm:prSet presAssocID="{7B8FD3DA-25B5-4192-A944-7F43F39172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CB7A9-0129-4F09-97C9-7E5027E12592}" type="presOf" srcId="{7B8FD3DA-25B5-4192-A944-7F43F3917250}" destId="{B6BCA3AB-319D-469E-B735-8DFABEB96B8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48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4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64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68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9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13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7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2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6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6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FE5F3-8D58-4B05-8DA3-74B83DA0F23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EA5B5-1C5A-4F9B-95D9-30C1278B5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7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4" y="0"/>
            <a:ext cx="9144000" cy="685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854" y="2708920"/>
            <a:ext cx="85903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«Патриотизм- генетическая</a:t>
            </a:r>
          </a:p>
          <a:p>
            <a:pPr algn="ctr"/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тержень россиян»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4568834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Авторы:Шамсутдинова</a:t>
            </a:r>
            <a:r>
              <a:rPr lang="ru-RU" sz="2400" b="1" dirty="0" smtClean="0">
                <a:solidFill>
                  <a:schemeClr val="bg1"/>
                </a:solidFill>
              </a:rPr>
              <a:t> З.Ф.,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Шамсутдинов Р.Ф.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313527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-17140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764704"/>
            <a:ext cx="77048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Традицией наших школ стало проведение конкурсов строя и песни. Он состоит из нескольких этапов: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 построение класса;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-доклад руководителю ОУ о готовности класса к смотру: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 перестроение из одной шеренги в две, из двух в одну;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 повороты налево, направо, кругом;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-прохождение строевым шагом;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-прохождение строевым шагом с песней;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- доклад руководителю ОУ о завершении прохождения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7197916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83498" y="-3389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Портрет Героя СВО,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выпускника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нашей школы,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 Губайдуллина Ильдара Альбертовича.</a:t>
            </a:r>
          </a:p>
          <a:p>
            <a:pPr algn="r"/>
            <a:endParaRPr lang="ru-RU" dirty="0">
              <a:solidFill>
                <a:srgbClr val="002060"/>
              </a:solidFill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Работа ученицы 6 «а» класса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</a:rPr>
              <a:t>Усинской</a:t>
            </a:r>
            <a:r>
              <a:rPr lang="ru-RU" dirty="0" smtClean="0">
                <a:solidFill>
                  <a:srgbClr val="002060"/>
                </a:solidFill>
              </a:rPr>
              <a:t> Марии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260648"/>
            <a:ext cx="3425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«Герои наших дней»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18" y="973872"/>
            <a:ext cx="3281466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1154849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-3389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213371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«Пылающий адрес войны», посвященный празднованию 80-й годовщины со дня снятия блокады Ленинграда.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85110"/>
            <a:ext cx="5794385" cy="36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1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5961056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73264" y="-3389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44233"/>
            <a:ext cx="5512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«Война. Блокада. Дорога жизни»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4248" y="436510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ученика</a:t>
            </a:r>
          </a:p>
          <a:p>
            <a:r>
              <a:rPr lang="ru-RU" dirty="0" smtClean="0"/>
              <a:t>7 «а» класса</a:t>
            </a:r>
          </a:p>
          <a:p>
            <a:r>
              <a:rPr lang="ru-RU" dirty="0" err="1" smtClean="0"/>
              <a:t>Хуртина</a:t>
            </a:r>
            <a:r>
              <a:rPr lang="ru-RU" dirty="0" smtClean="0"/>
              <a:t> Вадима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075">
            <a:off x="743738" y="884132"/>
            <a:ext cx="6303549" cy="487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2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971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2828019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46275" y="33124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8" y="1412775"/>
            <a:ext cx="6552728" cy="379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8864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tx2"/>
                </a:solidFill>
              </a:rPr>
              <a:t>Танковое сражение. Работа </a:t>
            </a:r>
            <a:r>
              <a:rPr lang="ru-RU" b="1" dirty="0" err="1">
                <a:solidFill>
                  <a:schemeClr val="tx2"/>
                </a:solidFill>
              </a:rPr>
              <a:t>Разорвиной</a:t>
            </a:r>
            <a:r>
              <a:rPr lang="ru-RU" b="1" dirty="0">
                <a:solidFill>
                  <a:schemeClr val="tx2"/>
                </a:solidFill>
              </a:rPr>
              <a:t> Яны.</a:t>
            </a:r>
          </a:p>
        </p:txBody>
      </p:sp>
    </p:spTree>
    <p:extLst>
      <p:ext uri="{BB962C8B-B14F-4D97-AF65-F5344CB8AC3E}">
        <p14:creationId xmlns:p14="http://schemas.microsoft.com/office/powerpoint/2010/main" val="28333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7768187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88640"/>
            <a:ext cx="5425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</a:rPr>
              <a:t>естиваль патриотической песни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08720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587480" cy="26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03" y="2348880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5392884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46986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1"/>
            <a:ext cx="3615980" cy="506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302433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5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044005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1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1714981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3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3189261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3844848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052736"/>
            <a:ext cx="74168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Патриотизм </a:t>
            </a:r>
            <a:r>
              <a:rPr lang="ru-RU" sz="4400" b="1" dirty="0" smtClean="0">
                <a:solidFill>
                  <a:srgbClr val="002060"/>
                </a:solidFill>
              </a:rPr>
              <a:t>- это чувство привязанности к стране рождения и проживания, выражающееся в готовности созидать и жертвовать во благо страны и своего народа.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2862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7826115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167652"/>
            <a:ext cx="79815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FF00"/>
                </a:solidFill>
              </a:rPr>
              <a:t>Патриотизм</a:t>
            </a:r>
            <a:r>
              <a:rPr lang="ru-RU" sz="3200" b="1" dirty="0">
                <a:solidFill>
                  <a:srgbClr val="002060"/>
                </a:solidFill>
              </a:rPr>
              <a:t> в сознании россиян - это олицетворение любви к своей Родине, сопричастности к ее истории, достижениям, проблемам, гражданская позиция и потребность в достойном, самоотверженный труд на производстве, готовность к самопожертвованию за свою свободу и независимость, верное служение своему Отечеству.</a:t>
            </a:r>
          </a:p>
        </p:txBody>
      </p:sp>
    </p:spTree>
    <p:extLst>
      <p:ext uri="{BB962C8B-B14F-4D97-AF65-F5344CB8AC3E}">
        <p14:creationId xmlns:p14="http://schemas.microsoft.com/office/powerpoint/2010/main" val="22330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3179929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87524" y="105818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148149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 Для России высокие идеалы патриотизма имеют особую ценность. На них основана непобедимая сила духа нашего народа, которая не раз удивляла и восхищала весь мир. Чувство патриотизма — важнейшая часть общенациональной культуры, стержень нашей генетической памяти».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                                           </a:t>
            </a:r>
            <a:r>
              <a:rPr lang="ru-RU" sz="3200" b="1" dirty="0" smtClean="0">
                <a:solidFill>
                  <a:srgbClr val="FF0000"/>
                </a:solidFill>
              </a:rPr>
              <a:t>В. В. Путин.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7678349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186418" y="-339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620688"/>
            <a:ext cx="79928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Патриотизм- </a:t>
            </a:r>
            <a:r>
              <a:rPr lang="ru-RU" sz="2800" b="1" dirty="0" smtClean="0">
                <a:solidFill>
                  <a:srgbClr val="002060"/>
                </a:solidFill>
              </a:rPr>
              <a:t>это: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- чувство привязанности к тем местам, где человек родился и вырос;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уважительное отношение к языку своего народа;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заботу об интересах Родины;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осознание долга перед Родиной, отстаивание ее чести и достоинства, свободы и независимости (защита Отечества);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проявление гражданских чувств и сохранение верности Родине;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гордость за социальные и культурные достижения своей страны;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021136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213371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гордость за свое Отечество, за символы государства, за свой народ;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уважительное отношение к историческому прошлому Родины, своего народа, его обычаям и традициям;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ответственность за судьбу Родины и своего народа, их будущее, выраженное в стремлении посвящать свой труд, способности укреплению могущества и расцвету Родины;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– гуманизм, милосердие, общечеловеческие ценности.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                                  </a:t>
            </a:r>
            <a:r>
              <a:rPr lang="ru-RU" sz="2800" b="1" dirty="0" err="1" smtClean="0">
                <a:solidFill>
                  <a:schemeClr val="bg1"/>
                </a:solidFill>
              </a:rPr>
              <a:t>Л.С.Выготский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" y="1638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9593762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407516" y="-165213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583210" y="137240"/>
            <a:ext cx="3528392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Формы работы 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784733" y="1416892"/>
            <a:ext cx="2301668" cy="1031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94" y="1556792"/>
            <a:ext cx="25479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46" y="1416892"/>
            <a:ext cx="2547937" cy="130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4" y="2650459"/>
            <a:ext cx="2547937" cy="120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49" y="2845212"/>
            <a:ext cx="2547937" cy="11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15" y="2794680"/>
            <a:ext cx="2547937" cy="130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41" y="4032404"/>
            <a:ext cx="2547937" cy="14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92" y="4147511"/>
            <a:ext cx="283921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5467" y="1669921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Классные часы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561" y="1795065"/>
            <a:ext cx="200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экскурсии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048" y="164465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Конкурсы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рисунков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337" y="303295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викторины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8851" y="3181367"/>
            <a:ext cx="2152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Ролевые игры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8754" y="312221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Встречи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с воинами СВО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9886" y="4323756"/>
            <a:ext cx="2051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Конкурсы патриотической песни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1256" y="4454488"/>
            <a:ext cx="2575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Сбор информации об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частниках локальных войн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207360" y="1108362"/>
            <a:ext cx="484632" cy="48920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84">
            <a:off x="2437286" y="1021177"/>
            <a:ext cx="549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6263">
            <a:off x="6041683" y="1039267"/>
            <a:ext cx="549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009">
            <a:off x="2755173" y="2106793"/>
            <a:ext cx="549275" cy="96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3705">
            <a:off x="5970367" y="2239081"/>
            <a:ext cx="549275" cy="82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2466124"/>
            <a:ext cx="549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612">
            <a:off x="2627732" y="3597681"/>
            <a:ext cx="549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599">
            <a:off x="5687762" y="3706290"/>
            <a:ext cx="549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6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8183994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107504" y="54907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712879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22920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Памятный знак «Ульяновск - город трудовой доблести».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амиль\Desktop\ФО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4" y="-33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11676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3181168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Горизонтальный свиток 8"/>
          <p:cNvSpPr/>
          <p:nvPr/>
        </p:nvSpPr>
        <p:spPr>
          <a:xfrm>
            <a:off x="251520" y="0"/>
            <a:ext cx="8568952" cy="6858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40760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9622" y="5013176"/>
            <a:ext cx="7732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Памятник «Детям войны посвящается».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Автор Мария </a:t>
            </a:r>
            <a:r>
              <a:rPr lang="ru-RU" sz="2400" b="1" dirty="0" err="1" smtClean="0">
                <a:solidFill>
                  <a:schemeClr val="bg1"/>
                </a:solidFill>
              </a:rPr>
              <a:t>Галас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451</Words>
  <Application>Microsoft Office PowerPoint</Application>
  <PresentationFormat>Экран (4:3)</PresentationFormat>
  <Paragraphs>71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Microsoft Office</cp:lastModifiedBy>
  <cp:revision>16</cp:revision>
  <dcterms:created xsi:type="dcterms:W3CDTF">2024-03-11T07:48:21Z</dcterms:created>
  <dcterms:modified xsi:type="dcterms:W3CDTF">2024-03-24T10:36:31Z</dcterms:modified>
</cp:coreProperties>
</file>