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5.goodfon.ru/original/5866x3916/b/66/minimalizm-chasy-budilnik-fon-goluboi-rozovy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МБДОУ  №23 «Ёлочка» городского округа Большой Камень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ВРЕМЯ ГОВОРИТЬ!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Опыт работы с </a:t>
            </a:r>
            <a:r>
              <a:rPr lang="ru-RU" dirty="0" err="1" smtClean="0"/>
              <a:t>неговорящим</a:t>
            </a:r>
            <a:r>
              <a:rPr lang="ru-RU" dirty="0" smtClean="0"/>
              <a:t> ребёнком</a:t>
            </a:r>
          </a:p>
          <a:p>
            <a:pPr algn="r">
              <a:buNone/>
            </a:pPr>
            <a:r>
              <a:rPr lang="ru-RU" sz="1800" dirty="0" smtClean="0"/>
              <a:t>Логопед: </a:t>
            </a:r>
            <a:r>
              <a:rPr lang="ru-RU" sz="1800" dirty="0" err="1" smtClean="0"/>
              <a:t>Звездина</a:t>
            </a:r>
            <a:r>
              <a:rPr lang="ru-RU" sz="1800" dirty="0" smtClean="0"/>
              <a:t> Е.В.</a:t>
            </a:r>
          </a:p>
          <a:p>
            <a:pPr algn="r">
              <a:buNone/>
            </a:pPr>
            <a:endParaRPr lang="ru-RU" sz="1800" dirty="0" smtClean="0"/>
          </a:p>
          <a:p>
            <a:pPr algn="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2022 </a:t>
            </a:r>
            <a:r>
              <a:rPr lang="ru-RU" sz="1800" dirty="0" smtClean="0"/>
              <a:t>г.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allpapersalley.com/sites/default/files/pastel-blue-and-pink-wallpaper-36285-64842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Побуждение к речи через вызывание ориентировочного рефлекса (Что это?, Что там?).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Развитие сенсорной базы.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D:\Users\User\Desktop\САША ФОТО\20210416_09220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39961" y="2044415"/>
            <a:ext cx="3079912" cy="2392698"/>
          </a:xfrm>
          <a:prstGeom prst="round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</p:pic>
      <p:pic>
        <p:nvPicPr>
          <p:cNvPr id="6" name="Рисунок 5" descr="D:\Users\User\Desktop\САША ФОТО\20210416_0925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182822" y="2729946"/>
            <a:ext cx="3240360" cy="2334213"/>
          </a:xfrm>
          <a:prstGeom prst="round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</p:pic>
      <p:pic>
        <p:nvPicPr>
          <p:cNvPr id="7" name="Рисунок 6" descr="D:\Users\User\Desktop\САША ФОТО\20210416_09264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919262" y="3521898"/>
            <a:ext cx="3461653" cy="2555777"/>
          </a:xfrm>
          <a:prstGeom prst="round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</p:pic>
      <p:pic>
        <p:nvPicPr>
          <p:cNvPr id="22530" name="Picture 2" descr="https://files.constantcontact.com/97cc211b001/3846a869-6535-4963-aea3-6f4c70799ec3.gif?a=113432144960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1340768"/>
            <a:ext cx="847725" cy="1381126"/>
          </a:xfrm>
          <a:prstGeom prst="rect">
            <a:avLst/>
          </a:prstGeom>
          <a:noFill/>
        </p:spPr>
      </p:pic>
      <p:pic>
        <p:nvPicPr>
          <p:cNvPr id="22532" name="Picture 4" descr="https://files.constantcontact.com/97cc211b001/3846a869-6535-4963-aea3-6f4c70799ec3.gif?a=113432144960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5013176"/>
            <a:ext cx="847725" cy="1381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allpapersalley.com/sites/default/files/pastel-blue-and-pink-wallpaper-36285-64842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Развиваем речь, играя!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D:\Users\User\Desktop\САША ФОТО\20210414_160220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30883" y="1793453"/>
            <a:ext cx="2880320" cy="2118966"/>
          </a:xfrm>
          <a:prstGeom prst="round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</p:pic>
      <p:pic>
        <p:nvPicPr>
          <p:cNvPr id="6" name="Рисунок 5" descr="D:\Users\User\Desktop\САША ФОТО\20210416_092302.jpg"/>
          <p:cNvPicPr/>
          <p:nvPr/>
        </p:nvPicPr>
        <p:blipFill>
          <a:blip r:embed="rId4" cstate="print"/>
          <a:srcRect l="6008" r="17223"/>
          <a:stretch>
            <a:fillRect/>
          </a:stretch>
        </p:blipFill>
        <p:spPr bwMode="auto">
          <a:xfrm rot="5400000">
            <a:off x="2879812" y="1592796"/>
            <a:ext cx="2880320" cy="2520280"/>
          </a:xfrm>
          <a:prstGeom prst="round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</p:pic>
      <p:pic>
        <p:nvPicPr>
          <p:cNvPr id="7" name="Рисунок 6" descr="D:\Users\User\Desktop\САША ФОТО\20210416_09461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484784"/>
            <a:ext cx="2843808" cy="2736304"/>
          </a:xfrm>
          <a:prstGeom prst="round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</p:pic>
      <p:pic>
        <p:nvPicPr>
          <p:cNvPr id="9" name="Рисунок 8" descr="D:\Users\User\Desktop\САША ФОТО\20210416_09513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581128"/>
            <a:ext cx="2808312" cy="2088232"/>
          </a:xfrm>
          <a:prstGeom prst="round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</p:pic>
      <p:pic>
        <p:nvPicPr>
          <p:cNvPr id="10" name="Рисунок 9" descr="D:\Users\User\Desktop\САША ФОТО\20210402_112128.jpg"/>
          <p:cNvPicPr/>
          <p:nvPr/>
        </p:nvPicPr>
        <p:blipFill>
          <a:blip r:embed="rId7" cstate="print"/>
          <a:srcRect l="12463" t="9964"/>
          <a:stretch>
            <a:fillRect/>
          </a:stretch>
        </p:blipFill>
        <p:spPr bwMode="auto">
          <a:xfrm rot="5400000">
            <a:off x="6349888" y="4747456"/>
            <a:ext cx="2492896" cy="1728192"/>
          </a:xfrm>
          <a:prstGeom prst="round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</p:pic>
      <p:pic>
        <p:nvPicPr>
          <p:cNvPr id="11" name="Рисунок 10" descr="D:\Users\User\Desktop\САША ФОТО\20210402_102503.jpg"/>
          <p:cNvPicPr/>
          <p:nvPr/>
        </p:nvPicPr>
        <p:blipFill>
          <a:blip r:embed="rId8" cstate="print"/>
          <a:srcRect l="4479" r="10248"/>
          <a:stretch>
            <a:fillRect/>
          </a:stretch>
        </p:blipFill>
        <p:spPr bwMode="auto">
          <a:xfrm rot="5400000">
            <a:off x="389671" y="4514984"/>
            <a:ext cx="2160241" cy="2148513"/>
          </a:xfrm>
          <a:prstGeom prst="round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allpapersalley.com/sites/default/files/pastel-blue-and-pink-wallpaper-36285-64842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Учим буквы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D:\Users\User\Desktop\САША ФОТО\20210416_093457.jpg"/>
          <p:cNvPicPr>
            <a:picLocks noGrp="1"/>
          </p:cNvPicPr>
          <p:nvPr>
            <p:ph idx="1"/>
          </p:nvPr>
        </p:nvPicPr>
        <p:blipFill>
          <a:blip r:embed="rId3" cstate="print"/>
          <a:srcRect l="10556" t="6810" r="4951"/>
          <a:stretch>
            <a:fillRect/>
          </a:stretch>
        </p:blipFill>
        <p:spPr bwMode="auto">
          <a:xfrm>
            <a:off x="3059832" y="4293096"/>
            <a:ext cx="2880320" cy="2304256"/>
          </a:xfrm>
          <a:prstGeom prst="round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</p:pic>
      <p:pic>
        <p:nvPicPr>
          <p:cNvPr id="6" name="Рисунок 5" descr="D:\Users\User\Desktop\САША ФОТО\20210416_0941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126" y="1590162"/>
            <a:ext cx="3152910" cy="2366090"/>
          </a:xfrm>
          <a:prstGeom prst="round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</p:pic>
      <p:pic>
        <p:nvPicPr>
          <p:cNvPr id="7" name="Рисунок 6" descr="D:\Users\User\Desktop\САША ФОТО\20210416_094321.jpg"/>
          <p:cNvPicPr/>
          <p:nvPr/>
        </p:nvPicPr>
        <p:blipFill>
          <a:blip r:embed="rId5" cstate="print"/>
          <a:srcRect l="22773" t="7553" r="9039"/>
          <a:stretch>
            <a:fillRect/>
          </a:stretch>
        </p:blipFill>
        <p:spPr bwMode="auto">
          <a:xfrm rot="5400000">
            <a:off x="5796136" y="1340768"/>
            <a:ext cx="2880320" cy="2880320"/>
          </a:xfrm>
          <a:prstGeom prst="round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</p:pic>
      <p:pic>
        <p:nvPicPr>
          <p:cNvPr id="25602" name="Picture 2" descr="https://thumbs.gfycat.com/AlarmedDependentAntelope-size_restricted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509120"/>
            <a:ext cx="1870555" cy="2109987"/>
          </a:xfrm>
          <a:prstGeom prst="rect">
            <a:avLst/>
          </a:prstGeom>
          <a:noFill/>
        </p:spPr>
      </p:pic>
      <p:pic>
        <p:nvPicPr>
          <p:cNvPr id="25604" name="Picture 4" descr="https://thumbs.gfycat.com/NegativeUnripeLabradorretriever-size_restricted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0864" y="4509120"/>
            <a:ext cx="1786383" cy="1944216"/>
          </a:xfrm>
          <a:prstGeom prst="rect">
            <a:avLst/>
          </a:prstGeom>
          <a:noFill/>
        </p:spPr>
      </p:pic>
      <p:pic>
        <p:nvPicPr>
          <p:cNvPr id="9" name="Рисунок 8" descr="D:\Users\User\Desktop\САША ФОТО\IMG-20210418-WA006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1196752"/>
            <a:ext cx="2223033" cy="2963119"/>
          </a:xfrm>
          <a:prstGeom prst="round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allpapersalley.com/sites/default/files/pastel-blue-and-pink-wallpaper-36285-64842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Для осмысленного усвоения навыков чтения и письма, создали «Личный букварь» 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D:\Users\User\Desktop\САША ФОТО\IMG-20210418-WA0019.jpg"/>
          <p:cNvPicPr>
            <a:picLocks noGrp="1"/>
          </p:cNvPicPr>
          <p:nvPr>
            <p:ph idx="1"/>
          </p:nvPr>
        </p:nvPicPr>
        <p:blipFill>
          <a:blip r:embed="rId3" cstate="print"/>
          <a:srcRect l="27481" r="12582"/>
          <a:stretch>
            <a:fillRect/>
          </a:stretch>
        </p:blipFill>
        <p:spPr bwMode="auto">
          <a:xfrm rot="16200000">
            <a:off x="3311860" y="1232756"/>
            <a:ext cx="216024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Users\User\Desktop\САША ФОТО\IMG-20210418-WA0020.jpg"/>
          <p:cNvPicPr/>
          <p:nvPr/>
        </p:nvPicPr>
        <p:blipFill>
          <a:blip r:embed="rId4" cstate="print"/>
          <a:srcRect t="4734" r="5183" b="6462"/>
          <a:stretch>
            <a:fillRect/>
          </a:stretch>
        </p:blipFill>
        <p:spPr bwMode="auto">
          <a:xfrm>
            <a:off x="179512" y="1556792"/>
            <a:ext cx="273133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Users\User\Desktop\САША ФОТО\IMG-20210418-WA0021.jpg"/>
          <p:cNvPicPr/>
          <p:nvPr/>
        </p:nvPicPr>
        <p:blipFill>
          <a:blip r:embed="rId5" cstate="print"/>
          <a:srcRect t="7614"/>
          <a:stretch>
            <a:fillRect/>
          </a:stretch>
        </p:blipFill>
        <p:spPr bwMode="auto">
          <a:xfrm>
            <a:off x="179512" y="3933056"/>
            <a:ext cx="259228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Users\User\Desktop\САША ФОТО\IMG-20210418-WA0023.jpg"/>
          <p:cNvPicPr/>
          <p:nvPr/>
        </p:nvPicPr>
        <p:blipFill>
          <a:blip r:embed="rId6" cstate="print"/>
          <a:srcRect l="2409" t="4167" b="2584"/>
          <a:stretch>
            <a:fillRect/>
          </a:stretch>
        </p:blipFill>
        <p:spPr bwMode="auto">
          <a:xfrm>
            <a:off x="3203848" y="4437112"/>
            <a:ext cx="288032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Users\User\Desktop\САША ФОТО\IMG-20210418-WA0024.jpg"/>
          <p:cNvPicPr/>
          <p:nvPr/>
        </p:nvPicPr>
        <p:blipFill>
          <a:blip r:embed="rId7" cstate="print"/>
          <a:srcRect l="1284" t="26807" r="10979"/>
          <a:stretch>
            <a:fillRect/>
          </a:stretch>
        </p:blipFill>
        <p:spPr bwMode="auto">
          <a:xfrm rot="16200000">
            <a:off x="6569968" y="1431032"/>
            <a:ext cx="2088232" cy="219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Users\User\Desktop\САША ФОТО\IMG-20210418-WA0018.jpg"/>
          <p:cNvPicPr/>
          <p:nvPr/>
        </p:nvPicPr>
        <p:blipFill>
          <a:blip r:embed="rId8" cstate="print"/>
          <a:srcRect l="7082" t="36066"/>
          <a:stretch>
            <a:fillRect/>
          </a:stretch>
        </p:blipFill>
        <p:spPr bwMode="auto">
          <a:xfrm rot="5400000">
            <a:off x="6372199" y="3933057"/>
            <a:ext cx="187220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https://wallpapersalley.com/sites/default/files/pastel-blue-and-pink-wallpaper-36285-64842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Users\User\Desktop\САША ФОТО\20210416_101539.jpg"/>
          <p:cNvPicPr/>
          <p:nvPr/>
        </p:nvPicPr>
        <p:blipFill>
          <a:blip r:embed="rId3" cstate="print"/>
          <a:srcRect t="21790"/>
          <a:stretch>
            <a:fillRect/>
          </a:stretch>
        </p:blipFill>
        <p:spPr bwMode="auto">
          <a:xfrm rot="5400000">
            <a:off x="2552822" y="3647978"/>
            <a:ext cx="3842795" cy="225271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www.chitalnya.ru/upload/610/8c59ebe6e7f4c32bd63c6378aab843b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04663"/>
            <a:ext cx="7344816" cy="2427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allpapersalley.com/sites/default/files/pastel-blue-and-pink-wallpaper-36285-64842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Нарушения речи − одна из актуальных детских проблем. По статистике, количество детей с речевыми патологиями становится все больше. Поэтому важно вовремя диагностировать возможные трудности в речевом развитии </a:t>
            </a:r>
            <a:r>
              <a:rPr lang="ru-RU" sz="2400" dirty="0" smtClean="0"/>
              <a:t>ребенка и начать вести работу по коррекции речевых нарушений.</a:t>
            </a:r>
            <a:endParaRPr lang="ru-RU" sz="2400" dirty="0" smtClean="0"/>
          </a:p>
          <a:p>
            <a:pPr algn="just">
              <a:buNone/>
            </a:pPr>
            <a:r>
              <a:rPr lang="ru-RU" sz="2400" dirty="0" smtClean="0"/>
              <a:t>    Что понимают под «нарушениями речи»? Это трудности при коммуникации с окружающими. Они могут проявляться в искаженном звукопроизношении, нечеткой дикции, трудностях в составлении предложений и фраз, а иногда ребенок практически не говорит.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 descr="https://avatars.mds.yandex.net/get-zen_doc/1361478/pub_5c76378881cc9f00ae5e81d5_5c763911ea446500b38be67b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725144"/>
            <a:ext cx="1728192" cy="1728192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allpapersalley.com/sites/default/files/pastel-blue-and-pink-wallpaper-36285-64842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Это условное понятие под которым мы понимаем детей с тяжёлыми нарушениями речи, которые клинически являются неоднородной группой и характеризуются отсутствием активной речи, из-за особенностей их психофизического развития.</a:t>
            </a:r>
          </a:p>
          <a:p>
            <a:pPr algn="just"/>
            <a:r>
              <a:rPr lang="ru-RU" dirty="0" smtClean="0"/>
              <a:t>Группа </a:t>
            </a:r>
            <a:r>
              <a:rPr lang="ru-RU" dirty="0" err="1" smtClean="0"/>
              <a:t>безречевых</a:t>
            </a:r>
            <a:r>
              <a:rPr lang="ru-RU" dirty="0" smtClean="0"/>
              <a:t> детей неоднородна. В нее входят дети с моторной и сенсорной алалией, различными задержками </a:t>
            </a:r>
            <a:r>
              <a:rPr lang="ru-RU" dirty="0" err="1" smtClean="0"/>
              <a:t>психо-речевого</a:t>
            </a:r>
            <a:r>
              <a:rPr lang="ru-RU" dirty="0" smtClean="0"/>
              <a:t> развития, в том числе недифференцированными, ранним детским аутизмом, интеллектуальной недостаточностью, детским церебральным параличом, нарушением слуха.</a:t>
            </a:r>
          </a:p>
          <a:p>
            <a:pPr algn="just"/>
            <a:r>
              <a:rPr lang="ru-RU" dirty="0" smtClean="0"/>
              <a:t>Общим для этих детей является : отсутствие мотивации к общению, неумение ориентироваться в ситуации, повышенная </a:t>
            </a:r>
            <a:r>
              <a:rPr lang="ru-RU" dirty="0" smtClean="0"/>
              <a:t>эмоциональная истощаемость.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err="1" smtClean="0">
                <a:solidFill>
                  <a:srgbClr val="002060"/>
                </a:solidFill>
              </a:rPr>
              <a:t>Безречевые</a:t>
            </a:r>
            <a:r>
              <a:rPr lang="ru-RU" sz="3600" dirty="0" smtClean="0">
                <a:solidFill>
                  <a:srgbClr val="002060"/>
                </a:solidFill>
              </a:rPr>
              <a:t> дети </a:t>
            </a:r>
            <a:br>
              <a:rPr lang="ru-RU" sz="3600" dirty="0" smtClean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wallpapersalley.com/sites/default/files/pastel-blue-and-pink-wallpaper-36285-64842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604867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Работа с </a:t>
            </a:r>
            <a:r>
              <a:rPr lang="ru-RU" sz="2400" dirty="0" err="1" smtClean="0"/>
              <a:t>неговорящими</a:t>
            </a:r>
            <a:r>
              <a:rPr lang="ru-RU" sz="2400" dirty="0" smtClean="0"/>
              <a:t> детьми начинается с их родителей. А они по-разному относятся к такой ситуации. Одни не видят проблемы в том, что ребенок в 2,5 года молчит, а другие родители, напротив, много читают, ищут выход из ситуации, четко следуя советам, и удивляются: Я все делаю, как рекомендуется: не сюсюкаю, говорю полными словами, много читаю, ставлю для прослушивания аудиокассеты. А он по-прежнему молчит.  У родителей опускаются руки, они не знают, что им делать дальше и приходят на консультацию к логопеду.</a:t>
            </a:r>
            <a:endParaRPr lang="ru-RU" sz="2400" dirty="0"/>
          </a:p>
        </p:txBody>
      </p:sp>
      <p:pic>
        <p:nvPicPr>
          <p:cNvPr id="4" name="Picture 2" descr="https://city-sochi.ru/wp-content/uploads/2019/03/porsche-718-cayman-s-noir-black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293096"/>
            <a:ext cx="3325262" cy="2304256"/>
          </a:xfrm>
          <a:prstGeom prst="roundRect">
            <a:avLst/>
          </a:prstGeom>
          <a:noFill/>
          <a:ln>
            <a:solidFill>
              <a:srgbClr val="FF33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allpapersalley.com/sites/default/files/pastel-blue-and-pink-wallpaper-36285-64842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002060"/>
                </a:solidFill>
              </a:rPr>
              <a:t>Этапы работы: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006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600" dirty="0" smtClean="0"/>
              <a:t>работа с любым ребенком начинается с установления контакта. В случае с </a:t>
            </a:r>
            <a:r>
              <a:rPr lang="ru-RU" sz="1600" dirty="0" err="1" smtClean="0"/>
              <a:t>неговорящими</a:t>
            </a:r>
            <a:r>
              <a:rPr lang="ru-RU" sz="1600" dirty="0" smtClean="0"/>
              <a:t> детьми важно не отпугнуть их настойчивым "скажи". На первых порах лучше не требовать от них речевой активности, а лучше применять различные игры с </a:t>
            </a:r>
            <a:r>
              <a:rPr lang="ru-RU" sz="1600" u="sng" dirty="0" smtClean="0"/>
              <a:t>игрушкой</a:t>
            </a:r>
            <a:r>
              <a:rPr lang="ru-RU" sz="1600" dirty="0" smtClean="0"/>
              <a:t>, заинтересовавшей ребенка. Игры типа "Делай, как я" (покачай куклу, покатай мячик, поставь машину в гараж) вызывают его на </a:t>
            </a:r>
            <a:r>
              <a:rPr lang="ru-RU" sz="1600" dirty="0" err="1" smtClean="0"/>
              <a:t>безречевое</a:t>
            </a:r>
            <a:r>
              <a:rPr lang="ru-RU" sz="1600" dirty="0" smtClean="0"/>
              <a:t>, а впоследствии — на речевое подражание.</a:t>
            </a:r>
          </a:p>
          <a:p>
            <a:pPr lvl="0" algn="just"/>
            <a:r>
              <a:rPr lang="ru-RU" sz="1600" dirty="0" smtClean="0"/>
              <a:t>развитие понимания речи, простейших инструкций (дай ручку, покажи носик);</a:t>
            </a:r>
          </a:p>
          <a:p>
            <a:pPr lvl="0" algn="just"/>
            <a:r>
              <a:rPr lang="ru-RU" sz="1600" dirty="0" smtClean="0"/>
              <a:t>побуждение к речи через ситуации, которые эмоционально заинтересовывают ребенка. Здесь применяются различные виды пряток (ищем игрушку, часть тела, самого ребенка), рассматривание семейных фотографий;</a:t>
            </a:r>
          </a:p>
          <a:p>
            <a:pPr lvl="0" algn="just"/>
            <a:r>
              <a:rPr lang="ru-RU" sz="1600" dirty="0" smtClean="0"/>
              <a:t>побуждение к речи через вызывание ориентировочного рефлекса (Что это?, Что там?). Используются книжки-раскладушки, игрушки в сухом бассейне, в коробочке, в завернутой бумаге. Главное — привлечь внимание, вызвать эмоциональную реакцию, выраженную междометиями (ой, ай, </a:t>
            </a:r>
            <a:r>
              <a:rPr lang="ru-RU" sz="1600" dirty="0" err="1" smtClean="0"/>
              <a:t>уу</a:t>
            </a:r>
            <a:r>
              <a:rPr lang="ru-RU" sz="1600" dirty="0" smtClean="0"/>
              <a:t>), расположить к речевому подражанию, повторению наряду с </a:t>
            </a:r>
            <a:r>
              <a:rPr lang="ru-RU" sz="1600" dirty="0" err="1" smtClean="0"/>
              <a:t>лепетными</a:t>
            </a:r>
            <a:r>
              <a:rPr lang="ru-RU" sz="1600" dirty="0" smtClean="0"/>
              <a:t> обычных слов (</a:t>
            </a:r>
            <a:r>
              <a:rPr lang="ru-RU" sz="1600" dirty="0" err="1" smtClean="0"/>
              <a:t>ля-ля</a:t>
            </a:r>
            <a:r>
              <a:rPr lang="ru-RU" sz="1600" dirty="0" smtClean="0"/>
              <a:t>, сова);</a:t>
            </a:r>
          </a:p>
          <a:p>
            <a:pPr lvl="0" algn="just"/>
            <a:r>
              <a:rPr lang="ru-RU" sz="1600" dirty="0" smtClean="0"/>
              <a:t>работа над пальчиковой и артикуляционной моторикой, дыханием, уточнением (но не постановкой) отдельных звуков раннего онтогенеза, развитием речевого слуха и внимания, формированием умения передавать простейшие ритмы, уточнением и расширением пассивного словаря по лексическим темам, объединенным общей ситуацией;</a:t>
            </a:r>
          </a:p>
          <a:p>
            <a:pPr lvl="0" algn="just"/>
            <a:r>
              <a:rPr lang="ru-RU" sz="1600" dirty="0" smtClean="0"/>
              <a:t>развитие сенсорной базы (цвет, форма, размер, количество);</a:t>
            </a:r>
          </a:p>
          <a:p>
            <a:pPr lvl="0" algn="just"/>
            <a:r>
              <a:rPr lang="ru-RU" sz="1600" dirty="0" smtClean="0"/>
              <a:t>стимуляция развития зрительного и слухового внимания, памяти, произвольной регуляции деятельности.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allpapersalley.com/sites/default/files/pastel-blue-and-pink-wallpaper-36285-64842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Артикуляционная гимнастика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20210414_11131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107504" y="1844826"/>
            <a:ext cx="2304256" cy="1728192"/>
          </a:xfrm>
          <a:prstGeom prst="roundRect">
            <a:avLst/>
          </a:prstGeom>
          <a:ln>
            <a:solidFill>
              <a:srgbClr val="FF3399"/>
            </a:solidFill>
          </a:ln>
        </p:spPr>
      </p:pic>
      <p:pic>
        <p:nvPicPr>
          <p:cNvPr id="9" name="Рисунок 8" descr="D:\Users\User\Desktop\САША ФОТО\20210414_1115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040051" y="4473118"/>
            <a:ext cx="2232249" cy="1728192"/>
          </a:xfrm>
          <a:prstGeom prst="round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</p:pic>
      <p:pic>
        <p:nvPicPr>
          <p:cNvPr id="10" name="Рисунок 9" descr="D:\Users\User\Desktop\САША ФОТО\20210414_11174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571998" y="1772816"/>
            <a:ext cx="2160242" cy="1728193"/>
          </a:xfrm>
          <a:prstGeom prst="round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</p:pic>
      <p:pic>
        <p:nvPicPr>
          <p:cNvPr id="11" name="Рисунок 10" descr="D:\Users\User\Desktop\САША ФОТО\20210414_11184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254368" y="4434266"/>
            <a:ext cx="2429573" cy="1859206"/>
          </a:xfrm>
          <a:prstGeom prst="round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</p:pic>
      <p:pic>
        <p:nvPicPr>
          <p:cNvPr id="12" name="Рисунок 11" descr="D:\Users\User\Desktop\САША ФОТО\20210414_11202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2735796" y="4401108"/>
            <a:ext cx="2304256" cy="1944216"/>
          </a:xfrm>
          <a:prstGeom prst="round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</p:pic>
      <p:pic>
        <p:nvPicPr>
          <p:cNvPr id="13" name="Рисунок 12" descr="D:\Users\User\Desktop\САША ФОТО\20210414_11124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2447763" y="1808821"/>
            <a:ext cx="2232248" cy="1728191"/>
          </a:xfrm>
          <a:prstGeom prst="round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</p:pic>
      <p:pic>
        <p:nvPicPr>
          <p:cNvPr id="14" name="Рисунок 13" descr="D:\Users\User\Desktop\САША ФОТО\20210414_11170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6658328" y="1846728"/>
            <a:ext cx="2160240" cy="1580368"/>
          </a:xfrm>
          <a:prstGeom prst="round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</p:pic>
      <p:pic>
        <p:nvPicPr>
          <p:cNvPr id="15" name="Рисунок 14" descr="D:\Users\User\Desktop\САША ФОТО\20210414_111432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7026389" y="4503003"/>
            <a:ext cx="2183502" cy="1619672"/>
          </a:xfrm>
          <a:prstGeom prst="round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allpapersalley.com/sites/default/files/pastel-blue-and-pink-wallpaper-36285-64842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.ytimg.com/vi/mymwjj0h6F4/maxresdefault.jpg"/>
          <p:cNvPicPr>
            <a:picLocks noChangeAspect="1" noChangeArrowheads="1"/>
          </p:cNvPicPr>
          <p:nvPr/>
        </p:nvPicPr>
        <p:blipFill>
          <a:blip r:embed="rId3" cstate="print"/>
          <a:srcRect l="22295" t="11325" r="17189" b="9403"/>
          <a:stretch>
            <a:fillRect/>
          </a:stretch>
        </p:blipFill>
        <p:spPr bwMode="auto">
          <a:xfrm>
            <a:off x="467544" y="620688"/>
            <a:ext cx="4305050" cy="3172142"/>
          </a:xfrm>
          <a:prstGeom prst="roundRect">
            <a:avLst/>
          </a:prstGeom>
          <a:noFill/>
          <a:ln>
            <a:solidFill>
              <a:srgbClr val="FF3399"/>
            </a:solidFill>
          </a:ln>
        </p:spPr>
      </p:pic>
      <p:pic>
        <p:nvPicPr>
          <p:cNvPr id="2054" name="Picture 6" descr="https://img.labirint.ru/rcimg/0eac5d879190fbdde0e8f72e3bcc7c86/1920x1080/comments_pic/1809/0_38b0b660b682e647e7ab64ffbfba299c_1520100836.png?1520101479"/>
          <p:cNvPicPr>
            <a:picLocks noChangeAspect="1" noChangeArrowheads="1"/>
          </p:cNvPicPr>
          <p:nvPr/>
        </p:nvPicPr>
        <p:blipFill>
          <a:blip r:embed="rId4" cstate="print"/>
          <a:srcRect l="13286" t="5290" r="6996" b="3464"/>
          <a:stretch>
            <a:fillRect/>
          </a:stretch>
        </p:blipFill>
        <p:spPr bwMode="auto">
          <a:xfrm>
            <a:off x="4881948" y="548681"/>
            <a:ext cx="3828947" cy="5504110"/>
          </a:xfrm>
          <a:prstGeom prst="rect">
            <a:avLst/>
          </a:prstGeom>
          <a:noFill/>
        </p:spPr>
      </p:pic>
      <p:pic>
        <p:nvPicPr>
          <p:cNvPr id="2056" name="Picture 8" descr="https://logoznanie.ru/images/2-1.jpg"/>
          <p:cNvPicPr>
            <a:picLocks noChangeAspect="1" noChangeArrowheads="1"/>
          </p:cNvPicPr>
          <p:nvPr/>
        </p:nvPicPr>
        <p:blipFill>
          <a:blip r:embed="rId5" cstate="print"/>
          <a:srcRect t="14414" b="9910"/>
          <a:stretch>
            <a:fillRect/>
          </a:stretch>
        </p:blipFill>
        <p:spPr bwMode="auto">
          <a:xfrm>
            <a:off x="251520" y="4077072"/>
            <a:ext cx="2283682" cy="1296144"/>
          </a:xfrm>
          <a:prstGeom prst="roundRect">
            <a:avLst/>
          </a:prstGeom>
          <a:noFill/>
          <a:ln>
            <a:solidFill>
              <a:srgbClr val="FF3399"/>
            </a:solidFill>
          </a:ln>
        </p:spPr>
      </p:pic>
      <p:pic>
        <p:nvPicPr>
          <p:cNvPr id="12" name="Содержимое 11" descr="D:\Users\User\Desktop\САША ФОТО\20210416_092747.jpg"/>
          <p:cNvPicPr>
            <a:picLocks noGrp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2459496" y="4101343"/>
            <a:ext cx="2376264" cy="2039689"/>
          </a:xfrm>
          <a:prstGeom prst="round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allpapersalley.com/sites/default/files/pastel-blue-and-pink-wallpaper-36285-64842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Развитие дыхания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D:\Users\User\Desktop\САША ФОТО\20210416_093009.jpg"/>
          <p:cNvPicPr>
            <a:picLocks noGrp="1"/>
          </p:cNvPicPr>
          <p:nvPr>
            <p:ph idx="1"/>
          </p:nvPr>
        </p:nvPicPr>
        <p:blipFill>
          <a:blip r:embed="rId3" cstate="print"/>
          <a:srcRect r="29274" b="6773"/>
          <a:stretch>
            <a:fillRect/>
          </a:stretch>
        </p:blipFill>
        <p:spPr bwMode="auto">
          <a:xfrm rot="5400000">
            <a:off x="539551" y="1484786"/>
            <a:ext cx="3096345" cy="2808311"/>
          </a:xfrm>
          <a:prstGeom prst="round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</p:pic>
      <p:pic>
        <p:nvPicPr>
          <p:cNvPr id="6" name="Рисунок 5" descr="D:\Users\User\Desktop\САША ФОТО\20210416_0931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060848"/>
            <a:ext cx="2317155" cy="3229337"/>
          </a:xfrm>
          <a:prstGeom prst="round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</p:pic>
      <p:pic>
        <p:nvPicPr>
          <p:cNvPr id="7" name="Рисунок 6" descr="D:\Users\User\Desktop\САША ФОТО\20210416_09331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010648" y="3502520"/>
            <a:ext cx="3331180" cy="2320044"/>
          </a:xfrm>
          <a:prstGeom prst="round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</p:pic>
      <p:pic>
        <p:nvPicPr>
          <p:cNvPr id="20482" name="Picture 2" descr="https://thumbs.gfycat.com/NaiveQueasyAlabamamapturtle-size_restricted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76750"/>
            <a:ext cx="3305175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allpapersalley.com/sites/default/files/pastel-blue-and-pink-wallpaper-36285-64842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На этапе стимуляции речевой активности и  побуждения к речи, использую методику</a:t>
            </a:r>
            <a:r>
              <a:rPr lang="ru-RU" sz="2800" dirty="0" smtClean="0"/>
              <a:t> 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Т.Н. Новиковой-Иванцовой.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s://i.pinimg.com/originals/df/bc/f9/dfbcf966e42b0d2c9f5505ef186201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207" y="1700808"/>
            <a:ext cx="3400690" cy="4680520"/>
          </a:xfrm>
          <a:prstGeom prst="rect">
            <a:avLst/>
          </a:prstGeom>
          <a:noFill/>
        </p:spPr>
      </p:pic>
      <p:pic>
        <p:nvPicPr>
          <p:cNvPr id="23556" name="Picture 4" descr="https://ds05.infourok.ru/uploads/ex/0b4f/000d51be-ae9bb5cc/img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700808"/>
            <a:ext cx="5350410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388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МБДОУ  №23 «Ёлочка» городского округа Большой Камень</vt:lpstr>
      <vt:lpstr>Слайд 2</vt:lpstr>
      <vt:lpstr>Безречевые дети  </vt:lpstr>
      <vt:lpstr>Слайд 4</vt:lpstr>
      <vt:lpstr> Этапы работы: </vt:lpstr>
      <vt:lpstr>Артикуляционная гимнастика</vt:lpstr>
      <vt:lpstr>Слайд 7</vt:lpstr>
      <vt:lpstr>Развитие дыхания</vt:lpstr>
      <vt:lpstr>На этапе стимуляции речевой активности и  побуждения к речи, использую методику  Т.Н. Новиковой-Иванцовой.</vt:lpstr>
      <vt:lpstr>Побуждение к речи через вызывание ориентировочного рефлекса (Что это?, Что там?). Развитие сенсорной базы.</vt:lpstr>
      <vt:lpstr>Развиваем речь, играя!</vt:lpstr>
      <vt:lpstr>Учим буквы</vt:lpstr>
      <vt:lpstr>Для осмысленного усвоения навыков чтения и письма, создали «Личный букварь» 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 №23 «Ёлочка» городского округа Большой Камень</dc:title>
  <dc:creator>User</dc:creator>
  <cp:lastModifiedBy>Пользователь Windows</cp:lastModifiedBy>
  <cp:revision>45</cp:revision>
  <dcterms:created xsi:type="dcterms:W3CDTF">2021-04-04T09:22:36Z</dcterms:created>
  <dcterms:modified xsi:type="dcterms:W3CDTF">2022-10-10T07:26:39Z</dcterms:modified>
</cp:coreProperties>
</file>