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90" r:id="rId16"/>
    <p:sldId id="259" r:id="rId17"/>
    <p:sldId id="260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6" r:id="rId31"/>
    <p:sldId id="257" r:id="rId32"/>
    <p:sldId id="261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07A7-5B4D-447C-A50F-9CEE0080CF72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656E-BCD3-412B-AAD9-4FDCAC92079B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817" y="215060"/>
            <a:ext cx="6578366" cy="6506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63" y="2679585"/>
            <a:ext cx="2708066" cy="40418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263" y="4801007"/>
            <a:ext cx="1244463" cy="19204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9234353" y="2316163"/>
            <a:ext cx="2417955" cy="43177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679585"/>
            <a:ext cx="2708066" cy="404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5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07A7-5B4D-447C-A50F-9CEE0080CF72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656E-BCD3-412B-AAD9-4FDCAC9207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01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07A7-5B4D-447C-A50F-9CEE0080CF72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656E-BCD3-412B-AAD9-4FDCAC9207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90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07A7-5B4D-447C-A50F-9CEE0080CF72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656E-BCD3-412B-AAD9-4FDCAC92079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37594"/>
            <a:ext cx="1243692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6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07A7-5B4D-447C-A50F-9CEE0080CF72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656E-BCD3-412B-AAD9-4FDCAC9207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78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07A7-5B4D-447C-A50F-9CEE0080CF72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656E-BCD3-412B-AAD9-4FDCAC9207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40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07A7-5B4D-447C-A50F-9CEE0080CF72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656E-BCD3-412B-AAD9-4FDCAC9207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56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07A7-5B4D-447C-A50F-9CEE0080CF72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656E-BCD3-412B-AAD9-4FDCAC92079B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88722"/>
            <a:ext cx="1184856" cy="17692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0377" y="5177615"/>
            <a:ext cx="939877" cy="168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9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07A7-5B4D-447C-A50F-9CEE0080CF72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656E-BCD3-412B-AAD9-4FDCAC9207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63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07A7-5B4D-447C-A50F-9CEE0080CF72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656E-BCD3-412B-AAD9-4FDCAC9207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64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07A7-5B4D-447C-A50F-9CEE0080CF72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656E-BCD3-412B-AAD9-4FDCAC9207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25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3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107A7-5B4D-447C-A50F-9CEE0080CF72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E656E-BCD3-412B-AAD9-4FDCAC92079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818" y="-18587"/>
            <a:ext cx="12229636" cy="68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2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shareslide.ru/img/thumbs/5b203787ffaee7c41a9c3fe349e08d96-800x.jpg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img-fotki.yandex.ru/get/9542/16969765.1a2/0_7ea9c_f2acf388_L.png" TargetMode="External"/><Relationship Id="rId2" Type="http://schemas.openxmlformats.org/officeDocument/2006/relationships/hyperlink" Target="https://disk.yandex.ru/i/bbtLp6-Q5Uj1B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mg-fotki.yandex.ru/get/97268/200418627.17d/0_17a7ad_7a87056f_M.png" TargetMode="External"/><Relationship Id="rId5" Type="http://schemas.openxmlformats.org/officeDocument/2006/relationships/hyperlink" Target="https://img-fotki.yandex.ru/get/29984/200418627.17d/0_17a7ae_b8900031_M.png" TargetMode="External"/><Relationship Id="rId4" Type="http://schemas.openxmlformats.org/officeDocument/2006/relationships/hyperlink" Target="https://disk.yandex.ru/i/2FUGm6ufmbO42g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prorisuem.ru/foto/208/begushchie_deti_risunok_46.webp" TargetMode="External"/><Relationship Id="rId13" Type="http://schemas.openxmlformats.org/officeDocument/2006/relationships/hyperlink" Target="https://cdn.culture.ru/images/556d2732-ff81-5a97-a6d2-05daf9594bd7" TargetMode="External"/><Relationship Id="rId18" Type="http://schemas.openxmlformats.org/officeDocument/2006/relationships/hyperlink" Target="https://top-fon.com/uploads/posts/2023-01/1674733915_top-fon-com-p-fon-dlya-prezentatsii-professiya-pozharnii-74.jpg" TargetMode="External"/><Relationship Id="rId3" Type="http://schemas.openxmlformats.org/officeDocument/2006/relationships/hyperlink" Target="https://diafilmy.su/uploads/posts/2017-12/1513413577_14-pered-nachalom-uroka.jpg" TargetMode="External"/><Relationship Id="rId21" Type="http://schemas.openxmlformats.org/officeDocument/2006/relationships/hyperlink" Target="http://mayak-service.ru/image/cache/data/1926448-900x600.jpeg" TargetMode="External"/><Relationship Id="rId7" Type="http://schemas.openxmlformats.org/officeDocument/2006/relationships/hyperlink" Target="https://wiki.obr55.ru/images/c/c0/%D0%9B%D0%B5%D1%81%D1%82%D0%BD%D0%B8%D1%86%D0%B0.jpg" TargetMode="External"/><Relationship Id="rId12" Type="http://schemas.openxmlformats.org/officeDocument/2006/relationships/hyperlink" Target="https://gas-kvas.com/uploads/posts/2023-02/1676462124_gas-kvas-com-p-detskie-risunki-v-klasse-20.jpg" TargetMode="External"/><Relationship Id="rId17" Type="http://schemas.openxmlformats.org/officeDocument/2006/relationships/hyperlink" Target="https://printfiles.ru/files/uploads/raspechatat/pri-%20pozhare-zvonit/tablichka-ekstrennaya-pomosch.jpg" TargetMode="External"/><Relationship Id="rId2" Type="http://schemas.openxmlformats.org/officeDocument/2006/relationships/hyperlink" Target="https://avatars.mds.yandex.net/get-pdb/488223/1b7340c8-7387-4b54-904a-f33c90bdb5a2/s1200" TargetMode="External"/><Relationship Id="rId16" Type="http://schemas.openxmlformats.org/officeDocument/2006/relationships/hyperlink" Target="https://www.isha.co.uk/images/HiRes.jpg" TargetMode="External"/><Relationship Id="rId20" Type="http://schemas.openxmlformats.org/officeDocument/2006/relationships/hyperlink" Target="http://format-tlt.ru/upload/iblock/1de/1de565ebd601fc94d80602e8e3541b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atars.dzeninfra.ru/get-zen_doc/1034365/pub_6349999d04b9eb785701bb2f_634d0211b7ea33741bf9eded/scale_1200" TargetMode="External"/><Relationship Id="rId11" Type="http://schemas.openxmlformats.org/officeDocument/2006/relationships/hyperlink" Target="https://flomaster.club/uploads/posts/2023-01/1673528352_flomaster-club-p-klassnaya-komnata-risunok-instagram-3.jpg" TargetMode="External"/><Relationship Id="rId5" Type="http://schemas.openxmlformats.org/officeDocument/2006/relationships/hyperlink" Target="https://gel-ds-36.ru/wp-content/uploads/2022/11/soue.png" TargetMode="External"/><Relationship Id="rId15" Type="http://schemas.openxmlformats.org/officeDocument/2006/relationships/hyperlink" Target="https://&#1088;02.&#1085;&#1072;&#1074;&#1080;&#1075;&#1072;&#1090;&#1086;&#1088;.&#1076;&#1077;&#1090;&#1080;/images/events/cover/36456d6cfd25b75132b343b254a901b3_big.jpg" TargetMode="External"/><Relationship Id="rId10" Type="http://schemas.openxmlformats.org/officeDocument/2006/relationships/hyperlink" Target="https://creativportal.ru/wp-content/uploads/2022/04/e1c58a29840e5a19087afa9f4fb88b40.jpg" TargetMode="External"/><Relationship Id="rId19" Type="http://schemas.openxmlformats.org/officeDocument/2006/relationships/hyperlink" Target="https://gas-kvas.com/uploads/posts/2023-02/1676709806_gas-kvas-com-p-mashina-skoroi-pomoshchi-risunok-detskii-15.png" TargetMode="External"/><Relationship Id="rId4" Type="http://schemas.openxmlformats.org/officeDocument/2006/relationships/hyperlink" Target="https://shareslide.ru/tehnologiya/prezentatsiya-po-tehnologii-na-temu-pravila-2" TargetMode="External"/><Relationship Id="rId9" Type="http://schemas.openxmlformats.org/officeDocument/2006/relationships/hyperlink" Target="https://gas-kvas.com/uploads/posts/2023-01/1674017128_gas-kvas-com-p-risunok-na-temu-povedenie-v-shkole-33.jpg" TargetMode="External"/><Relationship Id="rId14" Type="http://schemas.openxmlformats.org/officeDocument/2006/relationships/hyperlink" Target="https://cf2.ppt-online.org/files2/slide/i/IvNy9B1oWRu2Qkt537wGHKUJreqTOPjCaSZAYz/slide-14.jpg" TargetMode="External"/><Relationship Id="rId22" Type="http://schemas.openxmlformats.org/officeDocument/2006/relationships/hyperlink" Target="http://ounbeloz.tav.obr55.ru/files/2022/09/d0a3ee786554c5a3fea35b3b28ece176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23310" y="348611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i="1" dirty="0" smtClean="0">
                <a:ln/>
                <a:solidFill>
                  <a:srgbClr val="ED7D31">
                    <a:lumMod val="50000"/>
                  </a:srgbClr>
                </a:solidFill>
              </a:rPr>
              <a:t>Урок</a:t>
            </a:r>
          </a:p>
          <a:p>
            <a:pPr lvl="0" algn="ctr"/>
            <a:r>
              <a:rPr lang="ru-RU" sz="5400" b="1" i="1" dirty="0" smtClean="0">
                <a:ln/>
                <a:solidFill>
                  <a:srgbClr val="ED7D31">
                    <a:lumMod val="50000"/>
                  </a:srgbClr>
                </a:solidFill>
              </a:rPr>
              <a:t> безопасности</a:t>
            </a:r>
            <a:endParaRPr lang="ru-RU" sz="5400" b="1" i="1" dirty="0">
              <a:ln/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23061" y="1916458"/>
            <a:ext cx="40520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800" b="1" dirty="0">
                <a:ln/>
                <a:solidFill>
                  <a:schemeClr val="accent6">
                    <a:lumMod val="50000"/>
                  </a:schemeClr>
                </a:solidFill>
              </a:rPr>
              <a:t>День знаний </a:t>
            </a:r>
            <a:r>
              <a:rPr lang="ru-RU" sz="4800" b="1" dirty="0" smtClean="0">
                <a:ln/>
                <a:solidFill>
                  <a:schemeClr val="accent6">
                    <a:lumMod val="50000"/>
                  </a:schemeClr>
                </a:solidFill>
              </a:rPr>
              <a:t>–</a:t>
            </a:r>
          </a:p>
          <a:p>
            <a:pPr algn="ctr"/>
            <a:r>
              <a:rPr lang="ru-RU" sz="4800" b="1" dirty="0" smtClean="0">
                <a:ln/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800" b="1" dirty="0">
                <a:ln/>
                <a:solidFill>
                  <a:schemeClr val="accent6">
                    <a:lumMod val="50000"/>
                  </a:schemeClr>
                </a:solidFill>
              </a:rPr>
              <a:t>1 </a:t>
            </a:r>
            <a:r>
              <a:rPr lang="ru-RU" sz="4800" b="1" dirty="0" smtClean="0">
                <a:ln/>
                <a:solidFill>
                  <a:schemeClr val="accent6">
                    <a:lumMod val="50000"/>
                  </a:schemeClr>
                </a:solidFill>
              </a:rPr>
              <a:t>сентября</a:t>
            </a:r>
            <a:endParaRPr lang="ru-RU" sz="5400" b="1" cap="none" spc="0" dirty="0">
              <a:ln/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489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atherineasquithgallery.com/uploads/posts/2021-02/1613766744_27-p-fon-zolotoi-klyuchik-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449" y="484910"/>
            <a:ext cx="8015205" cy="601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67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6214" y="667389"/>
            <a:ext cx="6510077" cy="144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i="1" u="sng" dirty="0"/>
              <a:t>3 урок: «Загадки - </a:t>
            </a:r>
            <a:r>
              <a:rPr lang="ru-RU" sz="4400" b="1" i="1" u="sng" dirty="0" err="1"/>
              <a:t>предостерегалки</a:t>
            </a:r>
            <a:r>
              <a:rPr lang="ru-RU" sz="4400" b="1" i="1" u="sng" dirty="0"/>
              <a:t>»</a:t>
            </a:r>
            <a:endParaRPr lang="ru-RU" sz="4400" dirty="0"/>
          </a:p>
        </p:txBody>
      </p:sp>
      <p:sp>
        <p:nvSpPr>
          <p:cNvPr id="3" name="AutoShape 2" descr="https://api.psychologos.ru/storage/image/dng7vf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pashkovo.mogilev.edu.by/sm.aspx?guid=1320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https://gas-kvas.com/uploads/posts/2023-01/1673551968_gas-kvas-com-p-ostorozhno-gaz-detskie-risunki-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169474"/>
            <a:ext cx="4063423" cy="325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otkritkis.com/wp-content/uploads/2022/02/536-vseh-na-svete-obshivaet-a-sama-ne-nadeva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589" y="2169474"/>
            <a:ext cx="3103521" cy="29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mypresentation.ru/documents/0b4878cc23280235324f0f3e8721dcd2/img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136" y="2465569"/>
            <a:ext cx="3947766" cy="296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gas-kvas.com/uploads/posts/2023-01/1673493784_gas-kvas-com-p-kapelka-risunok-dlya-detskogo-sada-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164" y="2895600"/>
            <a:ext cx="3595056" cy="354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09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6837" y="431907"/>
            <a:ext cx="7232072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3 урок: «Знай правила дорожного движения, как таблицу умножения! 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thumbs.dreamstime.com/b/%D1%81%D1%86%D0%B5%D0%BD%D0%B0-%D1%88%D0%B0%D1%80%D0%B6%D0%B0-%D0%BF%D1%80%D0%B8-%D0%B5%D1%82%D0%B8-%D0%B8-%D1%8F-%D0%BD%D0%B0-%D1%83-%D0%B8%D1%86%D1%83-657084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35790"/>
            <a:ext cx="6289963" cy="422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82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3291" y="639679"/>
            <a:ext cx="3595036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Переменка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2773" y="1598014"/>
            <a:ext cx="487954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«Перейди улицу».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gas-kvas.com/uploads/posts/2023-01/1673514023_gas-kvas-com-p-risunok-svetofora-dlya-detei-v-detskom-sad-2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400" y="2244345"/>
            <a:ext cx="7732032" cy="434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21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2873" y="722807"/>
            <a:ext cx="5514110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урок:  </a:t>
            </a:r>
            <a:r>
              <a:rPr lang="ru-RU" sz="4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Опасности, подстерегающие дома»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ds6-ukhta.ru/images/myphotos/Bezopasnost/Pozharnaya-bezopasnost/p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27" y="404152"/>
            <a:ext cx="4462244" cy="631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24945" y="2413337"/>
            <a:ext cx="5902038" cy="378565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 мы быстро победим, позвонив по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видишь: на дороге случилась беда – незамедлительно звони по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102.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 плохо человеку – ты не медли, не реви.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Ведь помочь ему сумеешь, позвони, набрав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Коль почувствовал запах газа в квартире,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К телефону беги и звони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86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953" y="347789"/>
            <a:ext cx="8521528" cy="607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2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142" y="2812472"/>
            <a:ext cx="6700981" cy="37693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0452" y="244375"/>
            <a:ext cx="6618671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Запомни, друг, что каждый раз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Учитель первым входит в класс.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Когда учитель разрешит,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Тогда ты можешь заходить.</a:t>
            </a:r>
          </a:p>
        </p:txBody>
      </p:sp>
    </p:spTree>
    <p:extLst>
      <p:ext uri="{BB962C8B-B14F-4D97-AF65-F5344CB8AC3E}">
        <p14:creationId xmlns:p14="http://schemas.microsoft.com/office/powerpoint/2010/main" val="183675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3764" y="210695"/>
            <a:ext cx="7384473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/>
                <a:solidFill>
                  <a:srgbClr val="ED7D31">
                    <a:lumMod val="50000"/>
                  </a:srgbClr>
                </a:solidFill>
              </a:rPr>
              <a:t>Входим в класс всегда СПОКОЙНО</a:t>
            </a:r>
          </a:p>
          <a:p>
            <a:pPr lvl="0" algn="ctr"/>
            <a:r>
              <a:rPr lang="ru-RU" sz="3600" b="1" dirty="0">
                <a:ln/>
                <a:solidFill>
                  <a:srgbClr val="ED7D31">
                    <a:lumMod val="50000"/>
                  </a:srgbClr>
                </a:solidFill>
              </a:rPr>
              <a:t> И ведем себя достойно,</a:t>
            </a:r>
          </a:p>
          <a:p>
            <a:pPr lvl="0" algn="ctr"/>
            <a:r>
              <a:rPr lang="ru-RU" sz="3600" b="1" dirty="0">
                <a:ln/>
                <a:solidFill>
                  <a:srgbClr val="ED7D31">
                    <a:lumMod val="50000"/>
                  </a:srgbClr>
                </a:solidFill>
              </a:rPr>
              <a:t> Нельзя толпиться у дверей</a:t>
            </a:r>
          </a:p>
          <a:p>
            <a:pPr lvl="0" algn="ctr"/>
            <a:r>
              <a:rPr lang="ru-RU" sz="3600" b="1" dirty="0">
                <a:ln/>
                <a:solidFill>
                  <a:srgbClr val="ED7D31">
                    <a:lumMod val="50000"/>
                  </a:srgbClr>
                </a:solidFill>
              </a:rPr>
              <a:t> И толкать других детей.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455" y="2519019"/>
            <a:ext cx="5611091" cy="420831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7754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7578" y="265699"/>
            <a:ext cx="6256841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Не включайте сами свет,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Даже если света нет,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Не тревожьте провода,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Чтоб не случилась вдруг беда.</a:t>
            </a:r>
          </a:p>
        </p:txBody>
      </p:sp>
      <p:sp>
        <p:nvSpPr>
          <p:cNvPr id="4" name="AutoShape 2" descr="Нельзя трогать шнуры, розетки, провода.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49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70985" y="5982385"/>
            <a:ext cx="853983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 b="1" dirty="0">
                <a:ln/>
                <a:solidFill>
                  <a:srgbClr val="ED7D31">
                    <a:lumMod val="50000"/>
                  </a:srgbClr>
                </a:solidFill>
              </a:rPr>
              <a:t>Нельзя трогать шнуры, розетки, провода.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0548" y="2637873"/>
            <a:ext cx="3390900" cy="328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9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47" y="2574023"/>
            <a:ext cx="5067302" cy="40848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93862" y="265699"/>
            <a:ext cx="6004272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Ой, здоровьем ты рискуешь-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Коль качаешься на стуле.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Если вдруг сломался стул, –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То скажи об этом вслух. </a:t>
            </a:r>
          </a:p>
        </p:txBody>
      </p:sp>
    </p:spTree>
    <p:extLst>
      <p:ext uri="{BB962C8B-B14F-4D97-AF65-F5344CB8AC3E}">
        <p14:creationId xmlns:p14="http://schemas.microsoft.com/office/powerpoint/2010/main" val="1480019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2442" y="1968691"/>
            <a:ext cx="47903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b="1" dirty="0">
                <a:ln/>
                <a:solidFill>
                  <a:srgbClr val="ED7D31">
                    <a:lumMod val="50000"/>
                  </a:srgbClr>
                </a:solidFill>
              </a:rPr>
              <a:t>Промчались </a:t>
            </a:r>
            <a:r>
              <a:rPr lang="ru-RU" sz="3600" b="1" dirty="0" smtClean="0">
                <a:ln/>
                <a:solidFill>
                  <a:srgbClr val="ED7D31">
                    <a:lumMod val="50000"/>
                  </a:srgbClr>
                </a:solidFill>
              </a:rPr>
              <a:t>летние</a:t>
            </a:r>
          </a:p>
          <a:p>
            <a:pPr lvl="0" algn="ctr">
              <a:defRPr/>
            </a:pPr>
            <a:r>
              <a:rPr lang="ru-RU" sz="3600" b="1" dirty="0" smtClean="0">
                <a:ln/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ru-RU" sz="3600" b="1" dirty="0">
                <a:ln/>
                <a:solidFill>
                  <a:srgbClr val="ED7D31">
                    <a:lumMod val="50000"/>
                  </a:srgbClr>
                </a:solidFill>
              </a:rPr>
              <a:t>деньки, </a:t>
            </a:r>
          </a:p>
          <a:p>
            <a:pPr lvl="0" algn="ctr">
              <a:defRPr/>
            </a:pPr>
            <a:r>
              <a:rPr lang="ru-RU" sz="3600" b="1" dirty="0">
                <a:ln/>
                <a:solidFill>
                  <a:srgbClr val="ED7D31">
                    <a:lumMod val="50000"/>
                  </a:srgbClr>
                </a:solidFill>
              </a:rPr>
              <a:t>За парты вам пора, </a:t>
            </a:r>
            <a:endParaRPr lang="ru-RU" sz="3600" b="1" dirty="0" smtClean="0">
              <a:ln/>
              <a:solidFill>
                <a:srgbClr val="ED7D31">
                  <a:lumMod val="50000"/>
                </a:srgbClr>
              </a:solidFill>
            </a:endParaRPr>
          </a:p>
          <a:p>
            <a:pPr lvl="0" algn="ctr">
              <a:defRPr/>
            </a:pPr>
            <a:r>
              <a:rPr lang="ru-RU" sz="3600" b="1" dirty="0" smtClean="0">
                <a:ln/>
                <a:solidFill>
                  <a:srgbClr val="ED7D31">
                    <a:lumMod val="50000"/>
                  </a:srgbClr>
                </a:solidFill>
              </a:rPr>
              <a:t>Опять </a:t>
            </a:r>
            <a:r>
              <a:rPr lang="ru-RU" sz="3600" b="1" dirty="0">
                <a:ln/>
                <a:solidFill>
                  <a:srgbClr val="ED7D31">
                    <a:lumMod val="50000"/>
                  </a:srgbClr>
                </a:solidFill>
              </a:rPr>
              <a:t>вы все - ученики,</a:t>
            </a:r>
          </a:p>
          <a:p>
            <a:pPr lvl="0" algn="ctr">
              <a:defRPr/>
            </a:pPr>
            <a:r>
              <a:rPr lang="ru-RU" sz="3600" b="1" dirty="0">
                <a:ln/>
                <a:solidFill>
                  <a:srgbClr val="ED7D31">
                    <a:lumMod val="50000"/>
                  </a:srgbClr>
                </a:solidFill>
              </a:rPr>
              <a:t> Учеба - не игра!</a:t>
            </a:r>
          </a:p>
        </p:txBody>
      </p:sp>
    </p:spTree>
    <p:extLst>
      <p:ext uri="{BB962C8B-B14F-4D97-AF65-F5344CB8AC3E}">
        <p14:creationId xmlns:p14="http://schemas.microsoft.com/office/powerpoint/2010/main" val="345372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039" y="2590800"/>
            <a:ext cx="5410200" cy="40576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95550" y="282476"/>
            <a:ext cx="7177178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chemeClr val="accent2">
                    <a:lumMod val="50000"/>
                  </a:schemeClr>
                </a:solidFill>
              </a:rPr>
              <a:t>Сиди </a:t>
            </a:r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СПОКОЙНО на уроке                                                             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 (Ведь не поешь ты караоке),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 За ПОСАДКОЮ следи,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 Спинку ровненько </a:t>
            </a:r>
            <a:r>
              <a:rPr lang="ru-RU" sz="3600" b="1" dirty="0" smtClean="0">
                <a:ln/>
                <a:solidFill>
                  <a:schemeClr val="accent2">
                    <a:lumMod val="50000"/>
                  </a:schemeClr>
                </a:solidFill>
              </a:rPr>
              <a:t>держи.</a:t>
            </a:r>
          </a:p>
        </p:txBody>
      </p:sp>
    </p:spTree>
    <p:extLst>
      <p:ext uri="{BB962C8B-B14F-4D97-AF65-F5344CB8AC3E}">
        <p14:creationId xmlns:p14="http://schemas.microsoft.com/office/powerpoint/2010/main" val="203611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5550" y="418099"/>
            <a:ext cx="7177178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Коли ножницы взял в руки,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 Не крутись и не вертись,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АККУРАТНО поработай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И на место положи.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443" y="2821793"/>
            <a:ext cx="5318042" cy="38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6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0141" y="186087"/>
            <a:ext cx="7177178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Шило, ножницы, иголки-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 Очень, знаете ли, колки,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С ними и шутить не стоит –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Никто об этом  и не спорит.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159" y="2630583"/>
            <a:ext cx="5128190" cy="40431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095" y="2630583"/>
            <a:ext cx="5932161" cy="394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0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1580149"/>
            <a:ext cx="655320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Ты запомни, очень важно: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На окне сидеть ОПАСНО,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Открывать его не надо,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Даже если очень жарко.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0004" y="284749"/>
            <a:ext cx="4216897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414" y="2516873"/>
            <a:ext cx="5505450" cy="41290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95550" y="208549"/>
            <a:ext cx="7177178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 Коль проветривают класс,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Нужно выйти в коридор,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Чтоб потом тебя всерьез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Насморк вдруг не поборол.</a:t>
            </a:r>
          </a:p>
        </p:txBody>
      </p:sp>
    </p:spTree>
    <p:extLst>
      <p:ext uri="{BB962C8B-B14F-4D97-AF65-F5344CB8AC3E}">
        <p14:creationId xmlns:p14="http://schemas.microsoft.com/office/powerpoint/2010/main" val="356671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5350" y="255603"/>
            <a:ext cx="7177178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 Догонялки, прятки, жмурки –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Это не для класса,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В них на улице играть,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На лужайке КЛАССНО!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896" y="2735377"/>
            <a:ext cx="7146086" cy="38999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" y="895415"/>
            <a:ext cx="4117919" cy="476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0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389" y="2726423"/>
            <a:ext cx="6667500" cy="39593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50389" y="418099"/>
            <a:ext cx="666750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 И по лестнице идти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 Нужно ОСТОРОЖНО,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 Чтобы лбами вам столкнуться,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 Стало невозможно.</a:t>
            </a:r>
          </a:p>
        </p:txBody>
      </p:sp>
    </p:spTree>
    <p:extLst>
      <p:ext uri="{BB962C8B-B14F-4D97-AF65-F5344CB8AC3E}">
        <p14:creationId xmlns:p14="http://schemas.microsoft.com/office/powerpoint/2010/main" val="2521642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59" y="760999"/>
            <a:ext cx="5952430" cy="58959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10072" y="970549"/>
            <a:ext cx="6872378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 Если что вдруг случилось,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Прозвучал сигнал ТРЕВОГИ,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То УЧИТЕЛЯ КОМАНДЫ,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ВЫПОЛНЯЙ ТЫ очень строго!</a:t>
            </a:r>
          </a:p>
        </p:txBody>
      </p:sp>
    </p:spTree>
    <p:extLst>
      <p:ext uri="{BB962C8B-B14F-4D97-AF65-F5344CB8AC3E}">
        <p14:creationId xmlns:p14="http://schemas.microsoft.com/office/powerpoint/2010/main" val="370884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5550" y="418099"/>
            <a:ext cx="7177178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 Эти ПРАВИЛА простые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Никогда не забывай,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На уроке, перемене-</a:t>
            </a:r>
          </a:p>
          <a:p>
            <a:pPr algn="ctr"/>
            <a:r>
              <a:rPr lang="ru-RU" sz="3600" b="1" dirty="0">
                <a:ln/>
                <a:solidFill>
                  <a:schemeClr val="accent2">
                    <a:lumMod val="50000"/>
                  </a:schemeClr>
                </a:solidFill>
              </a:rPr>
              <a:t>Ты всегда их СОБЛЮДАЙ!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466" y="2503681"/>
            <a:ext cx="6025487" cy="421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102" y="236283"/>
            <a:ext cx="4476209" cy="6328289"/>
          </a:xfrm>
          <a:prstGeom prst="rect">
            <a:avLst/>
          </a:prstGeom>
        </p:spPr>
      </p:pic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10768083" y="5984544"/>
            <a:ext cx="1214651" cy="709683"/>
          </a:xfrm>
          <a:prstGeom prst="rightArrow">
            <a:avLst/>
          </a:prstGeom>
          <a:solidFill>
            <a:srgbClr val="FF00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643185" y="1615585"/>
            <a:ext cx="1584649" cy="887105"/>
          </a:xfrm>
          <a:prstGeom prst="rect">
            <a:avLst/>
          </a:prstGeom>
          <a:solidFill>
            <a:srgbClr val="FF00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046" y="2553010"/>
            <a:ext cx="1596788" cy="847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544" y="3484497"/>
            <a:ext cx="1597290" cy="8474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544" y="4462250"/>
            <a:ext cx="1597290" cy="8474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544" y="5389551"/>
            <a:ext cx="1597290" cy="8474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2311" y="778484"/>
            <a:ext cx="2574548" cy="18944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51625" y="1555844"/>
            <a:ext cx="1584649" cy="887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859" y="3247997"/>
            <a:ext cx="2189075" cy="12142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75" y="1999396"/>
            <a:ext cx="2660250" cy="13389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45" y="3762510"/>
            <a:ext cx="3574860" cy="23832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6800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2782" y="731116"/>
            <a:ext cx="10515600" cy="435133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4400" b="1" i="1" dirty="0"/>
              <a:t>Опасность</a:t>
            </a:r>
            <a:r>
              <a:rPr lang="ru-RU" sz="4400" i="1" dirty="0"/>
              <a:t> – это ситуация, в которой человеку кто-то или что-то угрожает. </a:t>
            </a:r>
            <a:endParaRPr lang="ru-RU" sz="4400" i="1" dirty="0" smtClean="0"/>
          </a:p>
          <a:p>
            <a:endParaRPr lang="ru-RU" sz="4400" i="1" dirty="0" smtClean="0"/>
          </a:p>
          <a:p>
            <a:r>
              <a:rPr lang="ru-RU" sz="4400" b="1" i="1" dirty="0"/>
              <a:t>Безопасность</a:t>
            </a:r>
            <a:r>
              <a:rPr lang="ru-RU" sz="4400" i="1" dirty="0"/>
              <a:t> – это отсутствие угрозы, когда человеку никто и ничто не угрожает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5514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953" y="347789"/>
            <a:ext cx="8521528" cy="607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2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1612" y="937636"/>
            <a:ext cx="11173691" cy="2373601"/>
          </a:xfrm>
        </p:spPr>
        <p:txBody>
          <a:bodyPr>
            <a:normAutofit fontScale="85000" lnSpcReduction="20000"/>
          </a:bodyPr>
          <a:lstStyle/>
          <a:p>
            <a:r>
              <a:rPr lang="en-US" sz="2600" b="1" i="1" dirty="0" smtClean="0">
                <a:solidFill>
                  <a:schemeClr val="accent2">
                    <a:lumMod val="50000"/>
                  </a:schemeClr>
                </a:solidFill>
                <a:hlinkClick r:id="rId2"/>
              </a:rPr>
              <a:t>https://disk.yandex.ru/i/bbtLp6-Q5Uj1Bg</a:t>
            </a: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</a:rPr>
              <a:t> фон</a:t>
            </a:r>
          </a:p>
          <a:p>
            <a:r>
              <a:rPr lang="en-US" sz="2600" b="1" i="1" dirty="0" smtClean="0">
                <a:solidFill>
                  <a:schemeClr val="accent2">
                    <a:lumMod val="50000"/>
                  </a:schemeClr>
                </a:solidFill>
                <a:hlinkClick r:id="rId3"/>
              </a:rPr>
              <a:t>http://img-fotki.yandex.ru/get/9542/16969765.1a2/0_7ea9c_f2acf388_L.png</a:t>
            </a: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</a:rPr>
              <a:t> стопка книг</a:t>
            </a:r>
          </a:p>
          <a:p>
            <a:r>
              <a:rPr lang="en-US" sz="2600" b="1" i="1" dirty="0" smtClean="0">
                <a:solidFill>
                  <a:schemeClr val="accent2">
                    <a:lumMod val="50000"/>
                  </a:schemeClr>
                </a:solidFill>
                <a:hlinkClick r:id="rId4"/>
              </a:rPr>
              <a:t>https://disk.yandex.ru/i/2FUGm6ufmbO42g</a:t>
            </a: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</a:rPr>
              <a:t> листок бумаги с осенним декором</a:t>
            </a:r>
          </a:p>
          <a:p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hlinkClick r:id="rId5"/>
              </a:rPr>
              <a:t>https://</a:t>
            </a:r>
            <a:r>
              <a:rPr lang="en-US" sz="2600" b="1" i="1" dirty="0" smtClean="0">
                <a:solidFill>
                  <a:schemeClr val="accent2">
                    <a:lumMod val="50000"/>
                  </a:schemeClr>
                </a:solidFill>
                <a:hlinkClick r:id="rId5"/>
              </a:rPr>
              <a:t>img-fotki.yandex.ru/get/29984/200418627.17d/0_17a7ae_b8900031_M.png</a:t>
            </a: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</a:rPr>
              <a:t> девочка</a:t>
            </a:r>
          </a:p>
          <a:p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hlinkClick r:id="rId6"/>
              </a:rPr>
              <a:t>https://</a:t>
            </a:r>
            <a:r>
              <a:rPr lang="en-US" sz="2600" b="1" i="1" dirty="0" smtClean="0">
                <a:solidFill>
                  <a:schemeClr val="accent2">
                    <a:lumMod val="50000"/>
                  </a:schemeClr>
                </a:solidFill>
                <a:hlinkClick r:id="rId6"/>
              </a:rPr>
              <a:t>img-fotki.yandex.ru/get/97268/200418627.17d/0_17a7ad_7a87056f_M.png</a:t>
            </a: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</a:rPr>
              <a:t> мальчик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1614" y="3311237"/>
            <a:ext cx="113087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E64823">
                    <a:lumMod val="50000"/>
                  </a:srgbClr>
                </a:solidFill>
                <a:latin typeface="Segoe Print" panose="02000600000000000000" pitchFamily="2" charset="0"/>
              </a:rPr>
              <a:t>Составитель:</a:t>
            </a:r>
          </a:p>
          <a:p>
            <a:pPr lvl="0"/>
            <a:r>
              <a:rPr lang="ru-RU" sz="1600" b="1" dirty="0" err="1">
                <a:solidFill>
                  <a:srgbClr val="E64823">
                    <a:lumMod val="50000"/>
                  </a:srgbClr>
                </a:solidFill>
                <a:latin typeface="Segoe Print" panose="02000600000000000000" pitchFamily="2" charset="0"/>
              </a:rPr>
              <a:t>Слиткова</a:t>
            </a:r>
            <a:r>
              <a:rPr lang="ru-RU" sz="1600" b="1" dirty="0">
                <a:solidFill>
                  <a:srgbClr val="E64823">
                    <a:lumMod val="50000"/>
                  </a:srgbClr>
                </a:solidFill>
                <a:latin typeface="Segoe Print" panose="02000600000000000000" pitchFamily="2" charset="0"/>
              </a:rPr>
              <a:t> Галина Анатольевна</a:t>
            </a:r>
          </a:p>
          <a:p>
            <a:pPr lvl="0"/>
            <a:r>
              <a:rPr lang="ru-RU" sz="1600" b="1" dirty="0">
                <a:solidFill>
                  <a:srgbClr val="E64823">
                    <a:lumMod val="50000"/>
                  </a:srgbClr>
                </a:solidFill>
                <a:latin typeface="Segoe Print" panose="02000600000000000000" pitchFamily="2" charset="0"/>
              </a:rPr>
              <a:t>учитель начальных классов</a:t>
            </a:r>
          </a:p>
          <a:p>
            <a:pPr lvl="0"/>
            <a:r>
              <a:rPr lang="ru-RU" sz="1600" b="1" dirty="0">
                <a:solidFill>
                  <a:srgbClr val="E64823">
                    <a:lumMod val="50000"/>
                  </a:srgbClr>
                </a:solidFill>
                <a:latin typeface="Segoe Print" panose="02000600000000000000" pitchFamily="2" charset="0"/>
              </a:rPr>
              <a:t>МАОУ СОШ №35</a:t>
            </a:r>
          </a:p>
          <a:p>
            <a:pPr lvl="0"/>
            <a:r>
              <a:rPr lang="ru-RU" sz="1600" b="1" dirty="0">
                <a:solidFill>
                  <a:srgbClr val="E64823">
                    <a:lumMod val="50000"/>
                  </a:srgbClr>
                </a:solidFill>
                <a:latin typeface="Segoe Print" panose="02000600000000000000" pitchFamily="2" charset="0"/>
              </a:rPr>
              <a:t>города Томска</a:t>
            </a:r>
          </a:p>
          <a:p>
            <a:pPr lvl="0"/>
            <a:r>
              <a:rPr lang="ru-RU" sz="1600" b="1" dirty="0">
                <a:solidFill>
                  <a:srgbClr val="E64823">
                    <a:lumMod val="50000"/>
                  </a:srgbClr>
                </a:solidFill>
                <a:latin typeface="Segoe Print" panose="02000600000000000000" pitchFamily="2" charset="0"/>
              </a:rPr>
              <a:t>На момент создания </a:t>
            </a:r>
            <a:r>
              <a:rPr lang="ru-RU" sz="1600" b="1" dirty="0" smtClean="0">
                <a:solidFill>
                  <a:srgbClr val="E64823">
                    <a:lumMod val="50000"/>
                  </a:srgbClr>
                </a:solidFill>
                <a:latin typeface="Segoe Print" panose="02000600000000000000" pitchFamily="2" charset="0"/>
              </a:rPr>
              <a:t>шаблона и презентации </a:t>
            </a:r>
            <a:r>
              <a:rPr lang="ru-RU" sz="1600" b="1" dirty="0">
                <a:solidFill>
                  <a:srgbClr val="E64823">
                    <a:lumMod val="50000"/>
                  </a:srgbClr>
                </a:solidFill>
                <a:latin typeface="Segoe Print" panose="02000600000000000000" pitchFamily="2" charset="0"/>
              </a:rPr>
              <a:t>все ссылки являются активными</a:t>
            </a:r>
          </a:p>
          <a:p>
            <a:pPr lvl="0"/>
            <a:r>
              <a:rPr lang="ru-RU" sz="1600" b="1" dirty="0" err="1" smtClean="0">
                <a:solidFill>
                  <a:srgbClr val="E64823">
                    <a:lumMod val="50000"/>
                  </a:srgbClr>
                </a:solidFill>
                <a:latin typeface="Segoe Print" panose="02000600000000000000" pitchFamily="2" charset="0"/>
              </a:rPr>
              <a:t>Сайт:https</a:t>
            </a:r>
            <a:r>
              <a:rPr lang="ru-RU" sz="1600" b="1" dirty="0">
                <a:solidFill>
                  <a:srgbClr val="E64823">
                    <a:lumMod val="50000"/>
                  </a:srgbClr>
                </a:solidFill>
                <a:latin typeface="Segoe Print" panose="02000600000000000000" pitchFamily="2" charset="0"/>
              </a:rPr>
              <a:t>://nsportal.ru/</a:t>
            </a:r>
            <a:r>
              <a:rPr lang="ru-RU" sz="1600" b="1" dirty="0" err="1">
                <a:solidFill>
                  <a:srgbClr val="E64823">
                    <a:lumMod val="50000"/>
                  </a:srgbClr>
                </a:solidFill>
                <a:latin typeface="Segoe Print" panose="02000600000000000000" pitchFamily="2" charset="0"/>
              </a:rPr>
              <a:t>slitkova-galina-anatolevna</a:t>
            </a:r>
            <a:endParaRPr lang="ru-RU" sz="1600" b="1" dirty="0">
              <a:solidFill>
                <a:srgbClr val="E64823">
                  <a:lumMod val="50000"/>
                </a:srgbClr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61309" y="6507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4800" b="1" i="1" dirty="0" smtClean="0">
                <a:ln/>
                <a:solidFill>
                  <a:srgbClr val="ED7D31">
                    <a:lumMod val="50000"/>
                  </a:srgbClr>
                </a:solidFill>
              </a:rPr>
              <a:t>Источники:</a:t>
            </a:r>
            <a:endParaRPr lang="ru-RU" sz="4800" b="1" i="1" dirty="0">
              <a:ln/>
              <a:solidFill>
                <a:srgbClr val="ED7D3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3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3169" y="937635"/>
            <a:ext cx="10012134" cy="5724421"/>
          </a:xfrm>
        </p:spPr>
        <p:txBody>
          <a:bodyPr>
            <a:normAutofit fontScale="47500" lnSpcReduction="20000"/>
          </a:bodyPr>
          <a:lstStyle/>
          <a:p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hlinkClick r:id="rId2"/>
              </a:rPr>
              <a:t>https://</a:t>
            </a:r>
            <a:r>
              <a:rPr lang="en-US" sz="2600" b="1" i="1" dirty="0" smtClean="0">
                <a:solidFill>
                  <a:schemeClr val="accent2">
                    <a:lumMod val="50000"/>
                  </a:schemeClr>
                </a:solidFill>
                <a:hlinkClick r:id="rId2"/>
              </a:rPr>
              <a:t>avatars.mds.yandex.net/get-pdb/488223/1b7340c8-7387-4b54-904a-f33c90bdb5a2/s1200</a:t>
            </a:r>
            <a:r>
              <a:rPr lang="ru-RU" sz="2600" b="1" i="1" dirty="0" smtClean="0">
                <a:solidFill>
                  <a:schemeClr val="accent2">
                    <a:lumMod val="50000"/>
                  </a:schemeClr>
                </a:solidFill>
              </a:rPr>
              <a:t> дети с учителем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diafilmy.su/uploads/posts/2017-12/1513413577_14-pered-nachalom-uroka.jpg</a:t>
            </a:r>
            <a:r>
              <a:rPr lang="ru-RU" dirty="0" smtClean="0"/>
              <a:t> учитель встречает детей</a:t>
            </a:r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shareslide.ru/tehnologiya/prezentatsiya-po-tehnologii-na-temu-pravila-2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gel-ds-36.ru/wp-content/uploads/2022/11/soue.png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avatars.dzeninfra.ru/get-zen_doc/1034365/pub_6349999d04b9eb785701bb2f_634d0211b7ea33741bf9eded/scale_1200</a:t>
            </a:r>
            <a:endParaRPr lang="ru-RU" dirty="0" smtClean="0"/>
          </a:p>
          <a:p>
            <a:r>
              <a:rPr lang="en-US" dirty="0">
                <a:hlinkClick r:id="rId7"/>
              </a:rPr>
              <a:t>https://wiki.obr55.ru/images/c/c0/%</a:t>
            </a:r>
            <a:r>
              <a:rPr lang="en-US" dirty="0" smtClean="0">
                <a:hlinkClick r:id="rId7"/>
              </a:rPr>
              <a:t>D0%9B%D0%B5%D1%81%D1%82%D0%BD%D0%B8%D1%86%D0%B0.jpg</a:t>
            </a:r>
            <a:r>
              <a:rPr lang="ru-RU" dirty="0" smtClean="0"/>
              <a:t>  </a:t>
            </a:r>
          </a:p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prorisuem.ru/foto/208/begushchie_deti_risunok_46.webp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gas-kvas.com/uploads/posts/2023-01/1674017128_gas-kvas-com-p-risunok-na-temu-povedenie-v-shkole-33.jpg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10"/>
              </a:rPr>
              <a:t>https://</a:t>
            </a:r>
            <a:r>
              <a:rPr lang="en-US" dirty="0" smtClean="0">
                <a:hlinkClick r:id="rId10"/>
              </a:rPr>
              <a:t>creativportal.ru/wp-content/uploads/2022/04/e1c58a29840e5a19087afa9f4fb88b40.jpg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11"/>
              </a:rPr>
              <a:t>https://</a:t>
            </a:r>
            <a:r>
              <a:rPr lang="en-US" dirty="0" smtClean="0">
                <a:hlinkClick r:id="rId11"/>
              </a:rPr>
              <a:t>flomaster.club/uploads/posts/2023-01/1673528352_flomaster-club-p-klassnaya-komnata-risunok-instagram-3.jpg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12"/>
              </a:rPr>
              <a:t>https://</a:t>
            </a:r>
            <a:r>
              <a:rPr lang="en-US" dirty="0" smtClean="0">
                <a:hlinkClick r:id="rId12"/>
              </a:rPr>
              <a:t>gas-kvas.com/uploads/posts/2023-02/1676462124_gas-kvas-com-p-detskie-risunki-v-klasse-20.jpg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13"/>
              </a:rPr>
              <a:t>https://</a:t>
            </a:r>
            <a:r>
              <a:rPr lang="en-US" dirty="0" smtClean="0">
                <a:hlinkClick r:id="rId13"/>
              </a:rPr>
              <a:t>cdn.culture.ru/images/556d2732-ff81-5a97-a6d2-05daf9594bd7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14"/>
              </a:rPr>
              <a:t>https://</a:t>
            </a:r>
            <a:r>
              <a:rPr lang="en-US" dirty="0" smtClean="0">
                <a:hlinkClick r:id="rId14"/>
              </a:rPr>
              <a:t>cf2.ppt-online.org/files2/slide/i/IvNy9B1oWRu2Qkt537wGHKUJreqTOPjCaSZAYz/slide-14.jpg</a:t>
            </a:r>
            <a:endParaRPr lang="ru-RU" dirty="0" smtClean="0"/>
          </a:p>
          <a:p>
            <a:r>
              <a:rPr lang="en-US" dirty="0">
                <a:hlinkClick r:id="rId15"/>
              </a:rPr>
              <a:t>https://</a:t>
            </a:r>
            <a:r>
              <a:rPr lang="ru-RU" dirty="0">
                <a:hlinkClick r:id="rId15"/>
              </a:rPr>
              <a:t>р02.навигатор.дети/</a:t>
            </a:r>
            <a:r>
              <a:rPr lang="en-US" dirty="0" smtClean="0">
                <a:hlinkClick r:id="rId15"/>
              </a:rPr>
              <a:t>images/events/cover/36456d6cfd25b75132b343b254a901b3_big.jpg</a:t>
            </a:r>
            <a:r>
              <a:rPr lang="ru-RU" dirty="0" smtClean="0"/>
              <a:t>  </a:t>
            </a:r>
          </a:p>
          <a:p>
            <a:r>
              <a:rPr lang="en-US" dirty="0">
                <a:hlinkClick r:id="rId16"/>
              </a:rPr>
              <a:t>https://</a:t>
            </a:r>
            <a:r>
              <a:rPr lang="en-US" dirty="0" smtClean="0">
                <a:hlinkClick r:id="rId16"/>
              </a:rPr>
              <a:t>www.isha.co.uk/images/HiRes.jpg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17"/>
              </a:rPr>
              <a:t>https://</a:t>
            </a:r>
            <a:r>
              <a:rPr lang="en-US" dirty="0" smtClean="0">
                <a:hlinkClick r:id="rId17"/>
              </a:rPr>
              <a:t>printfiles.ru/files/uploads/raspechatat/pri-</a:t>
            </a:r>
            <a:r>
              <a:rPr lang="ru-RU" dirty="0" smtClean="0">
                <a:hlinkClick r:id="rId17"/>
              </a:rPr>
              <a:t> </a:t>
            </a:r>
            <a:r>
              <a:rPr lang="en-US" dirty="0" err="1" smtClean="0">
                <a:hlinkClick r:id="rId17"/>
              </a:rPr>
              <a:t>pozhare-zvonit</a:t>
            </a:r>
            <a:r>
              <a:rPr lang="en-US" dirty="0" smtClean="0">
                <a:hlinkClick r:id="rId17"/>
              </a:rPr>
              <a:t>/tablichka-ekstrennaya-pomosch.jpg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18"/>
              </a:rPr>
              <a:t>https://</a:t>
            </a:r>
            <a:r>
              <a:rPr lang="en-US" dirty="0" smtClean="0">
                <a:hlinkClick r:id="rId18"/>
              </a:rPr>
              <a:t>top-fon.com/uploads/posts/2023-01/1674733915_top-fon-com-p-fon-dlya-prezentatsii-professiya-pozharnii-74.jpg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19"/>
              </a:rPr>
              <a:t>https://</a:t>
            </a:r>
            <a:r>
              <a:rPr lang="en-US" dirty="0" smtClean="0">
                <a:hlinkClick r:id="rId19"/>
              </a:rPr>
              <a:t>gas-kvas.com/uploads/posts/2023-02/1676709806_gas-kvas-com-p-mashina-skoroi-pomoshchi-risunok-detskii-15.png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20"/>
              </a:rPr>
              <a:t>http://</a:t>
            </a:r>
            <a:r>
              <a:rPr lang="en-US" dirty="0" smtClean="0">
                <a:hlinkClick r:id="rId20"/>
              </a:rPr>
              <a:t>format-tlt.ru/upload/iblock/1de/1de565ebd601fc94d80602e8e3541b01.jpg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21"/>
              </a:rPr>
              <a:t>http://</a:t>
            </a:r>
            <a:r>
              <a:rPr lang="en-US" dirty="0" smtClean="0">
                <a:hlinkClick r:id="rId21"/>
              </a:rPr>
              <a:t>mayak-service.ru/image/cache/data/1926448-900x600.jpeg</a:t>
            </a:r>
            <a:r>
              <a:rPr lang="ru-RU" dirty="0" smtClean="0"/>
              <a:t> </a:t>
            </a:r>
          </a:p>
          <a:p>
            <a:r>
              <a:rPr lang="en-US" dirty="0">
                <a:hlinkClick r:id="rId22"/>
              </a:rPr>
              <a:t>http://</a:t>
            </a:r>
            <a:r>
              <a:rPr lang="en-US" dirty="0" smtClean="0">
                <a:hlinkClick r:id="rId22"/>
              </a:rPr>
              <a:t>ounbeloz.tav.obr55.ru/files/2022/09/d0a3ee786554c5a3fea35b3b28ece176.jpg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61309" y="6507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4800" b="1" i="1" dirty="0" smtClean="0">
                <a:ln/>
                <a:solidFill>
                  <a:srgbClr val="ED7D31">
                    <a:lumMod val="50000"/>
                  </a:srgbClr>
                </a:solidFill>
              </a:rPr>
              <a:t>Источники:</a:t>
            </a:r>
            <a:endParaRPr lang="ru-RU" sz="4800" b="1" i="1" dirty="0">
              <a:ln/>
              <a:solidFill>
                <a:srgbClr val="ED7D31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1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/>
              <a:t>1 </a:t>
            </a:r>
            <a:r>
              <a:rPr lang="ru-RU" b="1" i="1" u="sng" dirty="0" smtClean="0"/>
              <a:t>– й урок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1" u="sng" dirty="0"/>
              <a:t>«НЕ ВСЯКИЙ ВСТРЕЧНЫЙ - ДРУГ СЕРДЕЧНЫЙ».</a:t>
            </a:r>
            <a:r>
              <a:rPr lang="ru-RU" b="1" dirty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10564091" cy="654339"/>
          </a:xfrm>
        </p:spPr>
        <p:txBody>
          <a:bodyPr/>
          <a:lstStyle/>
          <a:p>
            <a:pPr algn="ctr"/>
            <a:r>
              <a:rPr lang="ru-RU" dirty="0"/>
              <a:t>«</a:t>
            </a:r>
            <a:r>
              <a:rPr lang="ru-RU" b="1" dirty="0"/>
              <a:t>Как </a:t>
            </a:r>
            <a:r>
              <a:rPr lang="ru-RU" b="1" dirty="0" smtClean="0"/>
              <a:t>вести </a:t>
            </a:r>
            <a:r>
              <a:rPr lang="ru-RU" b="1" dirty="0"/>
              <a:t>себя с незнакомыми людьми</a:t>
            </a:r>
            <a:r>
              <a:rPr lang="ru-RU" dirty="0" smtClean="0"/>
              <a:t>»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4" name="AutoShape 2" descr="https://zamanilka.ru/wp-content/uploads/2022/12/kartinki-bezopasnost-detei-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zamanilka.ru/wp-content/uploads/2022/12/kartinki-bezopasnost-detei-4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26" y="2244437"/>
            <a:ext cx="6185835" cy="441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3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 smtClean="0"/>
              <a:t/>
            </a:r>
            <a:br>
              <a:rPr lang="ru-RU" b="1" i="1" u="sng" dirty="0" smtClean="0"/>
            </a:br>
            <a:r>
              <a:rPr lang="ru-RU" b="1" i="1" u="sng" dirty="0" smtClean="0"/>
              <a:t>2 урок</a:t>
            </a:r>
            <a:br>
              <a:rPr lang="ru-RU" b="1" i="1" u="sng" dirty="0" smtClean="0"/>
            </a:br>
            <a:r>
              <a:rPr lang="ru-RU" b="1" i="1" u="sng" dirty="0" smtClean="0"/>
              <a:t>«Ошибки сказочных героев»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728855" cy="161030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Шла девочка по лесу милая.</a:t>
            </a:r>
            <a:br>
              <a:rPr lang="ru-RU" dirty="0"/>
            </a:br>
            <a:r>
              <a:rPr lang="ru-RU" dirty="0"/>
              <a:t>Славная, добрая, смелая.</a:t>
            </a:r>
            <a:br>
              <a:rPr lang="ru-RU" dirty="0"/>
            </a:br>
            <a:r>
              <a:rPr lang="ru-RU" dirty="0"/>
              <a:t>А навстречу ей личность темная,</a:t>
            </a:r>
            <a:br>
              <a:rPr lang="ru-RU" dirty="0"/>
            </a:br>
            <a:r>
              <a:rPr lang="ru-RU" dirty="0"/>
              <a:t>Во всех отношениях серая.</a:t>
            </a:r>
          </a:p>
          <a:p>
            <a:endParaRPr lang="ru-RU" dirty="0"/>
          </a:p>
        </p:txBody>
      </p:sp>
      <p:pic>
        <p:nvPicPr>
          <p:cNvPr id="2050" name="Picture 2" descr="https://phonoteka.org/uploads/posts/2022-02/1645081797_66-phonoteka-org-p-krasnaya-shapochka-fon-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543" y="3004457"/>
            <a:ext cx="5962353" cy="334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31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s.znanio.ru/d5af0e/13/8d/a5a0398530459395ebd0dd2c3772e431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472" y="564900"/>
            <a:ext cx="7770379" cy="58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53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originals/54/b6/64/54b664f4786f1585ea2c7540dbef9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90" y="300902"/>
            <a:ext cx="5750812" cy="59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272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raskraskirus.ru/wp-content/uploads/3/3/0/330d714af643e6866d00c78951f7bfc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665" y="318221"/>
            <a:ext cx="8436246" cy="626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09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kartinkived.ru/wp-content/uploads/2021/10/skazka-tri-medved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37" y="678874"/>
            <a:ext cx="9365672" cy="600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60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508</Words>
  <Application>Microsoft Office PowerPoint</Application>
  <PresentationFormat>Произвольный</PresentationFormat>
  <Paragraphs>113</Paragraphs>
  <Slides>32</Slides>
  <Notes>0</Notes>
  <HiddenSlides>2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1 – й урок «НЕ ВСЯКИЙ ВСТРЕЧНЫЙ - ДРУГ СЕРДЕЧНЫЙ». </vt:lpstr>
      <vt:lpstr> 2 урок «Ошибки сказочных героев»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ASUS014</cp:lastModifiedBy>
  <cp:revision>40</cp:revision>
  <dcterms:created xsi:type="dcterms:W3CDTF">2023-08-29T09:36:20Z</dcterms:created>
  <dcterms:modified xsi:type="dcterms:W3CDTF">2023-08-31T17:58:47Z</dcterms:modified>
</cp:coreProperties>
</file>