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3" r:id="rId2"/>
    <p:sldId id="257" r:id="rId3"/>
    <p:sldId id="260" r:id="rId4"/>
    <p:sldId id="258" r:id="rId5"/>
    <p:sldId id="259" r:id="rId6"/>
    <p:sldId id="265" r:id="rId7"/>
    <p:sldId id="261" r:id="rId8"/>
    <p:sldId id="271" r:id="rId9"/>
    <p:sldId id="272" r:id="rId10"/>
    <p:sldId id="274" r:id="rId11"/>
    <p:sldId id="264" r:id="rId12"/>
    <p:sldId id="266" r:id="rId13"/>
    <p:sldId id="267" r:id="rId14"/>
    <p:sldId id="268" r:id="rId15"/>
    <p:sldId id="269" r:id="rId16"/>
    <p:sldId id="270"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B4A26-21D0-4BC2-A915-D194F79054E6}" type="datetimeFigureOut">
              <a:rPr lang="ru-RU" smtClean="0"/>
              <a:pPr/>
              <a:t>22.01.2023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BD660-B8BA-4B8C-984E-5B8C4896CA1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1BBD660-B8BA-4B8C-984E-5B8C4896CA1B}"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2"/>
          <p:cNvSpPr>
            <a:spLocks noGrp="1"/>
          </p:cNvSpPr>
          <p:nvPr>
            <p:ph type="ctrTitle"/>
          </p:nvPr>
        </p:nvSpPr>
        <p:spPr/>
        <p:txBody>
          <a:bodyPr/>
          <a:lstStyle/>
          <a:p>
            <a:endParaRPr lang="ru-RU" smtClean="0"/>
          </a:p>
        </p:txBody>
      </p:sp>
      <p:sp>
        <p:nvSpPr>
          <p:cNvPr id="2" name="Подзаголовок 1"/>
          <p:cNvSpPr>
            <a:spLocks noGrp="1"/>
          </p:cNvSpPr>
          <p:nvPr>
            <p:ph type="subTitle" idx="1"/>
          </p:nvPr>
        </p:nvSpPr>
        <p:spPr/>
        <p:txBody>
          <a:bodyPr/>
          <a:lstStyle/>
          <a:p>
            <a:pPr>
              <a:defRPr/>
            </a:pPr>
            <a:endParaRPr lang="ru-RU"/>
          </a:p>
        </p:txBody>
      </p:sp>
      <p:pic>
        <p:nvPicPr>
          <p:cNvPr id="13316" name="Рисунок 3" descr="good afternoon dear pupils.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hould.jpg"/>
          <p:cNvPicPr>
            <a:picLocks noChangeAspect="1"/>
          </p:cNvPicPr>
          <p:nvPr/>
        </p:nvPicPr>
        <p:blipFill>
          <a:blip r:embed="rId2" cstate="print"/>
          <a:stretch>
            <a:fillRect/>
          </a:stretch>
        </p:blipFill>
        <p:spPr>
          <a:xfrm>
            <a:off x="0" y="-2"/>
            <a:ext cx="9144000" cy="68580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srcRect l="15922" t="10742" r="34663" b="22851"/>
          <a:stretch>
            <a:fillRect/>
          </a:stretch>
        </p:blipFill>
        <p:spPr bwMode="auto">
          <a:xfrm>
            <a:off x="0" y="-50800"/>
            <a:ext cx="9144000" cy="6908800"/>
          </a:xfrm>
          <a:prstGeom prst="rect">
            <a:avLst/>
          </a:prstGeom>
          <a:noFill/>
          <a:ln w="9525">
            <a:noFill/>
            <a:miter lim="800000"/>
            <a:headEnd/>
            <a:tailEnd/>
          </a:ln>
        </p:spPr>
      </p:pic>
      <p:sp>
        <p:nvSpPr>
          <p:cNvPr id="5" name="TextBox 4"/>
          <p:cNvSpPr txBox="1"/>
          <p:nvPr/>
        </p:nvSpPr>
        <p:spPr>
          <a:xfrm>
            <a:off x="785786" y="1357298"/>
            <a:ext cx="2832635" cy="707886"/>
          </a:xfrm>
          <a:prstGeom prst="rect">
            <a:avLst/>
          </a:prstGeom>
          <a:noFill/>
        </p:spPr>
        <p:txBody>
          <a:bodyPr wrap="square" rtlCol="0">
            <a:spAutoFit/>
          </a:bodyPr>
          <a:lstStyle/>
          <a:p>
            <a:r>
              <a:rPr lang="en-US" sz="4000" b="1" i="1" dirty="0" smtClean="0">
                <a:latin typeface="Times New Roman" pitchFamily="18" charset="0"/>
                <a:cs typeface="Times New Roman" pitchFamily="18" charset="0"/>
              </a:rPr>
              <a:t>Case #1</a:t>
            </a:r>
            <a:endParaRPr lang="ru-RU" sz="4000" b="1" i="1" dirty="0">
              <a:latin typeface="Times New Roman" pitchFamily="18" charset="0"/>
              <a:cs typeface="Times New Roman" pitchFamily="18" charset="0"/>
            </a:endParaRPr>
          </a:p>
        </p:txBody>
      </p:sp>
      <p:sp>
        <p:nvSpPr>
          <p:cNvPr id="6" name="TextBox 5"/>
          <p:cNvSpPr txBox="1"/>
          <p:nvPr/>
        </p:nvSpPr>
        <p:spPr>
          <a:xfrm>
            <a:off x="1142976" y="3143248"/>
            <a:ext cx="184731" cy="369332"/>
          </a:xfrm>
          <a:prstGeom prst="rect">
            <a:avLst/>
          </a:prstGeom>
          <a:noFill/>
        </p:spPr>
        <p:txBody>
          <a:bodyPr wrap="none" rtlCol="0">
            <a:spAutoFit/>
          </a:bodyPr>
          <a:lstStyle/>
          <a:p>
            <a:endParaRPr lang="ru-RU" dirty="0"/>
          </a:p>
        </p:txBody>
      </p:sp>
      <p:sp>
        <p:nvSpPr>
          <p:cNvPr id="7" name="TextBox 6"/>
          <p:cNvSpPr txBox="1"/>
          <p:nvPr/>
        </p:nvSpPr>
        <p:spPr>
          <a:xfrm>
            <a:off x="1142977" y="2786058"/>
            <a:ext cx="7143800" cy="3108543"/>
          </a:xfrm>
          <a:prstGeom prst="rect">
            <a:avLst/>
          </a:prstGeom>
          <a:noFill/>
        </p:spPr>
        <p:txBody>
          <a:bodyPr wrap="square" rtlCol="0">
            <a:spAutoFit/>
          </a:bodyPr>
          <a:lstStyle/>
          <a:p>
            <a:r>
              <a:rPr lang="en-US" sz="2800" dirty="0" smtClean="0">
                <a:latin typeface="Times New Roman" pitchFamily="18" charset="0"/>
                <a:cs typeface="Times New Roman" pitchFamily="18" charset="0"/>
              </a:rPr>
              <a:t>Tom accepted a message on </a:t>
            </a:r>
            <a:r>
              <a:rPr lang="en-US" sz="2800" dirty="0" err="1" smtClean="0">
                <a:latin typeface="Times New Roman" pitchFamily="18" charset="0"/>
                <a:cs typeface="Times New Roman" pitchFamily="18" charset="0"/>
              </a:rPr>
              <a:t>Facebook</a:t>
            </a:r>
            <a:r>
              <a:rPr lang="en-US" sz="2800" dirty="0" smtClean="0">
                <a:latin typeface="Times New Roman" pitchFamily="18" charset="0"/>
                <a:cs typeface="Times New Roman" pitchFamily="18" charset="0"/>
              </a:rPr>
              <a:t> from a person he didn’t know. There was an information that he was selected and he can get a price. To get the price he should open attached file and give his personal information.</a:t>
            </a:r>
          </a:p>
          <a:p>
            <a:r>
              <a:rPr lang="en-US" sz="2800" dirty="0" smtClean="0">
                <a:latin typeface="Times New Roman" pitchFamily="18" charset="0"/>
                <a:cs typeface="Times New Roman" pitchFamily="18" charset="0"/>
              </a:rPr>
              <a:t> </a:t>
            </a:r>
          </a:p>
          <a:p>
            <a:r>
              <a:rPr lang="en-US" sz="2800" b="1" i="1" dirty="0" smtClean="0">
                <a:latin typeface="Times New Roman" pitchFamily="18" charset="0"/>
                <a:cs typeface="Times New Roman" pitchFamily="18" charset="0"/>
              </a:rPr>
              <a:t>What advice would you give to Tom?</a:t>
            </a:r>
            <a:endParaRPr lang="ru-RU" sz="28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l="15922" t="10742" r="34663" b="22851"/>
          <a:stretch>
            <a:fillRect/>
          </a:stretch>
        </p:blipFill>
        <p:spPr bwMode="auto">
          <a:xfrm>
            <a:off x="0" y="-50800"/>
            <a:ext cx="9144000" cy="6908800"/>
          </a:xfrm>
          <a:prstGeom prst="rect">
            <a:avLst/>
          </a:prstGeom>
          <a:noFill/>
          <a:ln w="9525">
            <a:noFill/>
            <a:miter lim="800000"/>
            <a:headEnd/>
            <a:tailEnd/>
          </a:ln>
        </p:spPr>
      </p:pic>
      <p:sp>
        <p:nvSpPr>
          <p:cNvPr id="5" name="TextBox 4"/>
          <p:cNvSpPr txBox="1"/>
          <p:nvPr/>
        </p:nvSpPr>
        <p:spPr>
          <a:xfrm>
            <a:off x="785786" y="1357298"/>
            <a:ext cx="2832635" cy="707886"/>
          </a:xfrm>
          <a:prstGeom prst="rect">
            <a:avLst/>
          </a:prstGeom>
          <a:noFill/>
        </p:spPr>
        <p:txBody>
          <a:bodyPr wrap="square" rtlCol="0">
            <a:spAutoFit/>
          </a:bodyPr>
          <a:lstStyle/>
          <a:p>
            <a:r>
              <a:rPr lang="en-US" sz="4000" b="1" i="1" dirty="0" smtClean="0">
                <a:latin typeface="Times New Roman" pitchFamily="18" charset="0"/>
                <a:cs typeface="Times New Roman" pitchFamily="18" charset="0"/>
              </a:rPr>
              <a:t>Case #2</a:t>
            </a:r>
            <a:endParaRPr lang="ru-RU" sz="4000" b="1" i="1" dirty="0">
              <a:latin typeface="Times New Roman" pitchFamily="18" charset="0"/>
              <a:cs typeface="Times New Roman" pitchFamily="18" charset="0"/>
            </a:endParaRPr>
          </a:p>
        </p:txBody>
      </p:sp>
      <p:sp>
        <p:nvSpPr>
          <p:cNvPr id="6" name="TextBox 5"/>
          <p:cNvSpPr txBox="1"/>
          <p:nvPr/>
        </p:nvSpPr>
        <p:spPr>
          <a:xfrm>
            <a:off x="1142976" y="3143248"/>
            <a:ext cx="184731" cy="369332"/>
          </a:xfrm>
          <a:prstGeom prst="rect">
            <a:avLst/>
          </a:prstGeom>
          <a:noFill/>
        </p:spPr>
        <p:txBody>
          <a:bodyPr wrap="none" rtlCol="0">
            <a:spAutoFit/>
          </a:bodyPr>
          <a:lstStyle/>
          <a:p>
            <a:endParaRPr lang="ru-RU" dirty="0"/>
          </a:p>
        </p:txBody>
      </p:sp>
      <p:sp>
        <p:nvSpPr>
          <p:cNvPr id="7" name="TextBox 6"/>
          <p:cNvSpPr txBox="1"/>
          <p:nvPr/>
        </p:nvSpPr>
        <p:spPr>
          <a:xfrm>
            <a:off x="1142977" y="2786058"/>
            <a:ext cx="7143800" cy="3108543"/>
          </a:xfrm>
          <a:prstGeom prst="rect">
            <a:avLst/>
          </a:prstGeom>
          <a:noFill/>
        </p:spPr>
        <p:txBody>
          <a:bodyPr wrap="square" rtlCol="0">
            <a:spAutoFit/>
          </a:bodyPr>
          <a:lstStyle/>
          <a:p>
            <a:r>
              <a:rPr lang="en-US" sz="2800" dirty="0" smtClean="0">
                <a:latin typeface="Times New Roman" pitchFamily="18" charset="0"/>
                <a:cs typeface="Times New Roman" pitchFamily="18" charset="0"/>
              </a:rPr>
              <a:t>Kate met a boy on a social network. They sent messages to each other. He was smart and had a great sense of humor. One day they decided to meet in a park in the evening. When Kate came she saw a grown up man and he didn’t look like a boy from the network.</a:t>
            </a:r>
          </a:p>
          <a:p>
            <a:r>
              <a:rPr lang="en-US" sz="2800" b="1" i="1" dirty="0" smtClean="0">
                <a:latin typeface="Times New Roman" pitchFamily="18" charset="0"/>
                <a:cs typeface="Times New Roman" pitchFamily="18" charset="0"/>
              </a:rPr>
              <a:t>What advice would you give to Kate?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l="15922" t="10742" r="34663" b="22851"/>
          <a:stretch>
            <a:fillRect/>
          </a:stretch>
        </p:blipFill>
        <p:spPr bwMode="auto">
          <a:xfrm>
            <a:off x="0" y="-50800"/>
            <a:ext cx="9144000" cy="6908800"/>
          </a:xfrm>
          <a:prstGeom prst="rect">
            <a:avLst/>
          </a:prstGeom>
          <a:noFill/>
          <a:ln w="9525">
            <a:noFill/>
            <a:miter lim="800000"/>
            <a:headEnd/>
            <a:tailEnd/>
          </a:ln>
        </p:spPr>
      </p:pic>
      <p:sp>
        <p:nvSpPr>
          <p:cNvPr id="5" name="TextBox 4"/>
          <p:cNvSpPr txBox="1"/>
          <p:nvPr/>
        </p:nvSpPr>
        <p:spPr>
          <a:xfrm>
            <a:off x="785786" y="1357298"/>
            <a:ext cx="2832635" cy="707886"/>
          </a:xfrm>
          <a:prstGeom prst="rect">
            <a:avLst/>
          </a:prstGeom>
          <a:noFill/>
        </p:spPr>
        <p:txBody>
          <a:bodyPr wrap="square" rtlCol="0">
            <a:spAutoFit/>
          </a:bodyPr>
          <a:lstStyle/>
          <a:p>
            <a:r>
              <a:rPr lang="en-US" sz="4000" b="1" i="1" dirty="0" smtClean="0">
                <a:latin typeface="Times New Roman" pitchFamily="18" charset="0"/>
                <a:cs typeface="Times New Roman" pitchFamily="18" charset="0"/>
              </a:rPr>
              <a:t>Case #3</a:t>
            </a:r>
            <a:endParaRPr lang="ru-RU" sz="4000" b="1" i="1" dirty="0">
              <a:latin typeface="Times New Roman" pitchFamily="18" charset="0"/>
              <a:cs typeface="Times New Roman" pitchFamily="18" charset="0"/>
            </a:endParaRPr>
          </a:p>
        </p:txBody>
      </p:sp>
      <p:sp>
        <p:nvSpPr>
          <p:cNvPr id="6" name="TextBox 5"/>
          <p:cNvSpPr txBox="1"/>
          <p:nvPr/>
        </p:nvSpPr>
        <p:spPr>
          <a:xfrm>
            <a:off x="1142976" y="3143248"/>
            <a:ext cx="184731" cy="369332"/>
          </a:xfrm>
          <a:prstGeom prst="rect">
            <a:avLst/>
          </a:prstGeom>
          <a:noFill/>
        </p:spPr>
        <p:txBody>
          <a:bodyPr wrap="none" rtlCol="0">
            <a:spAutoFit/>
          </a:bodyPr>
          <a:lstStyle/>
          <a:p>
            <a:endParaRPr lang="ru-RU" dirty="0"/>
          </a:p>
        </p:txBody>
      </p:sp>
      <p:sp>
        <p:nvSpPr>
          <p:cNvPr id="7" name="TextBox 6"/>
          <p:cNvSpPr txBox="1"/>
          <p:nvPr/>
        </p:nvSpPr>
        <p:spPr>
          <a:xfrm>
            <a:off x="1142977" y="2285992"/>
            <a:ext cx="7143800" cy="3970318"/>
          </a:xfrm>
          <a:prstGeom prst="rect">
            <a:avLst/>
          </a:prstGeom>
          <a:noFill/>
        </p:spPr>
        <p:txBody>
          <a:bodyPr wrap="square" rtlCol="0">
            <a:spAutoFit/>
          </a:bodyPr>
          <a:lstStyle/>
          <a:p>
            <a:r>
              <a:rPr lang="en-US" sz="2800" dirty="0" smtClean="0">
                <a:latin typeface="Times New Roman" pitchFamily="18" charset="0"/>
                <a:cs typeface="Times New Roman" pitchFamily="18" charset="0"/>
              </a:rPr>
              <a:t>John has read an information on a Social Network that their school starts to study online from the next week because a lot of pupils get sick. John didn’t like to go to school so he was glad and he sent this information to all his classmates. Next Monday everybody went to school  except John and his friends. </a:t>
            </a:r>
          </a:p>
          <a:p>
            <a:r>
              <a:rPr lang="en-US" sz="2800" b="1" i="1" dirty="0" smtClean="0">
                <a:latin typeface="Times New Roman" pitchFamily="18" charset="0"/>
                <a:cs typeface="Times New Roman" pitchFamily="18" charset="0"/>
              </a:rPr>
              <a:t>What kind of information was it? And what advice can you give to John.</a:t>
            </a:r>
            <a:endParaRPr lang="ru-RU" sz="28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l="15922" t="10742" r="34663" b="22851"/>
          <a:stretch>
            <a:fillRect/>
          </a:stretch>
        </p:blipFill>
        <p:spPr bwMode="auto">
          <a:xfrm>
            <a:off x="0" y="-50800"/>
            <a:ext cx="9144000" cy="6908800"/>
          </a:xfrm>
          <a:prstGeom prst="rect">
            <a:avLst/>
          </a:prstGeom>
          <a:noFill/>
          <a:ln w="9525">
            <a:noFill/>
            <a:miter lim="800000"/>
            <a:headEnd/>
            <a:tailEnd/>
          </a:ln>
        </p:spPr>
      </p:pic>
      <p:sp>
        <p:nvSpPr>
          <p:cNvPr id="6" name="TextBox 5"/>
          <p:cNvSpPr txBox="1"/>
          <p:nvPr/>
        </p:nvSpPr>
        <p:spPr>
          <a:xfrm>
            <a:off x="1142976" y="3143248"/>
            <a:ext cx="184731" cy="369332"/>
          </a:xfrm>
          <a:prstGeom prst="rect">
            <a:avLst/>
          </a:prstGeom>
          <a:noFill/>
        </p:spPr>
        <p:txBody>
          <a:bodyPr wrap="none" rtlCol="0">
            <a:spAutoFit/>
          </a:bodyPr>
          <a:lstStyle/>
          <a:p>
            <a:endParaRPr lang="ru-RU" dirty="0"/>
          </a:p>
        </p:txBody>
      </p:sp>
      <p:sp>
        <p:nvSpPr>
          <p:cNvPr id="7" name="TextBox 6"/>
          <p:cNvSpPr txBox="1"/>
          <p:nvPr/>
        </p:nvSpPr>
        <p:spPr>
          <a:xfrm>
            <a:off x="0" y="1857364"/>
            <a:ext cx="9144000" cy="6678751"/>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Fake news</a:t>
            </a:r>
            <a:r>
              <a:rPr lang="ru-RU"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is false information presented as news.</a:t>
            </a:r>
          </a:p>
          <a:p>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Online fraud </a:t>
            </a:r>
            <a:r>
              <a:rPr lang="en-US" sz="2800" dirty="0" smtClean="0">
                <a:latin typeface="Times New Roman" pitchFamily="18" charset="0"/>
                <a:cs typeface="Times New Roman" pitchFamily="18" charset="0"/>
              </a:rPr>
              <a:t>is a type of cybercrime fraud.</a:t>
            </a:r>
          </a:p>
          <a:p>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Personal data </a:t>
            </a:r>
            <a:r>
              <a:rPr lang="en-US" sz="2800" dirty="0" smtClean="0">
                <a:latin typeface="Times New Roman" pitchFamily="18" charset="0"/>
                <a:cs typeface="Times New Roman" pitchFamily="18" charset="0"/>
              </a:rPr>
              <a:t>is any information related to a person.</a:t>
            </a:r>
            <a:endParaRPr lang="ru-RU" sz="2800"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Digital footprint </a:t>
            </a:r>
            <a:r>
              <a:rPr lang="en-US" sz="2800" dirty="0" smtClean="0">
                <a:latin typeface="Times New Roman" pitchFamily="18" charset="0"/>
                <a:cs typeface="Times New Roman" pitchFamily="18" charset="0"/>
              </a:rPr>
              <a:t> - digital activities, actions on the Internet or digital devices.</a:t>
            </a:r>
            <a:endParaRPr lang="ru-RU" sz="2800"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r>
              <a:rPr lang="en-US" sz="2800" b="1" dirty="0" err="1" smtClean="0">
                <a:latin typeface="Times New Roman" pitchFamily="18" charset="0"/>
                <a:cs typeface="Times New Roman" pitchFamily="18" charset="0"/>
              </a:rPr>
              <a:t>Cyberbulling</a:t>
            </a:r>
            <a:r>
              <a:rPr lang="en-US" sz="2800" dirty="0" smtClean="0">
                <a:latin typeface="Times New Roman" pitchFamily="18" charset="0"/>
                <a:cs typeface="Times New Roman" pitchFamily="18" charset="0"/>
              </a:rPr>
              <a:t> -  is a form of harassment using electronic means.</a:t>
            </a:r>
          </a:p>
          <a:p>
            <a:endParaRPr lang="en-US" sz="4000" dirty="0" smtClean="0">
              <a:latin typeface="Times New Roman" pitchFamily="18" charset="0"/>
              <a:cs typeface="Times New Roman" pitchFamily="18" charset="0"/>
            </a:endParaRPr>
          </a:p>
          <a:p>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l="15922" t="10742" r="34663" b="22851"/>
          <a:stretch>
            <a:fillRect/>
          </a:stretch>
        </p:blipFill>
        <p:spPr bwMode="auto">
          <a:xfrm>
            <a:off x="0" y="-50800"/>
            <a:ext cx="9144000" cy="6908800"/>
          </a:xfrm>
          <a:prstGeom prst="rect">
            <a:avLst/>
          </a:prstGeom>
          <a:noFill/>
          <a:ln w="9525">
            <a:noFill/>
            <a:miter lim="800000"/>
            <a:headEnd/>
            <a:tailEnd/>
          </a:ln>
        </p:spPr>
      </p:pic>
      <p:sp>
        <p:nvSpPr>
          <p:cNvPr id="6" name="TextBox 5"/>
          <p:cNvSpPr txBox="1"/>
          <p:nvPr/>
        </p:nvSpPr>
        <p:spPr>
          <a:xfrm>
            <a:off x="1142976" y="3143248"/>
            <a:ext cx="184731" cy="369332"/>
          </a:xfrm>
          <a:prstGeom prst="rect">
            <a:avLst/>
          </a:prstGeom>
          <a:noFill/>
        </p:spPr>
        <p:txBody>
          <a:bodyPr wrap="none" rtlCol="0">
            <a:spAutoFit/>
          </a:bodyPr>
          <a:lstStyle/>
          <a:p>
            <a:endParaRPr lang="ru-RU" dirty="0"/>
          </a:p>
        </p:txBody>
      </p:sp>
      <p:sp>
        <p:nvSpPr>
          <p:cNvPr id="7" name="TextBox 6"/>
          <p:cNvSpPr txBox="1"/>
          <p:nvPr/>
        </p:nvSpPr>
        <p:spPr>
          <a:xfrm>
            <a:off x="357158" y="2071678"/>
            <a:ext cx="8429684" cy="5016758"/>
          </a:xfrm>
          <a:prstGeom prst="rect">
            <a:avLst/>
          </a:prstGeom>
          <a:noFill/>
        </p:spPr>
        <p:txBody>
          <a:bodyPr wrap="square" rtlCol="0">
            <a:spAutoFit/>
          </a:bodyPr>
          <a:lstStyle/>
          <a:p>
            <a:r>
              <a:rPr lang="en-US" sz="4000" dirty="0" smtClean="0">
                <a:latin typeface="Times New Roman" pitchFamily="18" charset="0"/>
                <a:cs typeface="Times New Roman" pitchFamily="18" charset="0"/>
              </a:rPr>
              <a:t>Fake news</a:t>
            </a:r>
            <a:r>
              <a:rPr lang="ru-RU" sz="4000" dirty="0" smtClean="0">
                <a:latin typeface="Times New Roman" pitchFamily="18" charset="0"/>
                <a:cs typeface="Times New Roman" pitchFamily="18" charset="0"/>
              </a:rPr>
              <a:t> – фальшивые новости</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Online fraud</a:t>
            </a:r>
            <a:r>
              <a:rPr lang="ru-RU" sz="4000" dirty="0" smtClean="0">
                <a:latin typeface="Times New Roman" pitchFamily="18" charset="0"/>
                <a:cs typeface="Times New Roman" pitchFamily="18" charset="0"/>
              </a:rPr>
              <a:t> – мошенничество в сети</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Personal data – </a:t>
            </a:r>
            <a:r>
              <a:rPr lang="ru-RU" sz="4000" dirty="0" smtClean="0">
                <a:latin typeface="Times New Roman" pitchFamily="18" charset="0"/>
                <a:cs typeface="Times New Roman" pitchFamily="18" charset="0"/>
              </a:rPr>
              <a:t>персональные данные</a:t>
            </a:r>
          </a:p>
          <a:p>
            <a:r>
              <a:rPr lang="en-US" sz="4000" dirty="0" smtClean="0">
                <a:latin typeface="Times New Roman" pitchFamily="18" charset="0"/>
                <a:cs typeface="Times New Roman" pitchFamily="18" charset="0"/>
              </a:rPr>
              <a:t>Digital footprint – </a:t>
            </a:r>
            <a:r>
              <a:rPr lang="ru-RU" sz="4000" dirty="0" smtClean="0">
                <a:latin typeface="Times New Roman" pitchFamily="18" charset="0"/>
                <a:cs typeface="Times New Roman" pitchFamily="18" charset="0"/>
              </a:rPr>
              <a:t>цифровой след</a:t>
            </a:r>
          </a:p>
          <a:p>
            <a:r>
              <a:rPr lang="en-US" sz="4000" dirty="0" err="1" smtClean="0">
                <a:latin typeface="Times New Roman" pitchFamily="18" charset="0"/>
                <a:cs typeface="Times New Roman" pitchFamily="18" charset="0"/>
              </a:rPr>
              <a:t>Cyberbulling</a:t>
            </a:r>
            <a:r>
              <a:rPr lang="en-US" sz="4000" dirty="0" smtClean="0">
                <a:latin typeface="Times New Roman" pitchFamily="18" charset="0"/>
                <a:cs typeface="Times New Roman" pitchFamily="18" charset="0"/>
              </a:rPr>
              <a:t> - </a:t>
            </a:r>
            <a:r>
              <a:rPr lang="ru-RU" sz="4000" dirty="0" err="1" smtClean="0">
                <a:latin typeface="Times New Roman" pitchFamily="18" charset="0"/>
                <a:cs typeface="Times New Roman" pitchFamily="18" charset="0"/>
              </a:rPr>
              <a:t>кибербуллинг</a:t>
            </a:r>
            <a:endParaRPr lang="en-US" sz="4000" dirty="0" smtClean="0">
              <a:latin typeface="Times New Roman" pitchFamily="18" charset="0"/>
              <a:cs typeface="Times New Roman" pitchFamily="18" charset="0"/>
            </a:endParaRPr>
          </a:p>
          <a:p>
            <a:endParaRPr lang="en-US" sz="4000" dirty="0" smtClean="0">
              <a:latin typeface="Times New Roman" pitchFamily="18" charset="0"/>
              <a:cs typeface="Times New Roman" pitchFamily="18" charset="0"/>
            </a:endParaRPr>
          </a:p>
          <a:p>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l="15922" t="10742" r="34663" b="22851"/>
          <a:stretch>
            <a:fillRect/>
          </a:stretch>
        </p:blipFill>
        <p:spPr bwMode="auto">
          <a:xfrm>
            <a:off x="0" y="-50800"/>
            <a:ext cx="9144000" cy="6908800"/>
          </a:xfrm>
          <a:prstGeom prst="rect">
            <a:avLst/>
          </a:prstGeom>
          <a:noFill/>
          <a:ln w="9525">
            <a:noFill/>
            <a:miter lim="800000"/>
            <a:headEnd/>
            <a:tailEnd/>
          </a:ln>
        </p:spPr>
      </p:pic>
      <p:sp>
        <p:nvSpPr>
          <p:cNvPr id="5" name="TextBox 4"/>
          <p:cNvSpPr txBox="1"/>
          <p:nvPr/>
        </p:nvSpPr>
        <p:spPr>
          <a:xfrm>
            <a:off x="928662" y="2428868"/>
            <a:ext cx="8001056" cy="707886"/>
          </a:xfrm>
          <a:prstGeom prst="rect">
            <a:avLst/>
          </a:prstGeom>
          <a:noFill/>
        </p:spPr>
        <p:txBody>
          <a:bodyPr wrap="square" rtlCol="0">
            <a:spAutoFit/>
          </a:bodyPr>
          <a:lstStyle/>
          <a:p>
            <a:r>
              <a:rPr lang="en-US" sz="4000" b="1" i="1" dirty="0" smtClean="0">
                <a:solidFill>
                  <a:srgbClr val="FF0000"/>
                </a:solidFill>
                <a:latin typeface="Broadway" pitchFamily="82" charset="0"/>
                <a:cs typeface="Times New Roman" pitchFamily="18" charset="0"/>
              </a:rPr>
              <a:t>6 tips to stay safe online:</a:t>
            </a:r>
            <a:endParaRPr lang="ru-RU" sz="4000" b="1" i="1" dirty="0">
              <a:solidFill>
                <a:srgbClr val="FF0000"/>
              </a:solidFill>
              <a:latin typeface="Times New Roman" pitchFamily="18" charset="0"/>
              <a:cs typeface="Times New Roman" pitchFamily="18" charset="0"/>
            </a:endParaRPr>
          </a:p>
        </p:txBody>
      </p:sp>
      <p:sp>
        <p:nvSpPr>
          <p:cNvPr id="6" name="TextBox 5"/>
          <p:cNvSpPr txBox="1"/>
          <p:nvPr/>
        </p:nvSpPr>
        <p:spPr>
          <a:xfrm>
            <a:off x="1142976" y="3286124"/>
            <a:ext cx="1000132" cy="3108543"/>
          </a:xfrm>
          <a:prstGeom prst="rect">
            <a:avLst/>
          </a:prstGeom>
          <a:noFill/>
        </p:spPr>
        <p:txBody>
          <a:bodyPr wrap="square" rtlCol="0">
            <a:spAutoFit/>
          </a:bodyPr>
          <a:lstStyle/>
          <a:p>
            <a:r>
              <a:rPr lang="en-US" sz="2800" dirty="0" smtClean="0">
                <a:solidFill>
                  <a:srgbClr val="FF0000"/>
                </a:solidFill>
                <a:latin typeface="Broadway" pitchFamily="82" charset="0"/>
              </a:rPr>
              <a:t>1</a:t>
            </a:r>
          </a:p>
          <a:p>
            <a:r>
              <a:rPr lang="en-US" sz="2800" dirty="0" smtClean="0">
                <a:solidFill>
                  <a:srgbClr val="FF0000"/>
                </a:solidFill>
                <a:latin typeface="Broadway" pitchFamily="82" charset="0"/>
              </a:rPr>
              <a:t>2</a:t>
            </a:r>
          </a:p>
          <a:p>
            <a:r>
              <a:rPr lang="en-US" sz="2800" dirty="0" smtClean="0">
                <a:solidFill>
                  <a:srgbClr val="FF0000"/>
                </a:solidFill>
                <a:latin typeface="Broadway" pitchFamily="82" charset="0"/>
              </a:rPr>
              <a:t>3</a:t>
            </a:r>
          </a:p>
          <a:p>
            <a:r>
              <a:rPr lang="en-US" sz="2800" dirty="0" smtClean="0">
                <a:solidFill>
                  <a:srgbClr val="FF0000"/>
                </a:solidFill>
                <a:latin typeface="Broadway" pitchFamily="82" charset="0"/>
              </a:rPr>
              <a:t>4</a:t>
            </a:r>
          </a:p>
          <a:p>
            <a:r>
              <a:rPr lang="en-US" sz="2800" dirty="0" smtClean="0">
                <a:solidFill>
                  <a:srgbClr val="FF0000"/>
                </a:solidFill>
                <a:latin typeface="Broadway" pitchFamily="82" charset="0"/>
              </a:rPr>
              <a:t>5</a:t>
            </a:r>
          </a:p>
          <a:p>
            <a:r>
              <a:rPr lang="en-US" sz="2800" dirty="0" smtClean="0">
                <a:solidFill>
                  <a:srgbClr val="FF0000"/>
                </a:solidFill>
                <a:latin typeface="Broadway" pitchFamily="82" charset="0"/>
              </a:rPr>
              <a:t>6</a:t>
            </a:r>
          </a:p>
          <a:p>
            <a:endParaRPr lang="en-US" sz="2800" dirty="0" smtClean="0">
              <a:solidFill>
                <a:srgbClr val="FF0000"/>
              </a:solidFill>
              <a:latin typeface="Broadway" pitchFamily="82" charset="0"/>
            </a:endParaRPr>
          </a:p>
        </p:txBody>
      </p:sp>
      <p:sp>
        <p:nvSpPr>
          <p:cNvPr id="8" name="TextBox 7"/>
          <p:cNvSpPr txBox="1"/>
          <p:nvPr/>
        </p:nvSpPr>
        <p:spPr>
          <a:xfrm>
            <a:off x="2500298" y="1714488"/>
            <a:ext cx="4643470" cy="646331"/>
          </a:xfrm>
          <a:prstGeom prst="rect">
            <a:avLst/>
          </a:prstGeom>
          <a:noFill/>
        </p:spPr>
        <p:txBody>
          <a:bodyPr wrap="square" rtlCol="0">
            <a:spAutoFit/>
          </a:bodyPr>
          <a:lstStyle/>
          <a:p>
            <a:r>
              <a:rPr lang="ru-RU" sz="3600" b="1" dirty="0" smtClean="0">
                <a:latin typeface="Times New Roman" pitchFamily="18" charset="0"/>
                <a:cs typeface="Times New Roman" pitchFamily="18" charset="0"/>
              </a:rPr>
              <a:t>Делаем плакат</a:t>
            </a:r>
            <a:endParaRPr lang="ru-RU"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l="15922" t="10742" r="34663" b="22851"/>
          <a:stretch>
            <a:fillRect/>
          </a:stretch>
        </p:blipFill>
        <p:spPr bwMode="auto">
          <a:xfrm>
            <a:off x="0" y="-50800"/>
            <a:ext cx="9144000" cy="6908800"/>
          </a:xfrm>
          <a:prstGeom prst="rect">
            <a:avLst/>
          </a:prstGeom>
          <a:noFill/>
          <a:ln w="9525">
            <a:noFill/>
            <a:miter lim="800000"/>
            <a:headEnd/>
            <a:tailEnd/>
          </a:ln>
        </p:spPr>
      </p:pic>
      <p:sp>
        <p:nvSpPr>
          <p:cNvPr id="5" name="TextBox 4"/>
          <p:cNvSpPr txBox="1"/>
          <p:nvPr/>
        </p:nvSpPr>
        <p:spPr>
          <a:xfrm>
            <a:off x="928662" y="2428868"/>
            <a:ext cx="8001056" cy="707886"/>
          </a:xfrm>
          <a:prstGeom prst="rect">
            <a:avLst/>
          </a:prstGeom>
          <a:noFill/>
        </p:spPr>
        <p:txBody>
          <a:bodyPr wrap="square" rtlCol="0">
            <a:spAutoFit/>
          </a:bodyPr>
          <a:lstStyle/>
          <a:p>
            <a:r>
              <a:rPr lang="ru-RU" sz="4000" b="1" i="1" dirty="0" smtClean="0">
                <a:solidFill>
                  <a:srgbClr val="FF0000"/>
                </a:solidFill>
                <a:latin typeface="Times New Roman" pitchFamily="18" charset="0"/>
                <a:cs typeface="Times New Roman" pitchFamily="18" charset="0"/>
              </a:rPr>
              <a:t>Что понял?</a:t>
            </a:r>
            <a:endParaRPr lang="ru-RU" sz="4000" b="1" i="1" dirty="0">
              <a:solidFill>
                <a:srgbClr val="FF0000"/>
              </a:solidFill>
              <a:latin typeface="Times New Roman" pitchFamily="18" charset="0"/>
              <a:cs typeface="Times New Roman" pitchFamily="18" charset="0"/>
            </a:endParaRPr>
          </a:p>
        </p:txBody>
      </p:sp>
      <p:sp>
        <p:nvSpPr>
          <p:cNvPr id="8" name="TextBox 7"/>
          <p:cNvSpPr txBox="1"/>
          <p:nvPr/>
        </p:nvSpPr>
        <p:spPr>
          <a:xfrm>
            <a:off x="1071538" y="1714488"/>
            <a:ext cx="7429552" cy="646331"/>
          </a:xfrm>
          <a:prstGeom prst="rect">
            <a:avLst/>
          </a:prstGeom>
          <a:noFill/>
        </p:spPr>
        <p:txBody>
          <a:bodyPr wrap="square" rtlCol="0">
            <a:spAutoFit/>
          </a:bodyPr>
          <a:lstStyle/>
          <a:p>
            <a:r>
              <a:rPr lang="ru-RU" sz="3600" b="1" dirty="0" smtClean="0">
                <a:latin typeface="Times New Roman" pitchFamily="18" charset="0"/>
                <a:cs typeface="Times New Roman" pitchFamily="18" charset="0"/>
              </a:rPr>
              <a:t>Ответьте на вопросы:</a:t>
            </a:r>
            <a:endParaRPr lang="ru-RU" sz="3600" b="1" dirty="0">
              <a:latin typeface="Times New Roman" pitchFamily="18" charset="0"/>
              <a:cs typeface="Times New Roman" pitchFamily="18" charset="0"/>
            </a:endParaRPr>
          </a:p>
        </p:txBody>
      </p:sp>
      <p:sp>
        <p:nvSpPr>
          <p:cNvPr id="7" name="TextBox 6"/>
          <p:cNvSpPr txBox="1"/>
          <p:nvPr/>
        </p:nvSpPr>
        <p:spPr>
          <a:xfrm>
            <a:off x="4429124" y="3286124"/>
            <a:ext cx="4286280" cy="707886"/>
          </a:xfrm>
          <a:prstGeom prst="rect">
            <a:avLst/>
          </a:prstGeom>
          <a:noFill/>
        </p:spPr>
        <p:txBody>
          <a:bodyPr wrap="square" rtlCol="0">
            <a:spAutoFit/>
          </a:bodyPr>
          <a:lstStyle/>
          <a:p>
            <a:r>
              <a:rPr lang="ru-RU" sz="4000" b="1" i="1" dirty="0" smtClean="0">
                <a:solidFill>
                  <a:srgbClr val="FF0000"/>
                </a:solidFill>
                <a:latin typeface="Times New Roman" pitchFamily="18" charset="0"/>
                <a:cs typeface="Times New Roman" pitchFamily="18" charset="0"/>
              </a:rPr>
              <a:t>Что хочу узнать?</a:t>
            </a:r>
            <a:endParaRPr lang="ru-RU" sz="4000" b="1" i="1" dirty="0">
              <a:solidFill>
                <a:srgbClr val="FF0000"/>
              </a:solidFill>
              <a:latin typeface="Times New Roman" pitchFamily="18" charset="0"/>
              <a:cs typeface="Times New Roman" pitchFamily="18" charset="0"/>
            </a:endParaRPr>
          </a:p>
        </p:txBody>
      </p:sp>
      <p:sp>
        <p:nvSpPr>
          <p:cNvPr id="9" name="TextBox 8"/>
          <p:cNvSpPr txBox="1"/>
          <p:nvPr/>
        </p:nvSpPr>
        <p:spPr>
          <a:xfrm>
            <a:off x="1142976" y="4786322"/>
            <a:ext cx="7500990" cy="1323439"/>
          </a:xfrm>
          <a:prstGeom prst="rect">
            <a:avLst/>
          </a:prstGeom>
          <a:noFill/>
        </p:spPr>
        <p:txBody>
          <a:bodyPr wrap="square" rtlCol="0">
            <a:spAutoFit/>
          </a:bodyPr>
          <a:lstStyle/>
          <a:p>
            <a:r>
              <a:rPr lang="ru-RU" sz="4000" b="1" i="1" dirty="0" smtClean="0">
                <a:solidFill>
                  <a:srgbClr val="FF0000"/>
                </a:solidFill>
                <a:latin typeface="Times New Roman" pitchFamily="18" charset="0"/>
                <a:cs typeface="Times New Roman" pitchFamily="18" charset="0"/>
              </a:rPr>
              <a:t>Что осталось непонятным?</a:t>
            </a:r>
          </a:p>
          <a:p>
            <a:endParaRPr lang="ru-RU" sz="4000" b="1" i="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QUBPYuyNrtw.jpg"/>
          <p:cNvPicPr>
            <a:picLocks noChangeAspect="1"/>
          </p:cNvPicPr>
          <p:nvPr/>
        </p:nvPicPr>
        <p:blipFill>
          <a:blip r:embed="rId2" cstate="print"/>
          <a:stretch>
            <a:fillRect/>
          </a:stretch>
        </p:blipFill>
        <p:spPr>
          <a:xfrm>
            <a:off x="0" y="205933"/>
            <a:ext cx="9144000" cy="64461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l="15922" t="10742" r="34663" b="22851"/>
          <a:stretch>
            <a:fillRect/>
          </a:stretch>
        </p:blipFill>
        <p:spPr bwMode="auto">
          <a:xfrm>
            <a:off x="0" y="-50800"/>
            <a:ext cx="9144000" cy="6908800"/>
          </a:xfrm>
          <a:prstGeom prst="rect">
            <a:avLst/>
          </a:prstGeom>
          <a:noFill/>
          <a:ln w="9525">
            <a:noFill/>
            <a:miter lim="800000"/>
            <a:headEnd/>
            <a:tailEnd/>
          </a:ln>
        </p:spPr>
      </p:pic>
      <p:sp>
        <p:nvSpPr>
          <p:cNvPr id="5" name="TextBox 4"/>
          <p:cNvSpPr txBox="1"/>
          <p:nvPr/>
        </p:nvSpPr>
        <p:spPr>
          <a:xfrm>
            <a:off x="785786" y="1357298"/>
            <a:ext cx="2832635" cy="707886"/>
          </a:xfrm>
          <a:prstGeom prst="rect">
            <a:avLst/>
          </a:prstGeom>
          <a:noFill/>
        </p:spPr>
        <p:txBody>
          <a:bodyPr wrap="square" rtlCol="0">
            <a:spAutoFit/>
          </a:bodyPr>
          <a:lstStyle/>
          <a:p>
            <a:r>
              <a:rPr lang="ru-RU" sz="4000" b="1" i="1" dirty="0" smtClean="0">
                <a:latin typeface="Times New Roman" pitchFamily="18" charset="0"/>
                <a:cs typeface="Times New Roman" pitchFamily="18" charset="0"/>
              </a:rPr>
              <a:t>Тема урока:</a:t>
            </a:r>
            <a:endParaRPr lang="ru-RU" sz="4000" b="1" i="1" dirty="0">
              <a:latin typeface="Times New Roman" pitchFamily="18" charset="0"/>
              <a:cs typeface="Times New Roman" pitchFamily="18" charset="0"/>
            </a:endParaRPr>
          </a:p>
        </p:txBody>
      </p:sp>
      <p:sp>
        <p:nvSpPr>
          <p:cNvPr id="6" name="TextBox 5"/>
          <p:cNvSpPr txBox="1"/>
          <p:nvPr/>
        </p:nvSpPr>
        <p:spPr>
          <a:xfrm>
            <a:off x="1142976" y="3143248"/>
            <a:ext cx="184731" cy="369332"/>
          </a:xfrm>
          <a:prstGeom prst="rect">
            <a:avLst/>
          </a:prstGeom>
          <a:noFill/>
        </p:spPr>
        <p:txBody>
          <a:bodyPr wrap="none" rtlCol="0">
            <a:spAutoFit/>
          </a:bodyPr>
          <a:lstStyle/>
          <a:p>
            <a:endParaRPr lang="ru-RU" dirty="0"/>
          </a:p>
        </p:txBody>
      </p:sp>
      <p:sp>
        <p:nvSpPr>
          <p:cNvPr id="7" name="TextBox 6"/>
          <p:cNvSpPr txBox="1"/>
          <p:nvPr/>
        </p:nvSpPr>
        <p:spPr>
          <a:xfrm>
            <a:off x="1142977" y="2786058"/>
            <a:ext cx="7143800" cy="2554545"/>
          </a:xfrm>
          <a:prstGeom prst="rect">
            <a:avLst/>
          </a:prstGeom>
          <a:noFill/>
        </p:spPr>
        <p:txBody>
          <a:bodyPr wrap="square" rtlCol="0">
            <a:spAutoFit/>
          </a:bodyPr>
          <a:lstStyle/>
          <a:p>
            <a:r>
              <a:rPr lang="en-US" sz="4000" dirty="0" smtClean="0">
                <a:latin typeface="Times New Roman" pitchFamily="18" charset="0"/>
                <a:cs typeface="Times New Roman" pitchFamily="18" charset="0"/>
              </a:rPr>
              <a:t>Social Media Safety  (</a:t>
            </a:r>
            <a:r>
              <a:rPr lang="ru-RU" sz="4000" dirty="0" err="1" smtClean="0">
                <a:latin typeface="Times New Roman" pitchFamily="18" charset="0"/>
                <a:cs typeface="Times New Roman" pitchFamily="18" charset="0"/>
              </a:rPr>
              <a:t>Медиабезопасность</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Правила поведения в социальных сетях</a:t>
            </a:r>
            <a:r>
              <a:rPr lang="en-US" sz="4000" dirty="0" smtClean="0">
                <a:latin typeface="Times New Roman" pitchFamily="18" charset="0"/>
                <a:cs typeface="Times New Roman" pitchFamily="18" charset="0"/>
              </a:rPr>
              <a:t>)</a:t>
            </a:r>
            <a:r>
              <a:rPr lang="ru-RU" sz="4000" dirty="0" smtClean="0">
                <a:latin typeface="Times New Roman" pitchFamily="18" charset="0"/>
                <a:cs typeface="Times New Roman" pitchFamily="18" charset="0"/>
              </a:rPr>
              <a:t>.</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l="15922" t="10742" r="34663" b="22851"/>
          <a:stretch>
            <a:fillRect/>
          </a:stretch>
        </p:blipFill>
        <p:spPr bwMode="auto">
          <a:xfrm>
            <a:off x="0" y="-50800"/>
            <a:ext cx="9144000" cy="6908800"/>
          </a:xfrm>
          <a:prstGeom prst="rect">
            <a:avLst/>
          </a:prstGeom>
          <a:noFill/>
          <a:ln w="9525">
            <a:noFill/>
            <a:miter lim="800000"/>
            <a:headEnd/>
            <a:tailEnd/>
          </a:ln>
        </p:spPr>
      </p:pic>
      <p:sp>
        <p:nvSpPr>
          <p:cNvPr id="5" name="TextBox 4"/>
          <p:cNvSpPr txBox="1"/>
          <p:nvPr/>
        </p:nvSpPr>
        <p:spPr>
          <a:xfrm>
            <a:off x="785786" y="1357298"/>
            <a:ext cx="2832635" cy="707886"/>
          </a:xfrm>
          <a:prstGeom prst="rect">
            <a:avLst/>
          </a:prstGeom>
          <a:noFill/>
        </p:spPr>
        <p:txBody>
          <a:bodyPr wrap="square" rtlCol="0">
            <a:spAutoFit/>
          </a:bodyPr>
          <a:lstStyle/>
          <a:p>
            <a:r>
              <a:rPr lang="ru-RU" sz="4000" b="1" i="1" dirty="0" smtClean="0">
                <a:latin typeface="Times New Roman" pitchFamily="18" charset="0"/>
                <a:cs typeface="Times New Roman" pitchFamily="18" charset="0"/>
              </a:rPr>
              <a:t>Цель урока:</a:t>
            </a:r>
            <a:endParaRPr lang="ru-RU" sz="4000" b="1" i="1" dirty="0">
              <a:latin typeface="Times New Roman" pitchFamily="18" charset="0"/>
              <a:cs typeface="Times New Roman" pitchFamily="18" charset="0"/>
            </a:endParaRPr>
          </a:p>
        </p:txBody>
      </p:sp>
      <p:sp>
        <p:nvSpPr>
          <p:cNvPr id="6" name="TextBox 5"/>
          <p:cNvSpPr txBox="1"/>
          <p:nvPr/>
        </p:nvSpPr>
        <p:spPr>
          <a:xfrm>
            <a:off x="1142976" y="3143248"/>
            <a:ext cx="184731" cy="369332"/>
          </a:xfrm>
          <a:prstGeom prst="rect">
            <a:avLst/>
          </a:prstGeom>
          <a:noFill/>
        </p:spPr>
        <p:txBody>
          <a:bodyPr wrap="none" rtlCol="0">
            <a:spAutoFit/>
          </a:bodyPr>
          <a:lstStyle/>
          <a:p>
            <a:endParaRPr lang="ru-RU" dirty="0"/>
          </a:p>
        </p:txBody>
      </p:sp>
      <p:sp>
        <p:nvSpPr>
          <p:cNvPr id="7" name="TextBox 6"/>
          <p:cNvSpPr txBox="1"/>
          <p:nvPr/>
        </p:nvSpPr>
        <p:spPr>
          <a:xfrm>
            <a:off x="1142977" y="2786058"/>
            <a:ext cx="7143800" cy="1323439"/>
          </a:xfrm>
          <a:prstGeom prst="rect">
            <a:avLst/>
          </a:prstGeom>
          <a:noFill/>
        </p:spPr>
        <p:txBody>
          <a:bodyPr wrap="square" rtlCol="0">
            <a:spAutoFit/>
          </a:bodyPr>
          <a:lstStyle/>
          <a:p>
            <a:r>
              <a:rPr lang="ru-RU" sz="4000" dirty="0" smtClean="0">
                <a:latin typeface="Times New Roman" pitchFamily="18" charset="0"/>
                <a:cs typeface="Times New Roman" pitchFamily="18" charset="0"/>
              </a:rPr>
              <a:t>Познакомить с правилами общения в социальных сетях</a:t>
            </a:r>
            <a:r>
              <a:rPr lang="ru-RU" dirty="0" smtClean="0"/>
              <a:t>.</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l="15922" t="10742" r="34663" b="22851"/>
          <a:stretch>
            <a:fillRect/>
          </a:stretch>
        </p:blipFill>
        <p:spPr bwMode="auto">
          <a:xfrm>
            <a:off x="0" y="-50800"/>
            <a:ext cx="9144000" cy="6908800"/>
          </a:xfrm>
          <a:prstGeom prst="rect">
            <a:avLst/>
          </a:prstGeom>
          <a:noFill/>
          <a:ln w="9525">
            <a:noFill/>
            <a:miter lim="800000"/>
            <a:headEnd/>
            <a:tailEnd/>
          </a:ln>
        </p:spPr>
      </p:pic>
      <p:sp>
        <p:nvSpPr>
          <p:cNvPr id="3" name="TextBox 2"/>
          <p:cNvSpPr txBox="1"/>
          <p:nvPr/>
        </p:nvSpPr>
        <p:spPr>
          <a:xfrm>
            <a:off x="714348" y="1428736"/>
            <a:ext cx="2925544" cy="707886"/>
          </a:xfrm>
          <a:prstGeom prst="rect">
            <a:avLst/>
          </a:prstGeom>
          <a:noFill/>
        </p:spPr>
        <p:txBody>
          <a:bodyPr wrap="square" rtlCol="0">
            <a:spAutoFit/>
          </a:bodyPr>
          <a:lstStyle/>
          <a:p>
            <a:r>
              <a:rPr lang="ru-RU" sz="4000" b="1" i="1" dirty="0" smtClean="0">
                <a:latin typeface="Times New Roman" pitchFamily="18" charset="0"/>
                <a:cs typeface="Times New Roman" pitchFamily="18" charset="0"/>
              </a:rPr>
              <a:t>План урока:</a:t>
            </a:r>
            <a:endParaRPr lang="ru-RU" sz="4000" b="1" i="1" dirty="0">
              <a:latin typeface="Times New Roman" pitchFamily="18" charset="0"/>
              <a:cs typeface="Times New Roman" pitchFamily="18" charset="0"/>
            </a:endParaRPr>
          </a:p>
        </p:txBody>
      </p:sp>
      <p:sp>
        <p:nvSpPr>
          <p:cNvPr id="4" name="TextBox 3"/>
          <p:cNvSpPr txBox="1"/>
          <p:nvPr/>
        </p:nvSpPr>
        <p:spPr>
          <a:xfrm>
            <a:off x="3714744" y="1857364"/>
            <a:ext cx="184731" cy="369332"/>
          </a:xfrm>
          <a:prstGeom prst="rect">
            <a:avLst/>
          </a:prstGeom>
          <a:noFill/>
        </p:spPr>
        <p:txBody>
          <a:bodyPr wrap="none" rtlCol="0">
            <a:spAutoFit/>
          </a:bodyPr>
          <a:lstStyle/>
          <a:p>
            <a:endParaRPr lang="ru-RU" dirty="0"/>
          </a:p>
        </p:txBody>
      </p:sp>
      <p:sp>
        <p:nvSpPr>
          <p:cNvPr id="5" name="TextBox 4"/>
          <p:cNvSpPr txBox="1"/>
          <p:nvPr/>
        </p:nvSpPr>
        <p:spPr>
          <a:xfrm>
            <a:off x="1071538" y="2714620"/>
            <a:ext cx="7572428" cy="3108543"/>
          </a:xfrm>
          <a:prstGeom prst="rect">
            <a:avLst/>
          </a:prstGeom>
          <a:noFill/>
        </p:spPr>
        <p:txBody>
          <a:bodyPr wrap="square" rtlCol="0">
            <a:spAutoFit/>
          </a:bodyPr>
          <a:lstStyle/>
          <a:p>
            <a:pPr marL="342900" indent="-342900">
              <a:buAutoNum type="arabicPeriod"/>
            </a:pPr>
            <a:r>
              <a:rPr lang="ru-RU" sz="2800" dirty="0" smtClean="0">
                <a:latin typeface="Times New Roman" pitchFamily="18" charset="0"/>
                <a:cs typeface="Times New Roman" pitchFamily="18" charset="0"/>
              </a:rPr>
              <a:t>Познакомимся к новой лексикой по теме Интернет, Социальные сети</a:t>
            </a:r>
          </a:p>
          <a:p>
            <a:pPr marL="342900" indent="-342900">
              <a:buAutoNum type="arabicPeriod"/>
            </a:pPr>
            <a:r>
              <a:rPr lang="ru-RU" sz="2800" dirty="0" smtClean="0">
                <a:latin typeface="Times New Roman" pitchFamily="18" charset="0"/>
                <a:cs typeface="Times New Roman" pitchFamily="18" charset="0"/>
              </a:rPr>
              <a:t>Решим кейсы</a:t>
            </a:r>
          </a:p>
          <a:p>
            <a:pPr marL="342900" indent="-342900">
              <a:buAutoNum type="arabicPeriod"/>
            </a:pPr>
            <a:r>
              <a:rPr lang="ru-RU" sz="2800" dirty="0" smtClean="0">
                <a:latin typeface="Times New Roman" pitchFamily="18" charset="0"/>
                <a:cs typeface="Times New Roman" pitchFamily="18" charset="0"/>
              </a:rPr>
              <a:t>Составим плакат на тему: «</a:t>
            </a:r>
            <a:r>
              <a:rPr lang="ru-RU" sz="2800" dirty="0" err="1" smtClean="0">
                <a:latin typeface="Times New Roman" pitchFamily="18" charset="0"/>
                <a:cs typeface="Times New Roman" pitchFamily="18" charset="0"/>
              </a:rPr>
              <a:t>Медиабезопасноть</a:t>
            </a:r>
            <a:r>
              <a:rPr lang="ru-RU" sz="2800" dirty="0" smtClean="0">
                <a:latin typeface="Times New Roman" pitchFamily="18" charset="0"/>
                <a:cs typeface="Times New Roman" pitchFamily="18" charset="0"/>
              </a:rPr>
              <a:t>. Правила поведения в социальных сетях».</a:t>
            </a:r>
          </a:p>
          <a:p>
            <a:pPr marL="342900" indent="-342900">
              <a:buAutoNum type="arabicPeriod"/>
            </a:pPr>
            <a:r>
              <a:rPr lang="ru-RU" sz="2800" dirty="0" smtClean="0">
                <a:latin typeface="Times New Roman" pitchFamily="18" charset="0"/>
                <a:cs typeface="Times New Roman" pitchFamily="18" charset="0"/>
              </a:rPr>
              <a:t>Подведем итоги.</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l="15922" t="10742" r="34663" b="22851"/>
          <a:stretch>
            <a:fillRect/>
          </a:stretch>
        </p:blipFill>
        <p:spPr bwMode="auto">
          <a:xfrm>
            <a:off x="0" y="-50800"/>
            <a:ext cx="9144000" cy="6908800"/>
          </a:xfrm>
          <a:prstGeom prst="rect">
            <a:avLst/>
          </a:prstGeom>
          <a:noFill/>
          <a:ln w="9525">
            <a:noFill/>
            <a:miter lim="800000"/>
            <a:headEnd/>
            <a:tailEnd/>
          </a:ln>
        </p:spPr>
      </p:pic>
      <p:sp>
        <p:nvSpPr>
          <p:cNvPr id="6" name="TextBox 5"/>
          <p:cNvSpPr txBox="1"/>
          <p:nvPr/>
        </p:nvSpPr>
        <p:spPr>
          <a:xfrm>
            <a:off x="1142976" y="3143248"/>
            <a:ext cx="184731" cy="369332"/>
          </a:xfrm>
          <a:prstGeom prst="rect">
            <a:avLst/>
          </a:prstGeom>
          <a:noFill/>
        </p:spPr>
        <p:txBody>
          <a:bodyPr wrap="none" rtlCol="0">
            <a:spAutoFit/>
          </a:bodyPr>
          <a:lstStyle/>
          <a:p>
            <a:endParaRPr lang="ru-RU" dirty="0"/>
          </a:p>
        </p:txBody>
      </p:sp>
      <p:sp>
        <p:nvSpPr>
          <p:cNvPr id="7" name="TextBox 6"/>
          <p:cNvSpPr txBox="1"/>
          <p:nvPr/>
        </p:nvSpPr>
        <p:spPr>
          <a:xfrm>
            <a:off x="1142977" y="2571744"/>
            <a:ext cx="7143800" cy="4401205"/>
          </a:xfrm>
          <a:prstGeom prst="rect">
            <a:avLst/>
          </a:prstGeom>
          <a:noFill/>
        </p:spPr>
        <p:txBody>
          <a:bodyPr wrap="square" rtlCol="0">
            <a:spAutoFit/>
          </a:bodyPr>
          <a:lstStyle/>
          <a:p>
            <a:r>
              <a:rPr lang="en-US" sz="4000" dirty="0" smtClean="0">
                <a:latin typeface="Times New Roman" pitchFamily="18" charset="0"/>
                <a:cs typeface="Times New Roman" pitchFamily="18" charset="0"/>
              </a:rPr>
              <a:t>Login - </a:t>
            </a:r>
          </a:p>
          <a:p>
            <a:r>
              <a:rPr lang="en-US" sz="4000" dirty="0" smtClean="0">
                <a:latin typeface="Times New Roman" pitchFamily="18" charset="0"/>
                <a:cs typeface="Times New Roman" pitchFamily="18" charset="0"/>
              </a:rPr>
              <a:t>Password –</a:t>
            </a:r>
          </a:p>
          <a:p>
            <a:r>
              <a:rPr lang="en-US" sz="4000" dirty="0" smtClean="0">
                <a:latin typeface="Times New Roman" pitchFamily="18" charset="0"/>
                <a:cs typeface="Times New Roman" pitchFamily="18" charset="0"/>
              </a:rPr>
              <a:t>Browser – </a:t>
            </a:r>
          </a:p>
          <a:p>
            <a:r>
              <a:rPr lang="en-US" sz="4000" dirty="0" smtClean="0">
                <a:latin typeface="Times New Roman" pitchFamily="18" charset="0"/>
                <a:cs typeface="Times New Roman" pitchFamily="18" charset="0"/>
              </a:rPr>
              <a:t>Settings –</a:t>
            </a:r>
          </a:p>
          <a:p>
            <a:r>
              <a:rPr lang="en-US" sz="4000" dirty="0" smtClean="0">
                <a:latin typeface="Times New Roman" pitchFamily="18" charset="0"/>
                <a:cs typeface="Times New Roman" pitchFamily="18" charset="0"/>
              </a:rPr>
              <a:t>User –  </a:t>
            </a:r>
            <a:endParaRPr lang="ru-RU"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What else do you know?</a:t>
            </a:r>
          </a:p>
          <a:p>
            <a:r>
              <a:rPr lang="en-US"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p:txBody>
      </p:sp>
      <p:sp>
        <p:nvSpPr>
          <p:cNvPr id="5" name="TextBox 4"/>
          <p:cNvSpPr txBox="1"/>
          <p:nvPr/>
        </p:nvSpPr>
        <p:spPr>
          <a:xfrm>
            <a:off x="1357290" y="1857364"/>
            <a:ext cx="7212921" cy="523220"/>
          </a:xfrm>
          <a:prstGeom prst="rect">
            <a:avLst/>
          </a:prstGeom>
          <a:noFill/>
        </p:spPr>
        <p:txBody>
          <a:bodyPr wrap="square" rtlCol="0">
            <a:spAutoFit/>
          </a:bodyPr>
          <a:lstStyle/>
          <a:p>
            <a:r>
              <a:rPr lang="ru-RU" sz="2800" b="1" i="1" dirty="0" smtClean="0">
                <a:solidFill>
                  <a:srgbClr val="00B0F0"/>
                </a:solidFill>
                <a:latin typeface="Times New Roman" pitchFamily="18" charset="0"/>
                <a:cs typeface="Times New Roman" pitchFamily="18" charset="0"/>
              </a:rPr>
              <a:t>Интернет – «</a:t>
            </a:r>
            <a:r>
              <a:rPr lang="ru-RU" sz="2800" b="1" i="1" dirty="0" err="1" smtClean="0">
                <a:solidFill>
                  <a:srgbClr val="00B0F0"/>
                </a:solidFill>
                <a:latin typeface="Times New Roman" pitchFamily="18" charset="0"/>
                <a:cs typeface="Times New Roman" pitchFamily="18" charset="0"/>
              </a:rPr>
              <a:t>слэнг</a:t>
            </a:r>
            <a:r>
              <a:rPr lang="ru-RU" sz="2800" b="1" i="1" dirty="0" smtClean="0">
                <a:solidFill>
                  <a:srgbClr val="00B0F0"/>
                </a:solidFill>
                <a:latin typeface="Times New Roman" pitchFamily="18" charset="0"/>
                <a:cs typeface="Times New Roman" pitchFamily="18" charset="0"/>
              </a:rPr>
              <a:t>», который мы знаем:</a:t>
            </a:r>
            <a:endParaRPr lang="ru-RU" sz="2800" b="1" i="1"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l="15922" t="10742" r="34663" b="22851"/>
          <a:stretch>
            <a:fillRect/>
          </a:stretch>
        </p:blipFill>
        <p:spPr bwMode="auto">
          <a:xfrm>
            <a:off x="0" y="-50800"/>
            <a:ext cx="9144000" cy="6908800"/>
          </a:xfrm>
          <a:prstGeom prst="rect">
            <a:avLst/>
          </a:prstGeom>
          <a:noFill/>
          <a:ln w="9525">
            <a:noFill/>
            <a:miter lim="800000"/>
            <a:headEnd/>
            <a:tailEnd/>
          </a:ln>
        </p:spPr>
      </p:pic>
      <p:sp>
        <p:nvSpPr>
          <p:cNvPr id="6" name="TextBox 5"/>
          <p:cNvSpPr txBox="1"/>
          <p:nvPr/>
        </p:nvSpPr>
        <p:spPr>
          <a:xfrm>
            <a:off x="1142976" y="3143248"/>
            <a:ext cx="184731" cy="369332"/>
          </a:xfrm>
          <a:prstGeom prst="rect">
            <a:avLst/>
          </a:prstGeom>
          <a:noFill/>
        </p:spPr>
        <p:txBody>
          <a:bodyPr wrap="none" rtlCol="0">
            <a:spAutoFit/>
          </a:bodyPr>
          <a:lstStyle/>
          <a:p>
            <a:endParaRPr lang="ru-RU" dirty="0"/>
          </a:p>
        </p:txBody>
      </p:sp>
      <p:sp>
        <p:nvSpPr>
          <p:cNvPr id="7" name="TextBox 6"/>
          <p:cNvSpPr txBox="1"/>
          <p:nvPr/>
        </p:nvSpPr>
        <p:spPr>
          <a:xfrm>
            <a:off x="1142977" y="857232"/>
            <a:ext cx="7143800" cy="6247864"/>
          </a:xfrm>
          <a:prstGeom prst="rect">
            <a:avLst/>
          </a:prstGeom>
          <a:noFill/>
        </p:spPr>
        <p:txBody>
          <a:bodyPr wrap="square" rtlCol="0">
            <a:spAutoFit/>
          </a:bodyPr>
          <a:lstStyle/>
          <a:p>
            <a:r>
              <a:rPr lang="en-US" sz="4000" dirty="0" smtClean="0">
                <a:latin typeface="Times New Roman" pitchFamily="18" charset="0"/>
                <a:cs typeface="Times New Roman" pitchFamily="18" charset="0"/>
              </a:rPr>
              <a:t>Safety - </a:t>
            </a:r>
          </a:p>
          <a:p>
            <a:r>
              <a:rPr lang="en-US" sz="4000" dirty="0" smtClean="0">
                <a:latin typeface="Times New Roman" pitchFamily="18" charset="0"/>
                <a:cs typeface="Times New Roman" pitchFamily="18" charset="0"/>
              </a:rPr>
              <a:t>Network – </a:t>
            </a:r>
          </a:p>
          <a:p>
            <a:r>
              <a:rPr lang="en-US" sz="4000" dirty="0" smtClean="0">
                <a:latin typeface="Times New Roman" pitchFamily="18" charset="0"/>
                <a:cs typeface="Times New Roman" pitchFamily="18" charset="0"/>
              </a:rPr>
              <a:t>Accept –</a:t>
            </a:r>
          </a:p>
          <a:p>
            <a:r>
              <a:rPr lang="en-US" sz="4000" dirty="0" smtClean="0">
                <a:latin typeface="Times New Roman" pitchFamily="18" charset="0"/>
                <a:cs typeface="Times New Roman" pitchFamily="18" charset="0"/>
              </a:rPr>
              <a:t>Attached file – </a:t>
            </a:r>
          </a:p>
          <a:p>
            <a:r>
              <a:rPr lang="en-US" sz="4000" dirty="0" smtClean="0">
                <a:latin typeface="Times New Roman" pitchFamily="18" charset="0"/>
                <a:cs typeface="Times New Roman" pitchFamily="18" charset="0"/>
              </a:rPr>
              <a:t>Password –</a:t>
            </a:r>
          </a:p>
          <a:p>
            <a:r>
              <a:rPr lang="en-US" sz="4000" dirty="0" smtClean="0">
                <a:latin typeface="Times New Roman" pitchFamily="18" charset="0"/>
                <a:cs typeface="Times New Roman" pitchFamily="18" charset="0"/>
              </a:rPr>
              <a:t> Fraud – </a:t>
            </a:r>
          </a:p>
          <a:p>
            <a:r>
              <a:rPr lang="en-US" sz="4000" dirty="0" smtClean="0">
                <a:latin typeface="Times New Roman" pitchFamily="18" charset="0"/>
                <a:cs typeface="Times New Roman" pitchFamily="18" charset="0"/>
              </a:rPr>
              <a:t>Browser – </a:t>
            </a:r>
          </a:p>
          <a:p>
            <a:r>
              <a:rPr lang="en-US" sz="4000" dirty="0" smtClean="0">
                <a:latin typeface="Times New Roman" pitchFamily="18" charset="0"/>
                <a:cs typeface="Times New Roman" pitchFamily="18" charset="0"/>
              </a:rPr>
              <a:t>Settings – </a:t>
            </a:r>
          </a:p>
          <a:p>
            <a:r>
              <a:rPr lang="en-US" sz="4000" dirty="0" smtClean="0">
                <a:latin typeface="Times New Roman" pitchFamily="18" charset="0"/>
                <a:cs typeface="Times New Roman" pitchFamily="18" charset="0"/>
              </a:rPr>
              <a:t>Awareness - </a:t>
            </a:r>
          </a:p>
          <a:p>
            <a:r>
              <a:rPr lang="en-US"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l="15922" t="10742" r="34663" b="22851"/>
          <a:stretch>
            <a:fillRect/>
          </a:stretch>
        </p:blipFill>
        <p:spPr bwMode="auto">
          <a:xfrm>
            <a:off x="0" y="-50800"/>
            <a:ext cx="9144000" cy="6908800"/>
          </a:xfrm>
          <a:prstGeom prst="rect">
            <a:avLst/>
          </a:prstGeom>
          <a:noFill/>
          <a:ln w="9525">
            <a:noFill/>
            <a:miter lim="800000"/>
            <a:headEnd/>
            <a:tailEnd/>
          </a:ln>
        </p:spPr>
      </p:pic>
      <p:sp>
        <p:nvSpPr>
          <p:cNvPr id="6" name="TextBox 5"/>
          <p:cNvSpPr txBox="1"/>
          <p:nvPr/>
        </p:nvSpPr>
        <p:spPr>
          <a:xfrm>
            <a:off x="1142976" y="3143248"/>
            <a:ext cx="184731" cy="369332"/>
          </a:xfrm>
          <a:prstGeom prst="rect">
            <a:avLst/>
          </a:prstGeom>
          <a:noFill/>
        </p:spPr>
        <p:txBody>
          <a:bodyPr wrap="none" rtlCol="0">
            <a:spAutoFit/>
          </a:bodyPr>
          <a:lstStyle/>
          <a:p>
            <a:endParaRPr lang="ru-RU" dirty="0"/>
          </a:p>
        </p:txBody>
      </p:sp>
      <p:sp>
        <p:nvSpPr>
          <p:cNvPr id="7" name="TextBox 6"/>
          <p:cNvSpPr txBox="1"/>
          <p:nvPr/>
        </p:nvSpPr>
        <p:spPr>
          <a:xfrm>
            <a:off x="571472" y="1142984"/>
            <a:ext cx="7715305" cy="5693866"/>
          </a:xfrm>
          <a:prstGeom prst="rect">
            <a:avLst/>
          </a:prstGeom>
          <a:noFill/>
        </p:spPr>
        <p:txBody>
          <a:bodyPr wrap="square" rtlCol="0">
            <a:spAutoFit/>
          </a:bodyPr>
          <a:lstStyle/>
          <a:p>
            <a:r>
              <a:rPr lang="en-US" sz="3600" dirty="0" smtClean="0">
                <a:latin typeface="Times New Roman" pitchFamily="18" charset="0"/>
                <a:cs typeface="Times New Roman" pitchFamily="18" charset="0"/>
              </a:rPr>
              <a:t>Safety - </a:t>
            </a:r>
            <a:r>
              <a:rPr lang="ru-RU" sz="3600" dirty="0" smtClean="0">
                <a:latin typeface="Times New Roman" pitchFamily="18" charset="0"/>
                <a:cs typeface="Times New Roman" pitchFamily="18" charset="0"/>
              </a:rPr>
              <a:t>безопасность</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Network – </a:t>
            </a:r>
            <a:r>
              <a:rPr lang="ru-RU" sz="3600" dirty="0" smtClean="0">
                <a:latin typeface="Times New Roman" pitchFamily="18" charset="0"/>
                <a:cs typeface="Times New Roman" pitchFamily="18" charset="0"/>
              </a:rPr>
              <a:t>социальная сеть</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Accept –</a:t>
            </a:r>
            <a:r>
              <a:rPr lang="ru-RU" sz="3600" dirty="0" smtClean="0">
                <a:latin typeface="Times New Roman" pitchFamily="18" charset="0"/>
                <a:cs typeface="Times New Roman" pitchFamily="18" charset="0"/>
              </a:rPr>
              <a:t> принимать</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Attached file –</a:t>
            </a:r>
            <a:r>
              <a:rPr lang="ru-RU" sz="3600" dirty="0" smtClean="0">
                <a:latin typeface="Times New Roman" pitchFamily="18" charset="0"/>
                <a:cs typeface="Times New Roman" pitchFamily="18" charset="0"/>
              </a:rPr>
              <a:t> прикрепленный файл</a:t>
            </a:r>
            <a:r>
              <a:rPr lang="en-US" sz="3600" dirty="0" smtClean="0">
                <a:latin typeface="Times New Roman" pitchFamily="18" charset="0"/>
                <a:cs typeface="Times New Roman" pitchFamily="18" charset="0"/>
              </a:rPr>
              <a:t> </a:t>
            </a:r>
          </a:p>
          <a:p>
            <a:r>
              <a:rPr lang="en-US" sz="3600" dirty="0" smtClean="0">
                <a:latin typeface="Times New Roman" pitchFamily="18" charset="0"/>
                <a:cs typeface="Times New Roman" pitchFamily="18" charset="0"/>
              </a:rPr>
              <a:t>Password –</a:t>
            </a:r>
            <a:r>
              <a:rPr lang="ru-RU" sz="3600" dirty="0" smtClean="0">
                <a:latin typeface="Times New Roman" pitchFamily="18" charset="0"/>
                <a:cs typeface="Times New Roman" pitchFamily="18" charset="0"/>
              </a:rPr>
              <a:t> пароль</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 Fraud – </a:t>
            </a:r>
            <a:r>
              <a:rPr lang="ru-RU" sz="3600" dirty="0" smtClean="0">
                <a:latin typeface="Times New Roman" pitchFamily="18" charset="0"/>
                <a:cs typeface="Times New Roman" pitchFamily="18" charset="0"/>
              </a:rPr>
              <a:t>мошенничество</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Browser – </a:t>
            </a:r>
            <a:r>
              <a:rPr lang="ru-RU" sz="3600" dirty="0" smtClean="0">
                <a:latin typeface="Times New Roman" pitchFamily="18" charset="0"/>
                <a:cs typeface="Times New Roman" pitchFamily="18" charset="0"/>
              </a:rPr>
              <a:t>браузер</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Settings – </a:t>
            </a:r>
            <a:r>
              <a:rPr lang="ru-RU" sz="3600" dirty="0" smtClean="0">
                <a:latin typeface="Times New Roman" pitchFamily="18" charset="0"/>
                <a:cs typeface="Times New Roman" pitchFamily="18" charset="0"/>
              </a:rPr>
              <a:t>настройки</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Awareness - </a:t>
            </a:r>
            <a:r>
              <a:rPr lang="ru-RU" sz="3600" dirty="0" smtClean="0">
                <a:latin typeface="Times New Roman" pitchFamily="18" charset="0"/>
                <a:cs typeface="Times New Roman" pitchFamily="18" charset="0"/>
              </a:rPr>
              <a:t>осведомленность</a:t>
            </a:r>
            <a:endParaRPr lang="en-US" sz="36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l="15922" t="10742" r="34663" b="22851"/>
          <a:stretch>
            <a:fillRect/>
          </a:stretch>
        </p:blipFill>
        <p:spPr bwMode="auto">
          <a:xfrm>
            <a:off x="0" y="-50800"/>
            <a:ext cx="9144000" cy="6908800"/>
          </a:xfrm>
          <a:prstGeom prst="rect">
            <a:avLst/>
          </a:prstGeom>
          <a:noFill/>
          <a:ln w="9525">
            <a:noFill/>
            <a:miter lim="800000"/>
            <a:headEnd/>
            <a:tailEnd/>
          </a:ln>
        </p:spPr>
      </p:pic>
      <p:sp>
        <p:nvSpPr>
          <p:cNvPr id="6" name="TextBox 5"/>
          <p:cNvSpPr txBox="1"/>
          <p:nvPr/>
        </p:nvSpPr>
        <p:spPr>
          <a:xfrm>
            <a:off x="1142976" y="3143248"/>
            <a:ext cx="184731" cy="369332"/>
          </a:xfrm>
          <a:prstGeom prst="rect">
            <a:avLst/>
          </a:prstGeom>
          <a:noFill/>
        </p:spPr>
        <p:txBody>
          <a:bodyPr wrap="none" rtlCol="0">
            <a:spAutoFit/>
          </a:bodyPr>
          <a:lstStyle/>
          <a:p>
            <a:endParaRPr lang="ru-RU" dirty="0"/>
          </a:p>
        </p:txBody>
      </p:sp>
      <p:sp>
        <p:nvSpPr>
          <p:cNvPr id="7" name="TextBox 6"/>
          <p:cNvSpPr txBox="1"/>
          <p:nvPr/>
        </p:nvSpPr>
        <p:spPr>
          <a:xfrm>
            <a:off x="357158" y="2214554"/>
            <a:ext cx="8429684" cy="3170099"/>
          </a:xfrm>
          <a:prstGeom prst="rect">
            <a:avLst/>
          </a:prstGeom>
          <a:noFill/>
        </p:spPr>
        <p:txBody>
          <a:bodyPr wrap="square" rtlCol="0">
            <a:spAutoFit/>
          </a:bodyPr>
          <a:lstStyle/>
          <a:p>
            <a:r>
              <a:rPr lang="en-US" sz="4000" b="1" dirty="0" smtClean="0"/>
              <a:t>Internet safety</a:t>
            </a:r>
            <a:r>
              <a:rPr lang="en-US" sz="4000" dirty="0" smtClean="0"/>
              <a:t> or </a:t>
            </a:r>
            <a:r>
              <a:rPr lang="en-US" sz="4000" b="1" dirty="0" smtClean="0"/>
              <a:t>social media safety</a:t>
            </a:r>
            <a:r>
              <a:rPr lang="en-US" sz="4000" dirty="0" smtClean="0"/>
              <a:t> is trying to be safe on the internet and is the act of maximizing a user's awareness of personal safety and security risks to</a:t>
            </a:r>
            <a:r>
              <a:rPr lang="ru-RU" sz="4000" dirty="0" smtClean="0"/>
              <a:t> </a:t>
            </a:r>
            <a:r>
              <a:rPr lang="en-US" sz="4000" dirty="0" smtClean="0"/>
              <a:t>private information</a:t>
            </a:r>
            <a:r>
              <a:rPr lang="ru-RU" sz="4000" dirty="0" smtClean="0"/>
              <a:t>.</a:t>
            </a:r>
            <a:endParaRPr lang="ru-RU"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3091</TotalTime>
  <Words>404</Words>
  <Application>Microsoft Office PowerPoint</Application>
  <PresentationFormat>Экран (4:3)</PresentationFormat>
  <Paragraphs>82</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inst-co</dc:creator>
  <cp:lastModifiedBy>inst-co</cp:lastModifiedBy>
  <cp:revision>57</cp:revision>
  <dcterms:created xsi:type="dcterms:W3CDTF">2022-11-03T06:42:39Z</dcterms:created>
  <dcterms:modified xsi:type="dcterms:W3CDTF">2023-01-22T10:54:16Z</dcterms:modified>
</cp:coreProperties>
</file>