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60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09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612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6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1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5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0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4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0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33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3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0580-571E-4BE1-BA2C-D419FEAC64D0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A262-4061-40F4-8D8A-A924C9112D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7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91;&#1088;&#1086;&#1082;\nikolay_rimskiy-korsakov_-_shakherezada_more_i_korabl..._(zaycev.net)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91;&#1088;&#1086;&#1082;\&#1052;.%20&#1063;&#1102;&#1088;&#1083;&#1077;&#1085;&#1080;&#1089;%20-%20&#1052;&#1086;&#1088;&#1077;_(Inkompmusic.ru)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080;&#1103;.pptx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videoplayback%20(2).mp4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hyperlink" Target="videoplayback%20(1)%20-%20&#1082;&#1086;&#1087;&#1080;&#1103;.mkv" TargetMode="External"/><Relationship Id="rId5" Type="http://schemas.openxmlformats.org/officeDocument/2006/relationships/hyperlink" Target="videoplayback%20-%20&#1082;&#1086;&#1087;&#1080;&#1103;.mkv" TargetMode="External"/><Relationship Id="rId4" Type="http://schemas.openxmlformats.org/officeDocument/2006/relationships/hyperlink" Target="https://www.youtube.com/watch?v=OacmAjLVxk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s3.pixers.pics/pixers/700/FO/22/64/32/26/700_FO22643226_a671c653b9bf06b0c7cc76afbab94a3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175"/>
            <a:ext cx="9144000" cy="61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5512" y="1071546"/>
            <a:ext cx="6404098" cy="1152128"/>
          </a:xfrm>
        </p:spPr>
        <p:txBody>
          <a:bodyPr>
            <a:noAutofit/>
          </a:bodyPr>
          <a:lstStyle/>
          <a:p>
            <a:r>
              <a:rPr lang="ru-RU" sz="1800" b="1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"Музыкальная живопись и живописная музыка"</a:t>
            </a:r>
            <a:br>
              <a:rPr lang="ru-RU" sz="1800" b="1" kern="0" dirty="0">
                <a:solidFill>
                  <a:srgbClr val="365F9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2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МАОУ СОШ № 219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8064" y="111782"/>
            <a:ext cx="3706688" cy="576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</a:rPr>
              <a:t>« Музыкальная живопись и живописная музыка»</a:t>
            </a:r>
            <a:br>
              <a:rPr lang="ru-RU" sz="1800" b="1" dirty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5756112"/>
            <a:ext cx="263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Выполнила: учитель изо</a:t>
            </a:r>
          </a:p>
          <a:p>
            <a:r>
              <a:rPr lang="ru-RU" b="1" dirty="0" err="1"/>
              <a:t>Форофонтова</a:t>
            </a:r>
            <a:r>
              <a:rPr lang="ru-RU" b="1" dirty="0"/>
              <a:t> Е.В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1696" y="6320079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Новосибирск, 2022</a:t>
            </a:r>
          </a:p>
        </p:txBody>
      </p:sp>
    </p:spTree>
    <p:extLst>
      <p:ext uri="{BB962C8B-B14F-4D97-AF65-F5344CB8AC3E}">
        <p14:creationId xmlns:p14="http://schemas.microsoft.com/office/powerpoint/2010/main" val="355527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2" name="Picture 6" descr="http://www.art-catalog.ru/data_picture_2016/picture/10/188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65" y="0"/>
            <a:ext cx="91134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23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get-pdb/1369813/737a14b4-76f1-4c56-b4f5-c79d820f873d/s1200?webp=fal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8" y="0"/>
            <a:ext cx="9123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Иван Константинович Айвазовский «Девятый вал». 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0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1369813/737a14b4-76f1-4c56-b4f5-c79d820f873d/s1200?webp=fal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8" y="0"/>
            <a:ext cx="9123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179512" y="260648"/>
            <a:ext cx="8676382" cy="460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2800" b="1" dirty="0">
                <a:solidFill>
                  <a:schemeClr val="bg1"/>
                </a:solidFill>
              </a:rPr>
              <a:t>Какие чувства вы испытываете, всматриваясь в это произведение живописи? </a:t>
            </a:r>
          </a:p>
        </p:txBody>
      </p:sp>
    </p:spTree>
    <p:extLst>
      <p:ext uri="{BB962C8B-B14F-4D97-AF65-F5344CB8AC3E}">
        <p14:creationId xmlns:p14="http://schemas.microsoft.com/office/powerpoint/2010/main" val="181121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http://mamalada.ru/fileadmin/fotos/izo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"/>
            <a:ext cx="9176914" cy="685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creative.su/sites/creative.su/data/XmUserFiles/userfiles/user7103/se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914" cy="6842725"/>
          </a:xfrm>
          <a:prstGeom prst="rect">
            <a:avLst/>
          </a:prstGeom>
          <a:noFill/>
        </p:spPr>
      </p:pic>
      <p:pic>
        <p:nvPicPr>
          <p:cNvPr id="10" name="Рисунок 9" descr="https://cdn.mycrafts.ru/i/1/5/85/how-to-draw-an-ocean-wave-gne4-o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 bwMode="auto">
          <a:xfrm>
            <a:off x="23125" y="1"/>
            <a:ext cx="9153789" cy="68427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714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laycast.ru/uploads/2016/10/07/201190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5255" cy="16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ya-webdesign.com/images/waves-png-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5" y="2002038"/>
            <a:ext cx="8592889" cy="195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thebartonaquatic.com/wp-content/uploads/2017/07/wav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18" y="4054712"/>
            <a:ext cx="604867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cdn141.picsart.com/2696753180002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" y="4517197"/>
            <a:ext cx="3488597" cy="209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tatic.vecteezy.com/system/resources/previews/000/035/732/original/water-and-waves-icons-vector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6515"/>
            <a:ext cx="2756614" cy="192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ikolay_rimskiy-korsakov_-_shakherezada_more_i_korabl..._(zaycev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3666659" y="5661248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92960" y="5639216"/>
            <a:ext cx="3875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/>
              <a:t>В рисунке моря волны ритмично повторяются, как ноты в музыке и как в орнаменте ритм создают повтор и чередование.</a:t>
            </a:r>
          </a:p>
        </p:txBody>
      </p:sp>
    </p:spTree>
    <p:extLst>
      <p:ext uri="{BB962C8B-B14F-4D97-AF65-F5344CB8AC3E}">
        <p14:creationId xmlns:p14="http://schemas.microsoft.com/office/powerpoint/2010/main" val="22663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4f/d0/36/4fd036a500d213829d92cef361f109b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2459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reprodukcijos.lt/28325-large_default/the-sun-is-passing-the-sign-of-libra-form-cycle-zodiac-ciurlioni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655" y="188640"/>
            <a:ext cx="4289234" cy="4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900igr.net/up/datas/80471/02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847" y="3429000"/>
            <a:ext cx="4161047" cy="31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М. Чюрленис - Море_(Inkompmusic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072198" y="57864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Микалоюс</a:t>
            </a:r>
            <a:r>
              <a:rPr lang="ru-RU" dirty="0"/>
              <a:t> </a:t>
            </a:r>
            <a:r>
              <a:rPr lang="ru-RU" dirty="0" err="1"/>
              <a:t>Чюрлёнис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348880"/>
            <a:ext cx="4104456" cy="284117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своём творчестве он соединил два вида искусства – музыку и живопись. Своими картинами он хотел выразить музыку, а красками стремился передать музыкальные звуки. </a:t>
            </a:r>
          </a:p>
        </p:txBody>
      </p:sp>
      <p:pic>
        <p:nvPicPr>
          <p:cNvPr id="2050" name="Picture 2" descr="Mikalojus Konstantinas Äiurlionis photo portra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5" y="174374"/>
            <a:ext cx="4176464" cy="595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147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Ð ÑÐ±Ñ â ÐÐ¸ÐºÐ°Ð»Ð¾ÑÑ Ð§ÑÑÐ»ÑÐ½Ð¸Ñ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764626" cy="683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686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ÐÐ¿Ð¸ÑÐ°Ð½Ð¸Ðµ ÐºÐ°ÑÑÐ¸Ð½ ÐÐ¸ÐºÐ°Ð»Ð¾ÑÑÐ° Ð§ÑÑÐ»ÐµÐ½Ð¸ÑÐ° Â«Ð¡Ð¾Ð½Ð°ÑÐ° Ð¼Ð¾ÑÑÂ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05" y="-59082"/>
            <a:ext cx="58027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2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old.ldm.lt/Naujausiosparodos/Naujparimages/ciurl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177"/>
            <a:ext cx="5976664" cy="68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86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www.admbal.ru/sites/default/files/docs/docs/news/2017/03_2017/1387714851_img-027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4612" y="214290"/>
            <a:ext cx="5050904" cy="2613401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Внимание! Проверь, дружок,</a:t>
            </a:r>
            <a:br>
              <a:rPr lang="ru-RU" b="1" dirty="0"/>
            </a:br>
            <a:r>
              <a:rPr lang="ru-RU" b="1" dirty="0"/>
              <a:t>Готов ли ты начать урок!</a:t>
            </a:r>
            <a:br>
              <a:rPr lang="ru-RU" b="1" dirty="0"/>
            </a:br>
            <a:r>
              <a:rPr lang="ru-RU" b="1" dirty="0"/>
              <a:t>Всё ли на месте? Всё ли в порядке:</a:t>
            </a:r>
            <a:br>
              <a:rPr lang="ru-RU" b="1" dirty="0"/>
            </a:br>
            <a:r>
              <a:rPr lang="ru-RU" b="1" dirty="0"/>
              <a:t>учебник, нотная тетрадка?</a:t>
            </a:r>
            <a:br>
              <a:rPr lang="ru-RU" b="1" dirty="0"/>
            </a:br>
            <a:r>
              <a:rPr lang="ru-RU" b="1" dirty="0"/>
              <a:t>Есть у нас девиз такой:</a:t>
            </a:r>
            <a:br>
              <a:rPr lang="ru-RU" b="1" dirty="0"/>
            </a:br>
            <a:r>
              <a:rPr lang="ru-RU" b="1" dirty="0"/>
              <a:t>Всё, что надо под рукой!</a:t>
            </a:r>
          </a:p>
          <a:p>
            <a:endParaRPr lang="ru-RU" dirty="0"/>
          </a:p>
        </p:txBody>
      </p:sp>
      <p:sp>
        <p:nvSpPr>
          <p:cNvPr id="4" name="AutoShape 4" descr="https://www.clipartmax.com/png/middle/23-237889_red-ball-clip-art-at-clker-circle.png"/>
          <p:cNvSpPr>
            <a:spLocks noChangeAspect="1" noChangeArrowheads="1"/>
          </p:cNvSpPr>
          <p:nvPr/>
        </p:nvSpPr>
        <p:spPr bwMode="auto">
          <a:xfrm>
            <a:off x="107504" y="-226337"/>
            <a:ext cx="304800" cy="3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www.wpclipart.com/dl.php?img=/blanks/shapes/color_labels/circle/color_label_circle_red_T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857232"/>
            <a:ext cx="1412540" cy="1333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www.wpclipart.com/dl.php?img=/blanks/shapes/color_labels/circle/color_label_circle_yellow_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422808" cy="142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ya-webdesign.com/images/circulo-verde-png-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50"/>
            <a:ext cx="1602781" cy="151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168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ÐÐ¿Ð¸ÑÐ°Ð½Ð¸Ðµ ÐºÐ°ÑÑÐ¸Ð½ ÐÐ¸ÐºÐ°Ð»Ð¾ÑÑÐ° Ð§ÑÑÐ»ÐµÐ½Ð¸ÑÐ° Â«Ð¡Ð¾Ð½Ð°ÑÐ° Ð¼Ð¾ÑÑÂ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6890"/>
            <a:ext cx="5931786" cy="684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27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Что вы заметили? Что вас удивило?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70" name="Picture 10" descr="http://forumimage.ru/uploads/20091024/12563290796233100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57" y="1002087"/>
            <a:ext cx="44304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old.ldm.lt/Naujausiosparodos/Naujparimages/ciurl1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085" y="980728"/>
            <a:ext cx="4422379" cy="54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0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myfreephotoshop.com/wp-content/uploads/2013/07/4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48" y="928670"/>
            <a:ext cx="7772400" cy="3286147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InflateTo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pres?slideindex=1&amp;slidetitle="/>
              </a:rPr>
              <a:t>Оранжевая</a:t>
            </a:r>
            <a:b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pres?slideindex=1&amp;slidetitle="/>
              </a:rPr>
            </a:b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pres?slideindex=1&amp;slidetitle="/>
              </a:rPr>
              <a:t> песенка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47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bs.twimg.com/profile_banners/59634879/1424732665/1500x5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2276"/>
            <a:ext cx="9144000" cy="17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07" y="260648"/>
            <a:ext cx="3754760" cy="4680520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</a:pPr>
            <a:r>
              <a:rPr lang="ru-RU" sz="1600" b="1" dirty="0"/>
              <a:t>Вот уже подряд два дня</a:t>
            </a:r>
            <a:br>
              <a:rPr lang="ru-RU" sz="1600" b="1" dirty="0"/>
            </a:br>
            <a:r>
              <a:rPr lang="ru-RU" sz="1600" b="1" dirty="0"/>
              <a:t>Я сижу рисую.</a:t>
            </a:r>
            <a:br>
              <a:rPr lang="ru-RU" sz="1600" b="1" dirty="0"/>
            </a:br>
            <a:r>
              <a:rPr lang="ru-RU" sz="1600" b="1" dirty="0"/>
              <a:t>Красок много у меня –</a:t>
            </a:r>
            <a:br>
              <a:rPr lang="ru-RU" sz="1600" b="1" dirty="0"/>
            </a:br>
            <a:r>
              <a:rPr lang="ru-RU" sz="1600" b="1" dirty="0"/>
              <a:t>Выбирай любую.</a:t>
            </a:r>
            <a:br>
              <a:rPr lang="ru-RU" sz="1600" b="1" dirty="0"/>
            </a:br>
            <a:r>
              <a:rPr lang="ru-RU" sz="1600" b="1" dirty="0"/>
              <a:t>Я раскрашу целый свет</a:t>
            </a:r>
            <a:br>
              <a:rPr lang="ru-RU" sz="1600" b="1" dirty="0"/>
            </a:br>
            <a:r>
              <a:rPr lang="ru-RU" sz="1600" b="1" dirty="0"/>
              <a:t>В самый свой любимый цвет:</a:t>
            </a:r>
            <a:br>
              <a:rPr lang="ru-RU" sz="1600" b="1" dirty="0"/>
            </a:br>
            <a:br>
              <a:rPr lang="ru-RU" sz="1600" b="1" dirty="0"/>
            </a:br>
            <a:r>
              <a:rPr lang="ru-RU" sz="1600" b="1" i="1" dirty="0"/>
              <a:t>Припев: </a:t>
            </a:r>
            <a:br>
              <a:rPr lang="ru-RU" sz="1600" b="1" dirty="0"/>
            </a:br>
            <a:br>
              <a:rPr lang="ru-RU" sz="1600" b="1" dirty="0"/>
            </a:br>
            <a:r>
              <a:rPr lang="ru-RU" sz="1600" b="1" dirty="0"/>
              <a:t>Оранжевое небо, </a:t>
            </a:r>
            <a:br>
              <a:rPr lang="ru-RU" sz="1600" b="1" dirty="0"/>
            </a:br>
            <a:r>
              <a:rPr lang="ru-RU" sz="1600" b="1" dirty="0"/>
              <a:t>Оранжевое море, </a:t>
            </a:r>
            <a:br>
              <a:rPr lang="ru-RU" sz="1600" b="1" dirty="0"/>
            </a:br>
            <a:r>
              <a:rPr lang="ru-RU" sz="1600" b="1" dirty="0"/>
              <a:t>Оранжевая зелень, </a:t>
            </a:r>
            <a:br>
              <a:rPr lang="ru-RU" sz="1600" b="1" dirty="0"/>
            </a:br>
            <a:r>
              <a:rPr lang="ru-RU" sz="1600" b="1" dirty="0"/>
              <a:t>Оранжевый верблюд. </a:t>
            </a:r>
            <a:br>
              <a:rPr lang="ru-RU" sz="1600" b="1" dirty="0"/>
            </a:br>
            <a:r>
              <a:rPr lang="ru-RU" sz="1600" b="1" dirty="0"/>
              <a:t>Оранжевые мамы </a:t>
            </a:r>
            <a:br>
              <a:rPr lang="ru-RU" sz="1600" b="1" dirty="0"/>
            </a:br>
            <a:r>
              <a:rPr lang="ru-RU" sz="1600" b="1" dirty="0"/>
              <a:t>Оранжевым ребятам </a:t>
            </a:r>
            <a:br>
              <a:rPr lang="ru-RU" sz="1600" b="1" dirty="0"/>
            </a:br>
            <a:r>
              <a:rPr lang="ru-RU" sz="1600" b="1" dirty="0"/>
              <a:t>Оранжевые песни </a:t>
            </a:r>
            <a:br>
              <a:rPr lang="ru-RU" sz="1600" b="1" dirty="0"/>
            </a:br>
            <a:r>
              <a:rPr lang="ru-RU" sz="1600" b="1" dirty="0"/>
              <a:t>Оранжево поют!</a:t>
            </a:r>
            <a:br>
              <a:rPr lang="ru-RU" sz="1600" b="1" dirty="0"/>
            </a:br>
            <a:br>
              <a:rPr lang="ru-RU" sz="1600" dirty="0"/>
            </a:br>
            <a:endParaRPr lang="ru-RU" sz="16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932040" y="1263061"/>
            <a:ext cx="3754760" cy="2880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ru-RU" sz="1600" b="1" dirty="0"/>
              <a:t>Вдруг явился к нам домой</a:t>
            </a:r>
            <a:br>
              <a:rPr lang="ru-RU" sz="1600" b="1" dirty="0"/>
            </a:br>
            <a:r>
              <a:rPr lang="ru-RU" sz="1600" b="1" dirty="0"/>
              <a:t>Очень взрослый дядя,</a:t>
            </a:r>
            <a:br>
              <a:rPr lang="ru-RU" sz="1600" b="1" dirty="0"/>
            </a:br>
            <a:r>
              <a:rPr lang="ru-RU" sz="1600" b="1" dirty="0"/>
              <a:t>Покачал он головой,</a:t>
            </a:r>
            <a:br>
              <a:rPr lang="ru-RU" sz="1600" b="1" dirty="0"/>
            </a:br>
            <a:r>
              <a:rPr lang="ru-RU" sz="1600" b="1" dirty="0"/>
              <a:t>На рисунок глядя,</a:t>
            </a:r>
            <a:br>
              <a:rPr lang="ru-RU" sz="1600" b="1" dirty="0"/>
            </a:br>
            <a:r>
              <a:rPr lang="ru-RU" sz="1600" b="1" dirty="0"/>
              <a:t>И сказал мне: «Ерунда!</a:t>
            </a:r>
            <a:br>
              <a:rPr lang="ru-RU" sz="1600" b="1" dirty="0"/>
            </a:br>
            <a:r>
              <a:rPr lang="ru-RU" sz="1600" b="1" dirty="0"/>
              <a:t>Не бывает никогда </a:t>
            </a:r>
            <a:br>
              <a:rPr lang="ru-RU" sz="1600" b="1" dirty="0"/>
            </a:br>
            <a:br>
              <a:rPr lang="ru-RU" sz="1600" b="1" dirty="0"/>
            </a:br>
            <a:r>
              <a:rPr lang="ru-RU" sz="1600" b="1" dirty="0"/>
              <a:t>Вдруг явился к нам домой</a:t>
            </a:r>
            <a:br>
              <a:rPr lang="ru-RU" sz="1600" b="1" dirty="0"/>
            </a:br>
            <a:r>
              <a:rPr lang="ru-RU" sz="1600" b="1" dirty="0"/>
              <a:t>Очень взрослый дядя,</a:t>
            </a:r>
            <a:br>
              <a:rPr lang="ru-RU" sz="1600" b="1" dirty="0"/>
            </a:br>
            <a:r>
              <a:rPr lang="ru-RU" sz="1600" b="1" dirty="0"/>
              <a:t>Покачал он головой,</a:t>
            </a:r>
            <a:br>
              <a:rPr lang="ru-RU" sz="1600" b="1" dirty="0"/>
            </a:br>
            <a:r>
              <a:rPr lang="ru-RU" sz="1600" b="1" dirty="0"/>
              <a:t>На рисунок глядя,</a:t>
            </a:r>
            <a:br>
              <a:rPr lang="ru-RU" sz="1600" b="1" dirty="0"/>
            </a:br>
            <a:r>
              <a:rPr lang="ru-RU" sz="1600" b="1" dirty="0"/>
              <a:t>И сказал мне: «Ерунда!</a:t>
            </a:r>
            <a:br>
              <a:rPr lang="ru-RU" sz="1600" b="1" dirty="0"/>
            </a:br>
            <a:r>
              <a:rPr lang="ru-RU" sz="1600" b="1" dirty="0"/>
              <a:t>Не бывает никогда </a:t>
            </a:r>
            <a:br>
              <a:rPr lang="ru-RU" sz="1600" b="1" dirty="0"/>
            </a:b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 </a:t>
            </a:r>
          </a:p>
          <a:p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79540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«Оранжевая песенка»</a:t>
            </a:r>
          </a:p>
          <a:p>
            <a:r>
              <a:rPr lang="ru-RU" dirty="0"/>
              <a:t>Музыка Константина Певзнера</a:t>
            </a:r>
            <a:br>
              <a:rPr lang="ru-RU" dirty="0"/>
            </a:br>
            <a:r>
              <a:rPr lang="ru-RU" dirty="0"/>
              <a:t>Слова Аркадия </a:t>
            </a:r>
            <a:r>
              <a:rPr lang="ru-RU" dirty="0" err="1"/>
              <a:t>Арканова</a:t>
            </a:r>
            <a:r>
              <a:rPr lang="ru-RU" dirty="0"/>
              <a:t> и Григория Горина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3808" y="458112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>
                <a:solidFill>
                  <a:srgbClr val="FF0000"/>
                </a:solidFill>
              </a:rPr>
              <a:t>Что вас удивило в этой песенке?</a:t>
            </a:r>
          </a:p>
          <a:p>
            <a:pPr fontAlgn="base"/>
            <a:r>
              <a:rPr lang="ru-RU" b="1" dirty="0">
                <a:solidFill>
                  <a:srgbClr val="FF0000"/>
                </a:solidFill>
              </a:rPr>
              <a:t>Какая она по характеру?</a:t>
            </a:r>
          </a:p>
        </p:txBody>
      </p:sp>
    </p:spTree>
    <p:extLst>
      <p:ext uri="{BB962C8B-B14F-4D97-AF65-F5344CB8AC3E}">
        <p14:creationId xmlns:p14="http://schemas.microsoft.com/office/powerpoint/2010/main" val="213689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pbs.twimg.com/profile_banners/59634879/1424732665/1500x5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91440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204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/>
              <a:t>Оранжевое </a:t>
            </a:r>
            <a:r>
              <a:rPr lang="ru-RU" b="1" dirty="0">
                <a:solidFill>
                  <a:srgbClr val="00B0F0"/>
                </a:solidFill>
              </a:rPr>
              <a:t>не</a:t>
            </a:r>
            <a:r>
              <a:rPr lang="ru-RU" b="1" dirty="0"/>
              <a:t>бо, </a:t>
            </a:r>
            <a:br>
              <a:rPr lang="ru-RU" b="1" dirty="0"/>
            </a:br>
            <a:r>
              <a:rPr lang="ru-RU" b="1" dirty="0"/>
              <a:t>Оранжевое </a:t>
            </a:r>
            <a:r>
              <a:rPr lang="ru-RU" b="1" dirty="0">
                <a:solidFill>
                  <a:srgbClr val="3333CC"/>
                </a:solidFill>
              </a:rPr>
              <a:t>мо</a:t>
            </a:r>
            <a:r>
              <a:rPr lang="ru-RU" b="1" dirty="0"/>
              <a:t>ре, </a:t>
            </a:r>
            <a:br>
              <a:rPr lang="ru-RU" b="1" dirty="0"/>
            </a:br>
            <a:r>
              <a:rPr lang="ru-RU" b="1" dirty="0"/>
              <a:t>Оранжевая </a:t>
            </a:r>
            <a:r>
              <a:rPr lang="ru-RU" b="1" dirty="0">
                <a:solidFill>
                  <a:srgbClr val="00B050"/>
                </a:solidFill>
              </a:rPr>
              <a:t>зе</a:t>
            </a:r>
            <a:r>
              <a:rPr lang="ru-RU" b="1" dirty="0"/>
              <a:t>лень, </a:t>
            </a:r>
            <a:br>
              <a:rPr lang="ru-RU" b="1" dirty="0"/>
            </a:br>
            <a:r>
              <a:rPr lang="ru-RU" b="1" dirty="0"/>
              <a:t>Оранжевый вербл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юд</a:t>
            </a:r>
            <a:r>
              <a:rPr lang="ru-RU" b="1" dirty="0"/>
              <a:t>. </a:t>
            </a:r>
            <a:br>
              <a:rPr lang="ru-RU" b="1" dirty="0"/>
            </a:br>
            <a:r>
              <a:rPr lang="ru-RU" b="1" dirty="0"/>
              <a:t>Оранжевые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ма</a:t>
            </a:r>
            <a:r>
              <a:rPr lang="ru-RU" b="1" dirty="0"/>
              <a:t>мы </a:t>
            </a:r>
            <a:br>
              <a:rPr lang="ru-RU" b="1" dirty="0"/>
            </a:br>
            <a:r>
              <a:rPr lang="ru-RU" b="1" dirty="0"/>
              <a:t>Оранжевым ре</a:t>
            </a:r>
            <a:r>
              <a:rPr lang="ru-RU" b="1" dirty="0">
                <a:solidFill>
                  <a:srgbClr val="FFCC00"/>
                </a:solidFill>
              </a:rPr>
              <a:t>бя</a:t>
            </a:r>
            <a:r>
              <a:rPr lang="ru-RU" b="1" dirty="0"/>
              <a:t>там </a:t>
            </a:r>
            <a:br>
              <a:rPr lang="ru-RU" b="1" dirty="0"/>
            </a:br>
            <a:r>
              <a:rPr lang="ru-RU" b="1" dirty="0"/>
              <a:t>Оранжевые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пе</a:t>
            </a:r>
            <a:r>
              <a:rPr lang="ru-RU" b="1" dirty="0"/>
              <a:t>сни </a:t>
            </a:r>
            <a:br>
              <a:rPr lang="ru-RU" b="1" dirty="0"/>
            </a:br>
            <a:r>
              <a:rPr lang="ru-RU" b="1" dirty="0"/>
              <a:t>Оранжево по</a:t>
            </a:r>
            <a:r>
              <a:rPr lang="ru-RU" b="1" dirty="0">
                <a:solidFill>
                  <a:srgbClr val="3333CC"/>
                </a:solidFill>
              </a:rPr>
              <a:t>ют</a:t>
            </a:r>
            <a:r>
              <a:rPr lang="ru-RU" b="1" dirty="0"/>
              <a:t>!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16633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F0000"/>
                </a:solidFill>
              </a:rPr>
              <a:t>Что вы заметили? Что вас удивило?</a:t>
            </a:r>
          </a:p>
        </p:txBody>
      </p:sp>
    </p:spTree>
    <p:extLst>
      <p:ext uri="{BB962C8B-B14F-4D97-AF65-F5344CB8AC3E}">
        <p14:creationId xmlns:p14="http://schemas.microsoft.com/office/powerpoint/2010/main" val="352527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admbal.ru/sites/default/files/docs/docs/news/2017/03_2017/1387714851_img-027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4525963"/>
          </a:xfrm>
        </p:spPr>
        <p:txBody>
          <a:bodyPr/>
          <a:lstStyle/>
          <a:p>
            <a:r>
              <a:rPr lang="ru-RU" sz="5400" b="1" dirty="0"/>
              <a:t>«Что роднит музыку с изобразительным искусством?»</a:t>
            </a:r>
            <a:endParaRPr lang="ru-RU" sz="5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489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admbal.ru/sites/default/files/docs/docs/news/2017/03_2017/1387714851_img-027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Подводим итоги…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229600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/>
              <a:t>Домыслите, используя слова помощники</a:t>
            </a:r>
            <a:r>
              <a:rPr lang="ru-RU" sz="5400" b="1" i="1" dirty="0"/>
              <a:t>                          Познакомились…</a:t>
            </a:r>
          </a:p>
          <a:p>
            <a:pPr>
              <a:buNone/>
            </a:pPr>
            <a:r>
              <a:rPr lang="ru-RU" sz="5400" b="1" i="1" dirty="0"/>
              <a:t>         Научились…</a:t>
            </a:r>
          </a:p>
        </p:txBody>
      </p:sp>
    </p:spTree>
    <p:extLst>
      <p:ext uri="{BB962C8B-B14F-4D97-AF65-F5344CB8AC3E}">
        <p14:creationId xmlns:p14="http://schemas.microsoft.com/office/powerpoint/2010/main" val="4176773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/>
              <a:t>Рефлексия.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/>
          <a:lstStyle/>
          <a:p>
            <a:r>
              <a:rPr lang="ru-RU" dirty="0"/>
              <a:t>Мое настроение от занятия</a:t>
            </a:r>
          </a:p>
        </p:txBody>
      </p:sp>
      <p:pic>
        <p:nvPicPr>
          <p:cNvPr id="1026" name="Picture 2" descr="http://blogs.pravkamchatka.ru/otkrovenie/files/2011/02/0_4a6d_6906506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2666997" cy="2000248"/>
          </a:xfrm>
          <a:prstGeom prst="rect">
            <a:avLst/>
          </a:prstGeom>
          <a:noFill/>
        </p:spPr>
      </p:pic>
      <p:pic>
        <p:nvPicPr>
          <p:cNvPr id="1028" name="Picture 4" descr="http://www.metod-kopilka.ru/images/doc/55/58659/hello_html_616cdc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736"/>
            <a:ext cx="2357454" cy="2357454"/>
          </a:xfrm>
          <a:prstGeom prst="rect">
            <a:avLst/>
          </a:prstGeom>
          <a:noFill/>
        </p:spPr>
      </p:pic>
      <p:pic>
        <p:nvPicPr>
          <p:cNvPr id="1030" name="Picture 6" descr="http://www.cliparthut.com/clip-arts/1906/neutral-smiley-face-clip-art-19066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736"/>
            <a:ext cx="2547902" cy="2547902"/>
          </a:xfrm>
          <a:prstGeom prst="rect">
            <a:avLst/>
          </a:prstGeom>
          <a:noFill/>
        </p:spPr>
      </p:pic>
      <p:pic>
        <p:nvPicPr>
          <p:cNvPr id="7" name="Рисунок 6" descr="https://sun3-1.userapi.com/c852124/v852124502/5048a/iExIkUjtot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3355"/>
            <a:ext cx="9144000" cy="299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57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pbs.twimg.com/profile_banners/59634879/1424732665/1500x5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914400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Продолжи предложение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4286280" cy="3786214"/>
          </a:xfrm>
        </p:spPr>
        <p:txBody>
          <a:bodyPr>
            <a:normAutofit fontScale="92500" lnSpcReduction="20000"/>
          </a:bodyPr>
          <a:lstStyle/>
          <a:p>
            <a:r>
              <a:rPr lang="ru-RU" sz="3400" b="1" dirty="0"/>
              <a:t>сегодня я узнал…</a:t>
            </a:r>
          </a:p>
          <a:p>
            <a:r>
              <a:rPr lang="ru-RU" sz="3400" b="1" dirty="0"/>
              <a:t>было интересно…</a:t>
            </a:r>
          </a:p>
          <a:p>
            <a:r>
              <a:rPr lang="ru-RU" sz="3400" b="1" dirty="0"/>
              <a:t>было трудно…</a:t>
            </a:r>
          </a:p>
          <a:p>
            <a:r>
              <a:rPr lang="ru-RU" sz="3400" b="1" dirty="0"/>
              <a:t>я выполнял задания…</a:t>
            </a:r>
          </a:p>
          <a:p>
            <a:r>
              <a:rPr lang="ru-RU" sz="3400" b="1" dirty="0"/>
              <a:t>я понял, что…</a:t>
            </a:r>
          </a:p>
          <a:p>
            <a:r>
              <a:rPr lang="ru-RU" sz="3400" b="1" dirty="0"/>
              <a:t>теперь я могу…</a:t>
            </a:r>
          </a:p>
          <a:p>
            <a:r>
              <a:rPr lang="ru-RU" sz="3400" b="1" dirty="0"/>
              <a:t>я почувствовал, что…</a:t>
            </a:r>
          </a:p>
          <a:p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0" y="785794"/>
            <a:ext cx="4267200" cy="4000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приобрел…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научился…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меня получилось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смог…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попробую…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меня удивило…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урок дал мне для жизни…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мне захотелось…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51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hqtexture.com/uploads/posts/2012-09/1348919799-825364-vector_butterflies_3-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Как я сегодня работал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5"/>
            <a:ext cx="8229600" cy="3429024"/>
          </a:xfrm>
        </p:spPr>
        <p:txBody>
          <a:bodyPr>
            <a:normAutofit fontScale="92500" lnSpcReduction="10000"/>
          </a:bodyPr>
          <a:lstStyle/>
          <a:p>
            <a:r>
              <a:rPr lang="ru-RU" sz="7200" b="1" dirty="0"/>
              <a:t>Шевелил мозгами.</a:t>
            </a:r>
          </a:p>
          <a:p>
            <a:r>
              <a:rPr lang="ru-RU" sz="7200" b="1" dirty="0"/>
              <a:t>Краем уха.</a:t>
            </a:r>
          </a:p>
          <a:p>
            <a:r>
              <a:rPr lang="ru-RU" sz="7200" b="1" dirty="0"/>
              <a:t>Хлопал ушами.</a:t>
            </a:r>
          </a:p>
        </p:txBody>
      </p:sp>
    </p:spTree>
    <p:extLst>
      <p:ext uri="{BB962C8B-B14F-4D97-AF65-F5344CB8AC3E}">
        <p14:creationId xmlns:p14="http://schemas.microsoft.com/office/powerpoint/2010/main" val="13121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 descr="http://gdkbaik.ru/wp-content/uploads/2018/02/vesna_iskusstv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clipart-library.com/img/1169449.jpg"/>
          <p:cNvPicPr>
            <a:picLocks noChangeAspect="1" noChangeArrowheads="1"/>
          </p:cNvPicPr>
          <p:nvPr/>
        </p:nvPicPr>
        <p:blipFill>
          <a:blip r:embed="rId3" cstate="print"/>
          <a:srcRect t="9375" b="8333"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7215206" y="2571744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143636" y="2571744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215206" y="1785926"/>
            <a:ext cx="855903" cy="642942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143636" y="1785926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072066" y="1785926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072198" y="1000108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215206" y="214290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143504" y="214290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altLang="ru-RU" b="1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1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5214942" y="142852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dirty="0"/>
              <a:t>  </a:t>
            </a:r>
            <a:r>
              <a:rPr lang="ru-RU" altLang="ru-RU" dirty="0">
                <a:solidFill>
                  <a:srgbClr val="000000"/>
                </a:solidFill>
              </a:rPr>
              <a:t>1</a:t>
            </a:r>
          </a:p>
          <a:p>
            <a:pPr eaLnBrk="1" hangingPunct="1"/>
            <a:r>
              <a:rPr lang="ru-RU" altLang="ru-RU" b="1" dirty="0" err="1">
                <a:solidFill>
                  <a:srgbClr val="0000CC"/>
                </a:solidFill>
              </a:rPr>
              <a:t>Му</a:t>
            </a:r>
            <a:r>
              <a:rPr lang="ru-RU" altLang="ru-RU" b="1" dirty="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7358082" y="142852"/>
            <a:ext cx="569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dirty="0"/>
              <a:t> </a:t>
            </a:r>
            <a:r>
              <a:rPr lang="ru-RU" altLang="ru-RU" b="1" dirty="0">
                <a:solidFill>
                  <a:srgbClr val="000000"/>
                </a:solidFill>
              </a:rPr>
              <a:t>3</a:t>
            </a:r>
          </a:p>
          <a:p>
            <a:pPr eaLnBrk="1" hangingPunct="1"/>
            <a:r>
              <a:rPr lang="ru-RU" altLang="ru-RU" b="1" dirty="0" err="1">
                <a:solidFill>
                  <a:srgbClr val="0000CC"/>
                </a:solidFill>
              </a:rPr>
              <a:t>зы</a:t>
            </a:r>
            <a:r>
              <a:rPr lang="ru-RU" altLang="ru-RU" b="1" dirty="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6072198" y="1000108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5</a:t>
            </a:r>
          </a:p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  </a:t>
            </a:r>
            <a:r>
              <a:rPr lang="ru-RU" altLang="ru-RU" b="1" dirty="0" err="1">
                <a:solidFill>
                  <a:srgbClr val="0000CC"/>
                </a:solidFill>
              </a:rPr>
              <a:t>каль</a:t>
            </a:r>
            <a:r>
              <a:rPr lang="ru-RU" altLang="ru-RU" b="1" dirty="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5143504" y="1428736"/>
            <a:ext cx="6537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ru-RU" altLang="ru-RU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ru-RU" b="1" dirty="0"/>
              <a:t>7</a:t>
            </a:r>
          </a:p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ная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6286512" y="1714488"/>
            <a:ext cx="542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/>
              <a:t>8</a:t>
            </a:r>
          </a:p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во-</a:t>
            </a: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7286644" y="1785926"/>
            <a:ext cx="563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>
                <a:solidFill>
                  <a:srgbClr val="000000"/>
                </a:solidFill>
              </a:rPr>
              <a:t>9</a:t>
            </a:r>
            <a:endParaRPr lang="ru-RU" altLang="ru-RU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жи</a:t>
            </a:r>
            <a:r>
              <a:rPr lang="ru-RU" altLang="ru-RU" b="1" dirty="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24" name="Rectangle 34"/>
          <p:cNvSpPr>
            <a:spLocks noChangeArrowheads="1"/>
          </p:cNvSpPr>
          <p:nvPr/>
        </p:nvSpPr>
        <p:spPr bwMode="auto">
          <a:xfrm>
            <a:off x="6286512" y="2571744"/>
            <a:ext cx="5870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ru-RU" b="1" dirty="0"/>
              <a:t>0</a:t>
            </a:r>
          </a:p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ная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sp>
        <p:nvSpPr>
          <p:cNvPr id="25" name="Rectangle 51"/>
          <p:cNvSpPr>
            <a:spLocks noChangeArrowheads="1"/>
          </p:cNvSpPr>
          <p:nvPr/>
        </p:nvSpPr>
        <p:spPr bwMode="auto">
          <a:xfrm>
            <a:off x="7429520" y="2571744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0000"/>
                </a:solidFill>
              </a:rPr>
              <a:t>#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7358082" y="2786058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пис</a:t>
            </a:r>
            <a:r>
              <a:rPr lang="ru-RU" altLang="ru-RU" b="1" dirty="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6143636" y="214290"/>
            <a:ext cx="855903" cy="580477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2</a:t>
            </a:r>
          </a:p>
          <a:p>
            <a:pPr algn="ctr" eaLnBrk="1" hangingPunct="1"/>
            <a:r>
              <a:rPr lang="ru-RU" altLang="ru-RU" b="1" dirty="0" err="1">
                <a:solidFill>
                  <a:srgbClr val="0000CC"/>
                </a:solidFill>
              </a:rPr>
              <a:t>пись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5072066" y="1000108"/>
            <a:ext cx="855903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4</a:t>
            </a:r>
          </a:p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и</a:t>
            </a:r>
          </a:p>
          <a:p>
            <a:pPr algn="ctr" eaLnBrk="1" hangingPunct="1"/>
            <a:r>
              <a:rPr lang="ru-RU" altLang="ru-RU" sz="1200" b="1" dirty="0">
                <a:solidFill>
                  <a:srgbClr val="0000CC"/>
                </a:solidFill>
                <a:latin typeface="Arial Black" panose="020B0A04020102020204" pitchFamily="34" charset="0"/>
              </a:rPr>
              <a:t> </a:t>
            </a:r>
            <a:endParaRPr lang="ru-RU" altLang="ru-RU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215206" y="1000108"/>
            <a:ext cx="857638" cy="58117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0000"/>
                </a:solidFill>
              </a:rPr>
              <a:t>6</a:t>
            </a:r>
          </a:p>
          <a:p>
            <a:pPr algn="ctr" eaLnBrk="1" hangingPunct="1"/>
            <a:r>
              <a:rPr lang="ru-RU" altLang="ru-RU" b="1" dirty="0">
                <a:solidFill>
                  <a:srgbClr val="0000CC"/>
                </a:solidFill>
              </a:rPr>
              <a:t> </a:t>
            </a:r>
            <a:r>
              <a:rPr lang="ru-RU" altLang="ru-RU" b="1" dirty="0" err="1">
                <a:solidFill>
                  <a:srgbClr val="0000CC"/>
                </a:solidFill>
              </a:rPr>
              <a:t>ка</a:t>
            </a:r>
            <a:endParaRPr lang="ru-RU" altLang="ru-RU" b="1" dirty="0">
              <a:solidFill>
                <a:srgbClr val="0000CC"/>
              </a:solidFill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5072066" y="2643182"/>
            <a:ext cx="853302" cy="483152"/>
          </a:xfrm>
          <a:prstGeom prst="rect">
            <a:avLst/>
          </a:pr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928662" y="2786058"/>
            <a:ext cx="381635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4000" dirty="0"/>
              <a:t>  </a:t>
            </a:r>
            <a:r>
              <a:rPr lang="ru-RU" altLang="ru-RU" sz="4800" dirty="0"/>
              <a:t>9 -  82  -  4</a:t>
            </a:r>
          </a:p>
          <a:p>
            <a:pPr eaLnBrk="1" hangingPunct="1"/>
            <a:r>
              <a:rPr lang="ru-RU" altLang="ru-RU" sz="4800" dirty="0"/>
              <a:t>  9 -  8</a:t>
            </a:r>
            <a:r>
              <a:rPr lang="ru-RU" altLang="ru-RU" sz="4400" dirty="0"/>
              <a:t>#</a:t>
            </a:r>
            <a:r>
              <a:rPr lang="ru-RU" altLang="ru-RU" sz="4800" dirty="0"/>
              <a:t>  -  7</a:t>
            </a:r>
          </a:p>
          <a:p>
            <a:pPr eaLnBrk="1" hangingPunct="1"/>
            <a:r>
              <a:rPr lang="ru-RU" altLang="ru-RU" sz="4800" dirty="0"/>
              <a:t>  1 -  3    - 6</a:t>
            </a:r>
          </a:p>
          <a:p>
            <a:pPr eaLnBrk="1" hangingPunct="1"/>
            <a:endParaRPr lang="ru-RU" altLang="ru-RU" b="1" dirty="0">
              <a:solidFill>
                <a:srgbClr val="000000"/>
              </a:solidFill>
            </a:endParaRPr>
          </a:p>
        </p:txBody>
      </p:sp>
      <p:pic>
        <p:nvPicPr>
          <p:cNvPr id="36" name="Picture 2" descr="http://clipart-library.com/img/1169449.jpg"/>
          <p:cNvPicPr>
            <a:picLocks noChangeAspect="1" noChangeArrowheads="1"/>
          </p:cNvPicPr>
          <p:nvPr/>
        </p:nvPicPr>
        <p:blipFill>
          <a:blip r:embed="rId3" cstate="print"/>
          <a:srcRect t="9375" r="4167" b="8333"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857224" y="1857364"/>
            <a:ext cx="11750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4000" dirty="0">
                <a:latin typeface="Times New Roman" panose="02020603050405020304" pitchFamily="18" charset="0"/>
              </a:rPr>
              <a:t>  </a:t>
            </a:r>
            <a:r>
              <a:rPr lang="ru-RU" altLang="ru-RU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Му</a:t>
            </a:r>
            <a:endParaRPr lang="ru-RU" altLang="ru-RU" sz="4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1785918" y="1857364"/>
            <a:ext cx="792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зы</a:t>
            </a:r>
            <a:endParaRPr lang="ru-RU" altLang="ru-RU" sz="4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2357422" y="1857364"/>
            <a:ext cx="15716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каль</a:t>
            </a:r>
            <a:endParaRPr lang="ru-RU" altLang="ru-RU" sz="4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3428992" y="1857364"/>
            <a:ext cx="10810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ная</a:t>
            </a:r>
            <a:endParaRPr lang="ru-RU" altLang="ru-RU" sz="4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1285852" y="2714620"/>
            <a:ext cx="30718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живопись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и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живописная</a:t>
            </a:r>
          </a:p>
          <a:p>
            <a:pPr algn="ctr" eaLnBrk="1" hangingPunct="1"/>
            <a:r>
              <a:rPr lang="ru-RU" altLang="ru-RU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музыка</a:t>
            </a:r>
          </a:p>
        </p:txBody>
      </p:sp>
    </p:spTree>
    <p:extLst>
      <p:ext uri="{BB962C8B-B14F-4D97-AF65-F5344CB8AC3E}">
        <p14:creationId xmlns:p14="http://schemas.microsoft.com/office/powerpoint/2010/main" val="22752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gdkbaik.ru/wp-content/uploads/2018/02/vesna_iskusstv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596" y="0"/>
            <a:ext cx="6429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звуков и цветов соотношенья,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также способы переложенья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Любых оттенков цвета в ноты, звуки.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О, как хотелось мне азы науки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Такой постичь!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6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www.admbal.ru/sites/default/files/docs/docs/news/2017/03_2017/1387714851_img-02739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72428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Какой вопрос  возникает?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714356"/>
            <a:ext cx="7143800" cy="269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/>
              <a:t>«Что роднит музыку с изобразительным искусством?»</a:t>
            </a:r>
            <a:endParaRPr lang="ru-RU" sz="5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www.playcast.ru/uploads/2010/05/05/173734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3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/>
              <a:t>Во многих произведениях русских композиторов мы слышим шум моря. Например, в творчестве русского композитора-сказочника… Кто вспомнит какая фамилия у этого композитора?</a:t>
            </a:r>
          </a:p>
          <a:p>
            <a:pPr fontAlgn="base"/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122" name="Picture 2" descr="https://ds03.infourok.ru/uploads/ex/1295/00062d14-9496abec/img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r="18627"/>
          <a:stretch/>
        </p:blipFill>
        <p:spPr bwMode="auto">
          <a:xfrm>
            <a:off x="1331640" y="-24387"/>
            <a:ext cx="5400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oisk-skazok.ru/wp-content/uploads/2018/07/i_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54"/>
            <a:ext cx="9144000" cy="686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www.mirkrestikom.ru/uploads/info/item_full/2796576-6345-vs-skazka-o-care-saltane-60-detale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54"/>
            <a:ext cx="9144000" cy="6860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4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366days.ru/media/article_images/414/QCE3AQN1ur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16632"/>
            <a:ext cx="5010238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1" y="1196752"/>
            <a:ext cx="493204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Николай Андреевич </a:t>
            </a:r>
            <a:br>
              <a:rPr lang="ru-RU" b="1" dirty="0"/>
            </a:br>
            <a:r>
              <a:rPr lang="ru-RU" b="1" dirty="0"/>
              <a:t>Римский-Корсаков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2564904"/>
            <a:ext cx="1976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1844-1908</a:t>
            </a:r>
            <a:endParaRPr lang="ru-RU" sz="3200" b="1" dirty="0"/>
          </a:p>
        </p:txBody>
      </p:sp>
      <p:pic>
        <p:nvPicPr>
          <p:cNvPr id="18434" name="Picture 2" descr="http://www.playcast.ru/uploads/2017/11/23/239618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57720" y="2500306"/>
            <a:ext cx="4286280" cy="4069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89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gifer.com/6qg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9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hlinkClick r:id="rId3" action="ppaction://hlinkfile"/>
              </a:rPr>
              <a:t>«Океан-море синее»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b="1" dirty="0"/>
              <a:t>Какой характер этого произведения? </a:t>
            </a:r>
          </a:p>
          <a:p>
            <a:r>
              <a:rPr lang="ru-RU" sz="4800" b="1" dirty="0"/>
              <a:t>Как звучит музыка?</a:t>
            </a:r>
          </a:p>
          <a:p>
            <a:endParaRPr lang="ru-RU" dirty="0"/>
          </a:p>
          <a:p>
            <a:r>
              <a:rPr lang="ru-RU" sz="7200" b="1" dirty="0">
                <a:solidFill>
                  <a:srgbClr val="FF0000"/>
                </a:solidFill>
              </a:rPr>
              <a:t>«Море было…»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https://www.youtube.com/watch?v=OacmAjLVxkk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643834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5" action="ppaction://hlinkfile"/>
              </a:rPr>
              <a:t>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715272" y="7857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6" action="ppaction://hlinkfile"/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66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636</Words>
  <Application>Microsoft Office PowerPoint</Application>
  <PresentationFormat>Экран (4:3)</PresentationFormat>
  <Paragraphs>120</Paragraphs>
  <Slides>29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Cambria</vt:lpstr>
      <vt:lpstr>Times New Roman</vt:lpstr>
      <vt:lpstr>Тема Office</vt:lpstr>
      <vt:lpstr>"Музыкальная живопись и живописная музыка" </vt:lpstr>
      <vt:lpstr>Презентация PowerPoint</vt:lpstr>
      <vt:lpstr>Презентация PowerPoint</vt:lpstr>
      <vt:lpstr>Презентация PowerPoint</vt:lpstr>
      <vt:lpstr>Какой вопрос  возникает? </vt:lpstr>
      <vt:lpstr>Презентация PowerPoint</vt:lpstr>
      <vt:lpstr>Презентация PowerPoint</vt:lpstr>
      <vt:lpstr>Николай Андреевич  Римский-Корсаков</vt:lpstr>
      <vt:lpstr>«Океан-море синее»</vt:lpstr>
      <vt:lpstr>Презентация PowerPoint</vt:lpstr>
      <vt:lpstr>Иван Константинович Айвазовский «Девятый вал».  </vt:lpstr>
      <vt:lpstr>Презентация PowerPoint</vt:lpstr>
      <vt:lpstr>Презентация PowerPoint</vt:lpstr>
      <vt:lpstr>Презентация PowerPoint</vt:lpstr>
      <vt:lpstr>Презентация PowerPoint</vt:lpstr>
      <vt:lpstr>Микалоюс Чюрлёнис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вы заметили? Что вас удивило? </vt:lpstr>
      <vt:lpstr>клип</vt:lpstr>
      <vt:lpstr>Презентация PowerPoint</vt:lpstr>
      <vt:lpstr>Презентация PowerPoint</vt:lpstr>
      <vt:lpstr>Презентация PowerPoint</vt:lpstr>
      <vt:lpstr>Подводим итоги…</vt:lpstr>
      <vt:lpstr>Рефлексия.</vt:lpstr>
      <vt:lpstr>Продолжи предложение</vt:lpstr>
      <vt:lpstr>Как я сегодня работал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"Музыкальная живопись и живописная музыка" Море в русской музыке и изобразительном искусстве.</dc:title>
  <dc:creator>1</dc:creator>
  <cp:lastModifiedBy>Борис Форофонтов</cp:lastModifiedBy>
  <cp:revision>5</cp:revision>
  <dcterms:created xsi:type="dcterms:W3CDTF">2020-10-15T04:40:06Z</dcterms:created>
  <dcterms:modified xsi:type="dcterms:W3CDTF">2022-11-17T07:49:00Z</dcterms:modified>
</cp:coreProperties>
</file>