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9" r:id="rId3"/>
    <p:sldId id="293" r:id="rId4"/>
    <p:sldId id="268" r:id="rId5"/>
    <p:sldId id="284" r:id="rId6"/>
    <p:sldId id="285" r:id="rId7"/>
    <p:sldId id="286" r:id="rId8"/>
    <p:sldId id="288" r:id="rId9"/>
    <p:sldId id="274" r:id="rId10"/>
    <p:sldId id="277" r:id="rId11"/>
    <p:sldId id="290" r:id="rId12"/>
    <p:sldId id="275" r:id="rId13"/>
    <p:sldId id="269" r:id="rId14"/>
    <p:sldId id="260" r:id="rId15"/>
    <p:sldId id="261" r:id="rId16"/>
    <p:sldId id="262" r:id="rId17"/>
    <p:sldId id="270" r:id="rId18"/>
    <p:sldId id="279" r:id="rId19"/>
    <p:sldId id="264" r:id="rId20"/>
    <p:sldId id="265" r:id="rId21"/>
    <p:sldId id="266" r:id="rId22"/>
    <p:sldId id="282" r:id="rId23"/>
    <p:sldId id="263" r:id="rId24"/>
    <p:sldId id="271" r:id="rId25"/>
    <p:sldId id="28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D4E0DF9E-7190-43E4-8127-3CFBF475D578}">
          <p14:sldIdLst>
            <p14:sldId id="256"/>
            <p14:sldId id="259"/>
            <p14:sldId id="293"/>
            <p14:sldId id="268"/>
            <p14:sldId id="284"/>
            <p14:sldId id="285"/>
            <p14:sldId id="286"/>
            <p14:sldId id="288"/>
            <p14:sldId id="274"/>
            <p14:sldId id="277"/>
            <p14:sldId id="290"/>
            <p14:sldId id="275"/>
            <p14:sldId id="269"/>
            <p14:sldId id="260"/>
            <p14:sldId id="261"/>
            <p14:sldId id="262"/>
            <p14:sldId id="270"/>
            <p14:sldId id="279"/>
            <p14:sldId id="264"/>
            <p14:sldId id="265"/>
            <p14:sldId id="266"/>
            <p14:sldId id="282"/>
            <p14:sldId id="263"/>
            <p14:sldId id="271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46" autoAdjust="0"/>
  </p:normalViewPr>
  <p:slideViewPr>
    <p:cSldViewPr>
      <p:cViewPr varScale="1">
        <p:scale>
          <a:sx n="101" d="100"/>
          <a:sy n="101" d="100"/>
        </p:scale>
        <p:origin x="19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DA019-2628-4F3E-A7B6-5C18C1127D4E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931B0-C0E9-460A-A3C0-C20A69F99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315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1A636C-5FB9-4BC7-9353-5C4E0C62B8F0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2830175" y="-8934450"/>
            <a:ext cx="25661938" cy="1924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2113" cy="41005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149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931B0-C0E9-460A-A3C0-C20A69F9908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564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1571612"/>
            <a:ext cx="6286544" cy="2786081"/>
          </a:xfrm>
        </p:spPr>
        <p:txBody>
          <a:bodyPr/>
          <a:lstStyle>
            <a:lvl1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4857760"/>
            <a:ext cx="385765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77817-4DD3-4180-900D-836F0804F71C}" type="datetimeFigureOut">
              <a:rPr lang="ru-RU"/>
              <a:pPr>
                <a:defRPr/>
              </a:pPr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3C2F1-6147-44F5-AA72-BD0DC8334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0D7DB-8576-453F-92C2-257FCECF4BDC}" type="datetimeFigureOut">
              <a:rPr lang="ru-RU"/>
              <a:pPr>
                <a:defRPr/>
              </a:pPr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763E7-D85C-4B1E-B3E6-71594795C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81FF9-0CE0-44B3-B580-10277C5CF364}" type="datetimeFigureOut">
              <a:rPr lang="ru-RU"/>
              <a:pPr>
                <a:defRPr/>
              </a:pPr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E9B26-C91F-417D-AE1A-C4A0BF6AD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D74E4-05D9-48A5-97A3-BE16E8E22EF7}" type="datetimeFigureOut">
              <a:rPr lang="ru-RU"/>
              <a:pPr>
                <a:defRPr/>
              </a:pPr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902B6-BCA2-45EC-83CE-87566E8F5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5B9C7-E90D-441E-AD43-61486385812A}" type="datetimeFigureOut">
              <a:rPr lang="ru-RU"/>
              <a:pPr>
                <a:defRPr/>
              </a:pPr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DFE5E-FBA9-4E5E-8C27-31D381C3D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62D61-3FFD-4A8E-BC1A-A0ACEBACF02E}" type="datetimeFigureOut">
              <a:rPr lang="ru-RU"/>
              <a:pPr>
                <a:defRPr/>
              </a:pPr>
              <a:t>21.01.2024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293B5-F5C9-4A06-8D94-B5864728F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25157-4089-4AB6-9448-3CCD1819A17D}" type="datetimeFigureOut">
              <a:rPr lang="ru-RU"/>
              <a:pPr>
                <a:defRPr/>
              </a:pPr>
              <a:t>21.01.2024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D640E-CE09-43E0-83FF-2C90820BA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32824-FEB7-42A5-A743-7BE41DE06BB7}" type="datetimeFigureOut">
              <a:rPr lang="ru-RU"/>
              <a:pPr>
                <a:defRPr/>
              </a:pPr>
              <a:t>21.01.2024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D48FB-EB3C-40CA-BF8C-FE722267F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7E8DB-7519-48CE-A48C-01777FE012B0}" type="datetimeFigureOut">
              <a:rPr lang="ru-RU"/>
              <a:pPr>
                <a:defRPr/>
              </a:pPr>
              <a:t>21.01.2024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B6ABB-A258-4994-9C06-7FEADD01F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CFC26-E732-4136-9C7A-775569D536FC}" type="datetimeFigureOut">
              <a:rPr lang="ru-RU"/>
              <a:pPr>
                <a:defRPr/>
              </a:pPr>
              <a:t>21.01.2024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05E8F-A8E4-42BB-B43C-95803FB3B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946E2-DFD2-4DEC-9746-1C805DFD4C34}" type="datetimeFigureOut">
              <a:rPr lang="ru-RU"/>
              <a:pPr>
                <a:defRPr/>
              </a:pPr>
              <a:t>21.01.2024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31AA2-89BF-4048-878D-EEA8545EB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7643812" cy="1000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857375" y="1214438"/>
            <a:ext cx="70866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56B4CB-AF1F-4D08-AEB5-6672FF119241}" type="datetimeFigureOut">
              <a:rPr lang="ru-RU"/>
              <a:pPr>
                <a:defRPr/>
              </a:pPr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19DFD7-BD99-4CC4-ADEE-3D9A838C9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571611"/>
            <a:ext cx="6286500" cy="278607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«Словари-наши помощники и друзья»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8" y="4857750"/>
            <a:ext cx="3857625" cy="175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endParaRPr lang="ru-RU" sz="2000" b="1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Урок русского языка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в 5 классе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Словарь антонимов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/>
              <a:t>    </a:t>
            </a:r>
            <a:r>
              <a:rPr lang="ru-RU" sz="2400" b="1" dirty="0"/>
              <a:t>Задание </a:t>
            </a:r>
            <a:r>
              <a:rPr lang="ru-RU" sz="2400" dirty="0"/>
              <a:t>1.Составьте пословицы</a:t>
            </a:r>
          </a:p>
          <a:p>
            <a:pPr marL="0" indent="0">
              <a:buNone/>
            </a:pPr>
            <a:endParaRPr lang="ru-RU" sz="2400" dirty="0"/>
          </a:p>
          <a:p>
            <a:pPr>
              <a:buNone/>
            </a:pPr>
            <a:r>
              <a:rPr lang="ru-RU" sz="2400" b="1" dirty="0"/>
              <a:t>      Задание 2.</a:t>
            </a:r>
            <a:r>
              <a:rPr lang="ru-RU" sz="2400" dirty="0"/>
              <a:t> Подберите антонимы к словам:</a:t>
            </a:r>
          </a:p>
          <a:p>
            <a:pPr>
              <a:buNone/>
            </a:pPr>
            <a:r>
              <a:rPr lang="ru-RU" sz="2400" dirty="0"/>
              <a:t>          Отдавать –                            Поздний - </a:t>
            </a:r>
          </a:p>
          <a:p>
            <a:pPr>
              <a:buNone/>
            </a:pPr>
            <a:r>
              <a:rPr lang="ru-RU" sz="2400" dirty="0"/>
              <a:t>          Скучный –                             Уменьшить -</a:t>
            </a:r>
          </a:p>
          <a:p>
            <a:pPr>
              <a:buNone/>
            </a:pPr>
            <a:r>
              <a:rPr lang="ru-RU" sz="2400" dirty="0"/>
              <a:t>          Веселье –                            Мириться -</a:t>
            </a:r>
          </a:p>
          <a:p>
            <a:pPr>
              <a:buNone/>
            </a:pPr>
            <a:r>
              <a:rPr lang="ru-RU" sz="2400" dirty="0"/>
              <a:t>          Счастье –                              Ложь -</a:t>
            </a:r>
          </a:p>
          <a:p>
            <a:pPr>
              <a:buNone/>
            </a:pPr>
            <a:r>
              <a:rPr lang="ru-RU" sz="2400" dirty="0"/>
              <a:t>          Тяжелый –                             Исчезать -</a:t>
            </a:r>
          </a:p>
          <a:p>
            <a:pPr>
              <a:buNone/>
            </a:pPr>
            <a:r>
              <a:rPr lang="ru-RU" sz="2400" dirty="0"/>
              <a:t>          Подъём –                               Узкий –</a:t>
            </a:r>
          </a:p>
          <a:p>
            <a:pPr>
              <a:buNone/>
            </a:pPr>
            <a:r>
              <a:rPr lang="ru-RU" sz="2400" dirty="0"/>
              <a:t> </a:t>
            </a:r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Словарь иностранных слов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/>
              <a:t>Кто найдет иноязычные слова и заменит их русскими.</a:t>
            </a:r>
            <a:endParaRPr lang="ru-RU" sz="2400" dirty="0"/>
          </a:p>
          <a:p>
            <a:pPr>
              <a:buNone/>
            </a:pPr>
            <a:r>
              <a:rPr lang="ru-RU" sz="2800" dirty="0"/>
              <a:t>  А) При проверке было выявлено немало дефектов. </a:t>
            </a:r>
          </a:p>
          <a:p>
            <a:pPr>
              <a:buNone/>
            </a:pPr>
            <a:r>
              <a:rPr lang="ru-RU" sz="2800" dirty="0"/>
              <a:t>                                 </a:t>
            </a:r>
            <a:r>
              <a:rPr lang="ru-RU" sz="2800" dirty="0">
                <a:solidFill>
                  <a:srgbClr val="00B0F0"/>
                </a:solidFill>
              </a:rPr>
              <a:t>(недостатков)</a:t>
            </a:r>
          </a:p>
          <a:p>
            <a:pPr>
              <a:buNone/>
            </a:pPr>
            <a:r>
              <a:rPr lang="ru-RU" sz="2800" dirty="0"/>
              <a:t>  Б) Мы гордимся нашим голкипером. </a:t>
            </a:r>
          </a:p>
          <a:p>
            <a:pPr>
              <a:buNone/>
            </a:pPr>
            <a:r>
              <a:rPr lang="ru-RU" sz="2800" dirty="0"/>
              <a:t>                                 </a:t>
            </a:r>
            <a:r>
              <a:rPr lang="ru-RU" sz="2800" dirty="0">
                <a:solidFill>
                  <a:srgbClr val="00B0F0"/>
                </a:solidFill>
              </a:rPr>
              <a:t>(вратарем)</a:t>
            </a:r>
          </a:p>
          <a:p>
            <a:pPr>
              <a:buNone/>
            </a:pPr>
            <a:r>
              <a:rPr lang="ru-RU" sz="2800" dirty="0"/>
              <a:t>  В) В  газете появилась информация о футбольном матче. </a:t>
            </a:r>
          </a:p>
          <a:p>
            <a:pPr>
              <a:buNone/>
            </a:pPr>
            <a:r>
              <a:rPr lang="ru-RU" sz="2800" dirty="0"/>
              <a:t>                                  </a:t>
            </a:r>
            <a:r>
              <a:rPr lang="ru-RU" sz="2800" dirty="0">
                <a:solidFill>
                  <a:srgbClr val="00B0F0"/>
                </a:solidFill>
              </a:rPr>
              <a:t>(сведения)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95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Фразеологический словарь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/>
              <a:t>   </a:t>
            </a:r>
            <a:r>
              <a:rPr lang="ru-RU" sz="2400" b="1" dirty="0"/>
              <a:t>Задание 1.</a:t>
            </a:r>
            <a:r>
              <a:rPr lang="ru-RU" sz="2400" dirty="0"/>
              <a:t> Назовите фразеологизмы со словом ВОДА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2000" dirty="0">
                <a:solidFill>
                  <a:srgbClr val="0000FF"/>
                </a:solidFill>
              </a:rPr>
              <a:t> Утопить в ложке воды             Буря в стакане воды</a:t>
            </a:r>
          </a:p>
          <a:p>
            <a:pPr>
              <a:buNone/>
            </a:pPr>
            <a:r>
              <a:rPr lang="ru-RU" sz="2000" dirty="0">
                <a:solidFill>
                  <a:srgbClr val="0000FF"/>
                </a:solidFill>
              </a:rPr>
              <a:t> Выйти сухим из воды              Мутить воду</a:t>
            </a:r>
          </a:p>
          <a:p>
            <a:pPr>
              <a:buNone/>
            </a:pPr>
            <a:r>
              <a:rPr lang="ru-RU" sz="2000" dirty="0">
                <a:solidFill>
                  <a:srgbClr val="0000FF"/>
                </a:solidFill>
              </a:rPr>
              <a:t> Толочь воду в ступе                Как с гуся вода           </a:t>
            </a:r>
          </a:p>
          <a:p>
            <a:pPr>
              <a:buNone/>
            </a:pPr>
            <a:r>
              <a:rPr lang="ru-RU" sz="2000" dirty="0">
                <a:solidFill>
                  <a:srgbClr val="0000FF"/>
                </a:solidFill>
              </a:rPr>
              <a:t>Как в воду кануть                     В мутной воде рыбу  ловить       </a:t>
            </a:r>
          </a:p>
          <a:p>
            <a:pPr>
              <a:buNone/>
            </a:pPr>
            <a:r>
              <a:rPr lang="ru-RU" sz="2000" dirty="0">
                <a:solidFill>
                  <a:srgbClr val="0000FF"/>
                </a:solidFill>
              </a:rPr>
              <a:t> Концы в воду                           Вилами по воде писано</a:t>
            </a:r>
          </a:p>
          <a:p>
            <a:pPr>
              <a:buNone/>
            </a:pPr>
            <a:r>
              <a:rPr lang="ru-RU" sz="2000" dirty="0">
                <a:solidFill>
                  <a:srgbClr val="0000FF"/>
                </a:solidFill>
              </a:rPr>
              <a:t> Как рыба в воде                       Вывести на чистую воду</a:t>
            </a:r>
          </a:p>
          <a:p>
            <a:pPr>
              <a:buNone/>
            </a:pPr>
            <a:r>
              <a:rPr lang="ru-RU" sz="2000" dirty="0">
                <a:solidFill>
                  <a:srgbClr val="0000FF"/>
                </a:solidFill>
              </a:rPr>
              <a:t> Окатить холодной водой        Сидеть на хлебе и воде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Фразеологический словарь</a:t>
            </a:r>
          </a:p>
        </p:txBody>
      </p:sp>
      <p:pic>
        <p:nvPicPr>
          <p:cNvPr id="10243" name="Содержимое 4" descr="K:\Учительская\ЖОНКИНА ПИСАНИНА\Рисунок2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1785926"/>
            <a:ext cx="4500594" cy="4714907"/>
          </a:xfrm>
        </p:spPr>
      </p:pic>
      <p:sp>
        <p:nvSpPr>
          <p:cNvPr id="10242" name="Текст 6"/>
          <p:cNvSpPr>
            <a:spLocks noGrp="1"/>
          </p:cNvSpPr>
          <p:nvPr>
            <p:ph type="body" idx="4294967295"/>
          </p:nvPr>
        </p:nvSpPr>
        <p:spPr>
          <a:xfrm>
            <a:off x="2149475" y="1357313"/>
            <a:ext cx="6994525" cy="785812"/>
          </a:xfrm>
        </p:spPr>
        <p:txBody>
          <a:bodyPr/>
          <a:lstStyle/>
          <a:p>
            <a:pPr>
              <a:buNone/>
            </a:pPr>
            <a:r>
              <a:rPr lang="ru-RU" sz="4000" b="1" dirty="0">
                <a:solidFill>
                  <a:srgbClr val="FF0000"/>
                </a:solidFill>
                <a:latin typeface="Arial" charset="0"/>
                <a:cs typeface="Arial" charset="0"/>
              </a:rPr>
              <a:t>Писать как курица лапой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Текст 5"/>
          <p:cNvSpPr>
            <a:spLocks noGrp="1"/>
          </p:cNvSpPr>
          <p:nvPr>
            <p:ph type="body" idx="1"/>
          </p:nvPr>
        </p:nvSpPr>
        <p:spPr>
          <a:xfrm>
            <a:off x="2071688" y="1143000"/>
            <a:ext cx="6500812" cy="785813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Гнаться за двумя зайцами</a:t>
            </a:r>
          </a:p>
        </p:txBody>
      </p:sp>
      <p:pic>
        <p:nvPicPr>
          <p:cNvPr id="11267" name="Содержимое 3" descr="2__1_~1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71750" y="2214563"/>
            <a:ext cx="5643563" cy="44291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Текст 5"/>
          <p:cNvSpPr>
            <a:spLocks noGrp="1"/>
          </p:cNvSpPr>
          <p:nvPr>
            <p:ph type="body" idx="1"/>
          </p:nvPr>
        </p:nvSpPr>
        <p:spPr>
          <a:xfrm>
            <a:off x="3071813" y="1143000"/>
            <a:ext cx="4071937" cy="785813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  Спустя рукава</a:t>
            </a:r>
          </a:p>
        </p:txBody>
      </p:sp>
      <p:pic>
        <p:nvPicPr>
          <p:cNvPr id="12291" name="Содержимое 3" descr="1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00250" y="2000250"/>
            <a:ext cx="6858000" cy="47148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5"/>
          <p:cNvSpPr>
            <a:spLocks noGrp="1"/>
          </p:cNvSpPr>
          <p:nvPr>
            <p:ph type="body" idx="1"/>
          </p:nvPr>
        </p:nvSpPr>
        <p:spPr>
          <a:xfrm>
            <a:off x="3000375" y="1143000"/>
            <a:ext cx="5072063" cy="857250"/>
          </a:xfrm>
        </p:spPr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latin typeface="Arial" charset="0"/>
                <a:cs typeface="Arial" charset="0"/>
              </a:rPr>
              <a:t>Льёт как из ведра</a:t>
            </a:r>
          </a:p>
        </p:txBody>
      </p:sp>
      <p:pic>
        <p:nvPicPr>
          <p:cNvPr id="13315" name="Содержимое 3" descr="K:\Учительская\ЖОНКИНА ПИСАНИНА\01labdqcu1267513856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14563" y="2071688"/>
            <a:ext cx="6215062" cy="47863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Текст 5"/>
          <p:cNvSpPr>
            <a:spLocks noGrp="1"/>
          </p:cNvSpPr>
          <p:nvPr>
            <p:ph type="body" idx="1"/>
          </p:nvPr>
        </p:nvSpPr>
        <p:spPr>
          <a:xfrm>
            <a:off x="2643188" y="1214438"/>
            <a:ext cx="5214937" cy="714375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Наврать в три короба</a:t>
            </a:r>
          </a:p>
        </p:txBody>
      </p:sp>
      <p:pic>
        <p:nvPicPr>
          <p:cNvPr id="14339" name="Содержимое 3" descr="K:\Учительская\ЖОНКИНА ПИСАНИНА\scrn_big_1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14625" y="1857375"/>
            <a:ext cx="5286375" cy="50006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0"/>
            <a:ext cx="8272466" cy="1362075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Фразеологический словарь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571737" y="1000109"/>
            <a:ext cx="5922976" cy="928693"/>
          </a:xfrm>
        </p:spPr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</a:rPr>
              <a:t>Стреляный воробей</a:t>
            </a:r>
          </a:p>
        </p:txBody>
      </p:sp>
      <p:pic>
        <p:nvPicPr>
          <p:cNvPr id="4" name="Содержимое 3" descr="NEHW4GCAMSAF7ZCAVNZYSDCA9XCJNKCAVB4GCVCA2JH3FBCAT2BQ2GCA19LMTJCAZ7WP9BCAVNVUDOCA7FT36UCAL3C7TFCA89PE83CAX3VME0CAXLPUDPCAH8S8O9CACK5MC0CAQ4752NCA8E52M1CA3SMTXN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500298" y="1785927"/>
            <a:ext cx="5715040" cy="507207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Словари</a:t>
            </a:r>
          </a:p>
        </p:txBody>
      </p:sp>
      <p:pic>
        <p:nvPicPr>
          <p:cNvPr id="7171" name="Содержимое 5" descr="21077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214422"/>
            <a:ext cx="2357454" cy="3571900"/>
          </a:xfrm>
        </p:spPr>
      </p:pic>
      <p:pic>
        <p:nvPicPr>
          <p:cNvPr id="8" name="Содержимое 7" descr="18345-152917-091d72a1fabbe75f24ade803c082e09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500826" y="2928934"/>
            <a:ext cx="2500330" cy="3830304"/>
          </a:xfrm>
        </p:spPr>
      </p:pic>
      <p:pic>
        <p:nvPicPr>
          <p:cNvPr id="11" name="Picture 5" descr="3611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000240"/>
            <a:ext cx="264320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Эпиграф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dirty="0">
                <a:latin typeface="Arial" charset="0"/>
                <a:cs typeface="Arial" charset="0"/>
              </a:rPr>
              <a:t>   </a:t>
            </a:r>
          </a:p>
          <a:p>
            <a:pPr>
              <a:buFont typeface="Arial" charset="0"/>
              <a:buNone/>
            </a:pPr>
            <a:r>
              <a:rPr lang="ru-RU" b="1" dirty="0">
                <a:solidFill>
                  <a:srgbClr val="7030A0"/>
                </a:solidFill>
                <a:latin typeface="Arial" charset="0"/>
                <a:cs typeface="Arial" charset="0"/>
              </a:rPr>
              <a:t>   «Словарь – это вселенная в</a:t>
            </a:r>
          </a:p>
          <a:p>
            <a:pPr>
              <a:buFont typeface="Arial" charset="0"/>
              <a:buNone/>
            </a:pPr>
            <a:r>
              <a:rPr lang="ru-RU" b="1" dirty="0">
                <a:solidFill>
                  <a:srgbClr val="7030A0"/>
                </a:solidFill>
                <a:latin typeface="Arial" charset="0"/>
                <a:cs typeface="Arial" charset="0"/>
              </a:rPr>
              <a:t>   алфавитном порядке!».                         </a:t>
            </a:r>
          </a:p>
          <a:p>
            <a:pPr>
              <a:buFont typeface="Arial" charset="0"/>
              <a:buNone/>
            </a:pPr>
            <a:r>
              <a:rPr lang="ru-RU" b="1" dirty="0">
                <a:solidFill>
                  <a:srgbClr val="7030A0"/>
                </a:solidFill>
                <a:latin typeface="Arial" charset="0"/>
                <a:cs typeface="Arial" charset="0"/>
              </a:rPr>
              <a:t>                                      (А.Франс)</a:t>
            </a:r>
          </a:p>
          <a:p>
            <a:pPr>
              <a:buNone/>
            </a:pPr>
            <a:endParaRPr lang="ru-RU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Словари </a:t>
            </a:r>
          </a:p>
        </p:txBody>
      </p:sp>
      <p:pic>
        <p:nvPicPr>
          <p:cNvPr id="8196" name="Picture 4" descr="30135-306438-19-obl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0886">
            <a:off x="6348399" y="1784827"/>
            <a:ext cx="2357424" cy="371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978985150525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38646">
            <a:off x="2345532" y="1120683"/>
            <a:ext cx="3667124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Словари</a:t>
            </a:r>
          </a:p>
        </p:txBody>
      </p:sp>
      <p:pic>
        <p:nvPicPr>
          <p:cNvPr id="5" name="Picture 4" descr="257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628800"/>
            <a:ext cx="271461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Admin\Рабочий стол\Мой проект на Курган вики\словари\V1042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317437">
            <a:off x="2000232" y="1500174"/>
            <a:ext cx="2357454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Рефлексия.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5" name="Picture 2" descr="https://fsd.multiurok.ru/html/2021/10/31/s_617e7a1842faf/phpKmdsZO_umnozhenie-i-delenie_html_aa4c0497dc74b42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00125"/>
            <a:ext cx="7096918" cy="532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954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Домашнее задание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2708920"/>
            <a:ext cx="4302224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alt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 словарь объёмом 10-15 слов. </a:t>
            </a:r>
            <a:br>
              <a:rPr lang="ru-RU" alt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</a:t>
            </a:r>
            <a:r>
              <a:rPr lang="ru-RU" alt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alt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словарь;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alt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словарь добрых слов;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alt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словарь моих любимых слов.</a:t>
            </a:r>
            <a:endParaRPr lang="ru-RU" altLang="ru-RU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Цитата</a:t>
            </a:r>
          </a:p>
        </p:txBody>
      </p:sp>
      <p:sp>
        <p:nvSpPr>
          <p:cNvPr id="16387" name="Содержимое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latin typeface="Arial" charset="0"/>
                <a:cs typeface="Arial" charset="0"/>
              </a:rPr>
              <a:t>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1357298"/>
            <a:ext cx="7072362" cy="5016758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Надо любить словари, потому что э</a:t>
            </a:r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то сокровищницы языка.</a:t>
            </a:r>
          </a:p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М.Волошин.</a:t>
            </a:r>
          </a:p>
          <a:p>
            <a:pPr algn="ctr"/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Словарь отечественного языка есть одна из самых</a:t>
            </a:r>
          </a:p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необходимых настольных книг</a:t>
            </a:r>
          </a:p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сякого образованного человека.</a:t>
            </a:r>
          </a:p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И.И.Срезневский.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u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000760" y="4572008"/>
            <a:ext cx="2500330" cy="1928826"/>
          </a:xfrm>
        </p:spPr>
      </p:pic>
      <p:sp>
        <p:nvSpPr>
          <p:cNvPr id="9" name="Прямоугольник 8"/>
          <p:cNvSpPr/>
          <p:nvPr/>
        </p:nvSpPr>
        <p:spPr>
          <a:xfrm>
            <a:off x="2428860" y="1142984"/>
            <a:ext cx="559860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Желаю всем удачи!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647700" y="260648"/>
            <a:ext cx="6551613" cy="96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3200" b="1" dirty="0">
                <a:solidFill>
                  <a:srgbClr val="800000"/>
                </a:solidFill>
              </a:rPr>
              <a:t>     Что такое СЛОВАРЬ?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763688" y="1412776"/>
            <a:ext cx="7775575" cy="463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b="1" dirty="0">
                <a:solidFill>
                  <a:srgbClr val="000000"/>
                </a:solidFill>
              </a:rPr>
              <a:t>Словарь</a:t>
            </a:r>
            <a:r>
              <a:rPr lang="ru-RU" altLang="ru-RU" dirty="0">
                <a:solidFill>
                  <a:srgbClr val="000000"/>
                </a:solidFill>
              </a:rPr>
              <a:t> — собрание слов (обычно в алфавитном порядке), устойчивых выражений с пояснениями. Толкованиями или переводом на другой язык. </a:t>
            </a:r>
            <a:br>
              <a:rPr lang="ru-RU" altLang="ru-RU" dirty="0">
                <a:solidFill>
                  <a:srgbClr val="000000"/>
                </a:solidFill>
              </a:rPr>
            </a:br>
            <a:r>
              <a:rPr lang="ru-RU" altLang="ru-RU" dirty="0">
                <a:solidFill>
                  <a:srgbClr val="000000"/>
                </a:solidFill>
              </a:rPr>
              <a:t>(</a:t>
            </a:r>
            <a:r>
              <a:rPr lang="ru-RU" altLang="ru-RU" i="1" dirty="0">
                <a:solidFill>
                  <a:srgbClr val="000000"/>
                </a:solidFill>
              </a:rPr>
              <a:t>Ожегов С.И., Шведова Н.Ю. </a:t>
            </a:r>
            <a:r>
              <a:rPr lang="ru-RU" altLang="ru-RU" b="1" i="1" dirty="0">
                <a:solidFill>
                  <a:srgbClr val="000000"/>
                </a:solidFill>
              </a:rPr>
              <a:t>Толковый словарь русского языка</a:t>
            </a:r>
            <a:r>
              <a:rPr lang="ru-RU" altLang="ru-RU" i="1" dirty="0">
                <a:solidFill>
                  <a:srgbClr val="000000"/>
                </a:solidFill>
              </a:rPr>
              <a:t>.)</a:t>
            </a:r>
            <a:br>
              <a:rPr lang="ru-RU" altLang="ru-RU" i="1" dirty="0">
                <a:solidFill>
                  <a:srgbClr val="000000"/>
                </a:solidFill>
              </a:rPr>
            </a:br>
            <a:br>
              <a:rPr lang="ru-RU" altLang="ru-RU" i="1" dirty="0">
                <a:solidFill>
                  <a:srgbClr val="000000"/>
                </a:solidFill>
              </a:rPr>
            </a:br>
            <a:r>
              <a:rPr lang="ru-RU" altLang="ru-RU" b="1" dirty="0">
                <a:solidFill>
                  <a:srgbClr val="000080"/>
                </a:solidFill>
              </a:rPr>
              <a:t>Словарь. </a:t>
            </a:r>
            <a:r>
              <a:rPr lang="ru-RU" altLang="ru-RU" dirty="0">
                <a:solidFill>
                  <a:srgbClr val="000080"/>
                </a:solidFill>
              </a:rPr>
              <a:t>Словник, </a:t>
            </a:r>
            <a:r>
              <a:rPr lang="ru-RU" altLang="ru-RU" dirty="0" err="1">
                <a:solidFill>
                  <a:srgbClr val="000080"/>
                </a:solidFill>
              </a:rPr>
              <a:t>словотолковник</a:t>
            </a:r>
            <a:r>
              <a:rPr lang="ru-RU" altLang="ru-RU" dirty="0">
                <a:solidFill>
                  <a:srgbClr val="000080"/>
                </a:solidFill>
              </a:rPr>
              <a:t>, </a:t>
            </a:r>
            <a:r>
              <a:rPr lang="ru-RU" altLang="ru-RU" dirty="0" err="1">
                <a:solidFill>
                  <a:srgbClr val="000080"/>
                </a:solidFill>
              </a:rPr>
              <a:t>словотолк</a:t>
            </a:r>
            <a:r>
              <a:rPr lang="ru-RU" altLang="ru-RU" dirty="0">
                <a:solidFill>
                  <a:srgbClr val="000080"/>
                </a:solidFill>
              </a:rPr>
              <a:t>, словарик, словарчик; </a:t>
            </a:r>
            <a:r>
              <a:rPr lang="ru-RU" altLang="ru-RU" dirty="0" err="1">
                <a:solidFill>
                  <a:srgbClr val="000080"/>
                </a:solidFill>
              </a:rPr>
              <a:t>словаришка</a:t>
            </a:r>
            <a:r>
              <a:rPr lang="ru-RU" altLang="ru-RU" dirty="0">
                <a:solidFill>
                  <a:srgbClr val="000080"/>
                </a:solidFill>
              </a:rPr>
              <a:t>; </a:t>
            </a:r>
            <a:r>
              <a:rPr lang="ru-RU" altLang="ru-RU" dirty="0" err="1">
                <a:solidFill>
                  <a:srgbClr val="000080"/>
                </a:solidFill>
              </a:rPr>
              <a:t>словрища</a:t>
            </a:r>
            <a:r>
              <a:rPr lang="ru-RU" altLang="ru-RU" dirty="0">
                <a:solidFill>
                  <a:srgbClr val="000080"/>
                </a:solidFill>
              </a:rPr>
              <a:t>; речник, лексикон; сборник слов, речений какого-либо языка, с толкованием или с переводом. Словари бывают общие и частные, обиходные и научные.</a:t>
            </a:r>
            <a:br>
              <a:rPr lang="ru-RU" altLang="ru-RU" dirty="0">
                <a:solidFill>
                  <a:srgbClr val="000080"/>
                </a:solidFill>
              </a:rPr>
            </a:br>
            <a:r>
              <a:rPr lang="ru-RU" altLang="ru-RU" dirty="0">
                <a:solidFill>
                  <a:srgbClr val="000080"/>
                </a:solidFill>
              </a:rPr>
              <a:t>(</a:t>
            </a:r>
            <a:r>
              <a:rPr lang="ru-RU" altLang="ru-RU" i="1" dirty="0">
                <a:solidFill>
                  <a:srgbClr val="000080"/>
                </a:solidFill>
              </a:rPr>
              <a:t>Даль В.И. </a:t>
            </a:r>
            <a:r>
              <a:rPr lang="ru-RU" altLang="ru-RU" b="1" i="1" dirty="0">
                <a:solidFill>
                  <a:srgbClr val="000080"/>
                </a:solidFill>
              </a:rPr>
              <a:t>Толковый словарь живого великорусского языка) </a:t>
            </a:r>
          </a:p>
        </p:txBody>
      </p:sp>
    </p:spTree>
    <p:extLst>
      <p:ext uri="{BB962C8B-B14F-4D97-AF65-F5344CB8AC3E}">
        <p14:creationId xmlns:p14="http://schemas.microsoft.com/office/powerpoint/2010/main" val="37547408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Синонимы к слову «Словарь»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Лексикон</a:t>
            </a:r>
          </a:p>
          <a:p>
            <a:r>
              <a:rPr lang="ru-RU" sz="2800" dirty="0"/>
              <a:t>книга</a:t>
            </a:r>
          </a:p>
          <a:p>
            <a:r>
              <a:rPr lang="ru-RU" sz="2800" dirty="0"/>
              <a:t>разговорник</a:t>
            </a:r>
          </a:p>
          <a:p>
            <a:r>
              <a:rPr lang="ru-RU" sz="2800" dirty="0"/>
              <a:t>лексика</a:t>
            </a:r>
          </a:p>
          <a:p>
            <a:r>
              <a:rPr lang="ru-RU" sz="2800" dirty="0"/>
              <a:t>словарник</a:t>
            </a:r>
          </a:p>
          <a:p>
            <a:r>
              <a:rPr lang="ru-RU" sz="2800" dirty="0"/>
              <a:t>словник</a:t>
            </a:r>
          </a:p>
          <a:p>
            <a:r>
              <a:rPr lang="ru-RU" sz="2800" dirty="0"/>
              <a:t>словарик</a:t>
            </a:r>
          </a:p>
          <a:p>
            <a:r>
              <a:rPr lang="ru-RU" sz="2800" dirty="0"/>
              <a:t>азбуковник</a:t>
            </a:r>
          </a:p>
          <a:p>
            <a:r>
              <a:rPr lang="ru-RU" sz="2800" dirty="0"/>
              <a:t>кладовая слов</a:t>
            </a:r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В.И.Даль</a:t>
            </a:r>
          </a:p>
        </p:txBody>
      </p:sp>
      <p:pic>
        <p:nvPicPr>
          <p:cNvPr id="5" name="Содержимое 4" descr="16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357298"/>
            <a:ext cx="2928958" cy="4643470"/>
          </a:xfrm>
        </p:spPr>
      </p:pic>
      <p:pic>
        <p:nvPicPr>
          <p:cNvPr id="6" name="Содержимое 3" descr="image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0628" y="1071546"/>
            <a:ext cx="400052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6489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Лексикографы</a:t>
            </a:r>
          </a:p>
        </p:txBody>
      </p:sp>
      <p:pic>
        <p:nvPicPr>
          <p:cNvPr id="1026" name="Picture 2" descr="http://player.myshared.ru/91/1390763/slides/slide_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618" y="1289283"/>
            <a:ext cx="403860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layer.myshared.ru/91/1390763/slides/slide_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927" y="3944563"/>
            <a:ext cx="3840659" cy="288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layer.myshared.ru/91/1390763/slides/slide_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67136"/>
            <a:ext cx="3136624" cy="36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428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Словари</a:t>
            </a:r>
          </a:p>
        </p:txBody>
      </p:sp>
      <p:pic>
        <p:nvPicPr>
          <p:cNvPr id="2050" name="Picture 2" descr="http://player.myshared.ru/91/1390763/slides/slide_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307306"/>
            <a:ext cx="708660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833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Толковый словарь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b="1" dirty="0"/>
              <a:t>           Угадайте слово по его лексическому значению:</a:t>
            </a:r>
          </a:p>
          <a:p>
            <a:pPr>
              <a:buNone/>
            </a:pPr>
            <a:endParaRPr lang="ru-RU" sz="1800" b="1" dirty="0"/>
          </a:p>
          <a:p>
            <a:pPr>
              <a:buNone/>
            </a:pPr>
            <a:r>
              <a:rPr lang="ru-RU" sz="1800" dirty="0"/>
              <a:t>А) Сосуд особого устройства, предохраняющий помещенный в него продукт от остывания или нагревания. </a:t>
            </a:r>
          </a:p>
          <a:p>
            <a:pPr>
              <a:buNone/>
            </a:pPr>
            <a:r>
              <a:rPr lang="ru-RU" sz="1800" dirty="0">
                <a:solidFill>
                  <a:srgbClr val="0070C0"/>
                </a:solidFill>
              </a:rPr>
              <a:t>                                                                                 (термос)</a:t>
            </a:r>
          </a:p>
          <a:p>
            <a:pPr>
              <a:buNone/>
            </a:pPr>
            <a:r>
              <a:rPr lang="ru-RU" sz="1800" dirty="0"/>
              <a:t>Б) Начальный момент спортивного состязания по преодолению какого-либо расстояния на скорость.</a:t>
            </a:r>
          </a:p>
          <a:p>
            <a:pPr>
              <a:buNone/>
            </a:pPr>
            <a:r>
              <a:rPr lang="ru-RU" sz="1800" dirty="0">
                <a:solidFill>
                  <a:srgbClr val="0070C0"/>
                </a:solidFill>
              </a:rPr>
              <a:t>                                                                                 (старт)</a:t>
            </a:r>
          </a:p>
          <a:p>
            <a:pPr>
              <a:buNone/>
            </a:pPr>
            <a:r>
              <a:rPr lang="ru-RU" sz="1800" dirty="0"/>
              <a:t>В) Городской наземный электрический транспорт. </a:t>
            </a:r>
          </a:p>
          <a:p>
            <a:pPr>
              <a:buNone/>
            </a:pPr>
            <a:r>
              <a:rPr lang="ru-RU" sz="1800" dirty="0">
                <a:solidFill>
                  <a:srgbClr val="0070C0"/>
                </a:solidFill>
              </a:rPr>
              <a:t>                                                                                 (трамвай).</a:t>
            </a:r>
          </a:p>
          <a:p>
            <a:pPr>
              <a:buNone/>
            </a:pPr>
            <a:r>
              <a:rPr lang="ru-RU" sz="1800" dirty="0"/>
              <a:t>Г) Устройство, которое обеспечивает дыхание человека под водой. </a:t>
            </a:r>
          </a:p>
          <a:p>
            <a:pPr>
              <a:buNone/>
            </a:pPr>
            <a:r>
              <a:rPr lang="ru-RU" sz="1800" dirty="0">
                <a:solidFill>
                  <a:srgbClr val="0070C0"/>
                </a:solidFill>
              </a:rPr>
              <a:t>                                                                                 (акваланг).</a:t>
            </a:r>
          </a:p>
          <a:p>
            <a:pPr>
              <a:buNone/>
            </a:pPr>
            <a:r>
              <a:rPr lang="ru-RU" sz="1800" dirty="0"/>
              <a:t>Д) Тот, кто любит свою Родину, предан своей Отчизне. </a:t>
            </a:r>
          </a:p>
          <a:p>
            <a:pPr>
              <a:buNone/>
            </a:pPr>
            <a:r>
              <a:rPr lang="ru-RU" sz="1800" dirty="0">
                <a:solidFill>
                  <a:srgbClr val="0070C0"/>
                </a:solidFill>
              </a:rPr>
              <a:t>                                                                                 (патриот).</a:t>
            </a:r>
          </a:p>
          <a:p>
            <a:pPr>
              <a:buNone/>
            </a:pPr>
            <a:r>
              <a:rPr lang="ru-RU" sz="1800" dirty="0"/>
              <a:t>Е) Красная строка, отступ в начале строки. </a:t>
            </a:r>
          </a:p>
          <a:p>
            <a:pPr>
              <a:buNone/>
            </a:pPr>
            <a:r>
              <a:rPr lang="ru-RU" sz="1800" dirty="0">
                <a:solidFill>
                  <a:srgbClr val="0070C0"/>
                </a:solidFill>
              </a:rPr>
              <a:t>                                                                                 (абзац).</a:t>
            </a:r>
          </a:p>
          <a:p>
            <a:pPr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6041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Словарь синонимов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142984"/>
            <a:ext cx="7086600" cy="5500687"/>
          </a:xfrm>
        </p:spPr>
        <p:txBody>
          <a:bodyPr/>
          <a:lstStyle/>
          <a:p>
            <a:pPr>
              <a:buNone/>
            </a:pPr>
            <a:r>
              <a:rPr lang="ru-RU" sz="2000" dirty="0"/>
              <a:t>1.К слову </a:t>
            </a:r>
            <a:r>
              <a:rPr lang="ru-RU" sz="2000" b="1" dirty="0"/>
              <a:t>грустить</a:t>
            </a:r>
            <a:r>
              <a:rPr lang="ru-RU" sz="2000" dirty="0"/>
              <a:t> подберите синонимы. </a:t>
            </a:r>
          </a:p>
          <a:p>
            <a:pPr>
              <a:buNone/>
            </a:pPr>
            <a:r>
              <a:rPr lang="ru-RU" sz="2000" b="1" dirty="0"/>
              <a:t>2.</a:t>
            </a:r>
            <a:r>
              <a:rPr lang="ru-RU" sz="2000" dirty="0"/>
              <a:t> Кто быстрее заменит все слова в предложении (кроме служебных) синонимами.</a:t>
            </a:r>
          </a:p>
          <a:p>
            <a:pPr>
              <a:buNone/>
            </a:pPr>
            <a:r>
              <a:rPr lang="ru-RU" sz="2000" dirty="0"/>
              <a:t>        А) Доктор прописал пациенту инъекции.</a:t>
            </a:r>
          </a:p>
          <a:p>
            <a:pPr>
              <a:buNone/>
            </a:pPr>
            <a:r>
              <a:rPr lang="ru-RU" sz="2000" dirty="0">
                <a:solidFill>
                  <a:srgbClr val="0070C0"/>
                </a:solidFill>
              </a:rPr>
              <a:t>            (Врач назначил больному уколы).</a:t>
            </a:r>
          </a:p>
          <a:p>
            <a:pPr>
              <a:buNone/>
            </a:pPr>
            <a:r>
              <a:rPr lang="ru-RU" sz="2000" dirty="0"/>
              <a:t>        Б) Разъярённая вьюга замела тропинки.</a:t>
            </a:r>
          </a:p>
          <a:p>
            <a:pPr>
              <a:buNone/>
            </a:pPr>
            <a:r>
              <a:rPr lang="ru-RU" sz="2000" dirty="0"/>
              <a:t>            </a:t>
            </a:r>
            <a:r>
              <a:rPr lang="ru-RU" sz="2000" dirty="0">
                <a:solidFill>
                  <a:srgbClr val="0070C0"/>
                </a:solidFill>
              </a:rPr>
              <a:t>(Злая метель занесла дорожки).</a:t>
            </a:r>
          </a:p>
          <a:p>
            <a:pPr>
              <a:buNone/>
            </a:pPr>
            <a:r>
              <a:rPr lang="ru-RU" sz="2000" dirty="0"/>
              <a:t>        В) Караульный спрятался от ливня под кровлей </a:t>
            </a:r>
          </a:p>
          <a:p>
            <a:pPr>
              <a:buNone/>
            </a:pPr>
            <a:r>
              <a:rPr lang="ru-RU" sz="2000" dirty="0"/>
              <a:t>             здания. </a:t>
            </a:r>
          </a:p>
          <a:p>
            <a:pPr>
              <a:buNone/>
            </a:pPr>
            <a:r>
              <a:rPr lang="ru-RU" sz="2000" dirty="0">
                <a:solidFill>
                  <a:srgbClr val="0070C0"/>
                </a:solidFill>
              </a:rPr>
              <a:t>            (Часовой укрылся от дождя под крышей дома).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 КЛАССНАЯ РАБОТ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КЛАССНАЯ РАБОТА</Template>
  <TotalTime>663</TotalTime>
  <Words>614</Words>
  <Application>Microsoft Office PowerPoint</Application>
  <PresentationFormat>Экран (4:3)</PresentationFormat>
  <Paragraphs>111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Презентация КЛАССНАЯ РАБОТА</vt:lpstr>
      <vt:lpstr>«Словари-наши помощники и друзья»</vt:lpstr>
      <vt:lpstr>Эпиграф</vt:lpstr>
      <vt:lpstr>Презентация PowerPoint</vt:lpstr>
      <vt:lpstr>Синонимы к слову «Словарь»</vt:lpstr>
      <vt:lpstr>В.И.Даль</vt:lpstr>
      <vt:lpstr>Лексикографы</vt:lpstr>
      <vt:lpstr>Словари</vt:lpstr>
      <vt:lpstr>Толковый словарь</vt:lpstr>
      <vt:lpstr>Словарь синонимов</vt:lpstr>
      <vt:lpstr>Словарь антонимов</vt:lpstr>
      <vt:lpstr>Словарь иностранных слов</vt:lpstr>
      <vt:lpstr>Фразеологический словарь</vt:lpstr>
      <vt:lpstr>Фразеологический словарь</vt:lpstr>
      <vt:lpstr>Презентация PowerPoint</vt:lpstr>
      <vt:lpstr>Презентация PowerPoint</vt:lpstr>
      <vt:lpstr>Презентация PowerPoint</vt:lpstr>
      <vt:lpstr>Презентация PowerPoint</vt:lpstr>
      <vt:lpstr>Фразеологический словарь</vt:lpstr>
      <vt:lpstr>Словари</vt:lpstr>
      <vt:lpstr>Словари </vt:lpstr>
      <vt:lpstr>Словари</vt:lpstr>
      <vt:lpstr>Рефлексия. </vt:lpstr>
      <vt:lpstr>Домашнее задание</vt:lpstr>
      <vt:lpstr>Цитата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ywepva mg</cp:lastModifiedBy>
  <cp:revision>67</cp:revision>
  <dcterms:created xsi:type="dcterms:W3CDTF">2011-07-27T14:39:28Z</dcterms:created>
  <dcterms:modified xsi:type="dcterms:W3CDTF">2024-01-21T14:05:12Z</dcterms:modified>
</cp:coreProperties>
</file>