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7" r:id="rId6"/>
    <p:sldId id="259" r:id="rId7"/>
    <p:sldId id="272" r:id="rId8"/>
    <p:sldId id="260" r:id="rId9"/>
    <p:sldId id="261" r:id="rId10"/>
    <p:sldId id="268" r:id="rId11"/>
    <p:sldId id="275" r:id="rId12"/>
    <p:sldId id="276" r:id="rId13"/>
    <p:sldId id="274" r:id="rId14"/>
    <p:sldId id="262" r:id="rId15"/>
    <p:sldId id="271" r:id="rId16"/>
    <p:sldId id="263" r:id="rId17"/>
    <p:sldId id="277" r:id="rId18"/>
    <p:sldId id="264" r:id="rId19"/>
    <p:sldId id="278" r:id="rId20"/>
    <p:sldId id="265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483" y="692696"/>
            <a:ext cx="54846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еятельностный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обучения.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788024" y="3861048"/>
            <a:ext cx="360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Я слышу – я забываю,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я вижу – я запоминаю,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я делаю – я усваиваю.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cs typeface="Times New Roman" pitchFamily="18" charset="0"/>
              </a:rPr>
              <a:t>(китайская мудрость)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67544" y="1720552"/>
            <a:ext cx="244827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читает 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умеет -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моем -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сеют -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788024" y="1771069"/>
            <a:ext cx="23762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носит -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учишь-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ходим-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пилят-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1340768"/>
            <a:ext cx="137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ru-RU" dirty="0" smtClean="0">
                <a:solidFill>
                  <a:schemeClr val="bg1"/>
                </a:solidFill>
              </a:rPr>
              <a:t>спряжение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412776"/>
            <a:ext cx="14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ru-RU" dirty="0" smtClean="0">
                <a:solidFill>
                  <a:schemeClr val="bg1"/>
                </a:solidFill>
              </a:rPr>
              <a:t>спряжение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1775138"/>
            <a:ext cx="187423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читать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9752" y="2495218"/>
            <a:ext cx="14959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уметь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5736" y="3287306"/>
            <a:ext cx="139333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мыть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4005064"/>
            <a:ext cx="13244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сеять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8224" y="1775138"/>
            <a:ext cx="16385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носить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60232" y="2567226"/>
            <a:ext cx="145584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учить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8224" y="3284984"/>
            <a:ext cx="17347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ходить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0232" y="4077072"/>
            <a:ext cx="175721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пилить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547664" y="1988840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259632" y="2708920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043608" y="3501008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99592" y="4221088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292080" y="1988840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004048" y="2780928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364088" y="3501008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292080" y="4293096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39752" y="1700808"/>
            <a:ext cx="44623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Алгоритм.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1. Ставлю глагол в неопределённую форму.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Определяю спряжение.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  </a:t>
            </a:r>
          </a:p>
          <a:p>
            <a:endParaRPr lang="ru-RU" dirty="0" smtClean="0"/>
          </a:p>
          <a:p>
            <a:r>
              <a:rPr lang="ru-RU" dirty="0" smtClean="0"/>
              <a:t>      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 err="1" smtClean="0">
                <a:solidFill>
                  <a:srgbClr val="FF0000"/>
                </a:solidFill>
              </a:rPr>
              <a:t>спр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</a:t>
            </a:r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3. Пишу окончание.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076056" y="2636912"/>
            <a:ext cx="288032" cy="21602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04048" y="3140968"/>
            <a:ext cx="10801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004048" y="2996952"/>
            <a:ext cx="0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084168" y="2996952"/>
            <a:ext cx="0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627784" y="3140968"/>
            <a:ext cx="10801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627784" y="2996952"/>
            <a:ext cx="0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707904" y="2996952"/>
            <a:ext cx="0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131840" y="2636912"/>
            <a:ext cx="288032" cy="21602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131840" y="3212976"/>
            <a:ext cx="0" cy="21602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580112" y="3212976"/>
            <a:ext cx="0" cy="21602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52120" y="27089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-и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89626" y="334770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II </a:t>
            </a:r>
            <a:r>
              <a:rPr lang="ru-RU" dirty="0" err="1" smtClean="0">
                <a:solidFill>
                  <a:srgbClr val="FF0000"/>
                </a:solidFill>
              </a:rPr>
              <a:t>спр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43808" y="2771636"/>
            <a:ext cx="852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другое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479637" y="2967335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75656" y="4437112"/>
            <a:ext cx="166744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лечить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347864" y="4437112"/>
            <a:ext cx="20217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леч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…т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339752" y="620688"/>
            <a:ext cx="444063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Доброе слово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леч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…т.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0" grpId="0" build="allAtOnce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1268760"/>
            <a:ext cx="8356775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Двигайся больше - прожив</a:t>
            </a:r>
            <a:r>
              <a:rPr lang="ru-RU" sz="5000" u="sng" dirty="0" smtClean="0">
                <a:solidFill>
                  <a:schemeClr val="bg1"/>
                </a:solidFill>
                <a:latin typeface="Propisi" pitchFamily="2" charset="0"/>
              </a:rPr>
              <a:t>ё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шь дольше.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Кто много леж</a:t>
            </a:r>
            <a:r>
              <a:rPr lang="ru-RU" sz="5000" u="sng" dirty="0" smtClean="0">
                <a:solidFill>
                  <a:schemeClr val="bg1"/>
                </a:solidFill>
                <a:latin typeface="Propisi" pitchFamily="2" charset="0"/>
              </a:rPr>
              <a:t>и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т, у того бок бол</a:t>
            </a:r>
            <a:r>
              <a:rPr lang="ru-RU" sz="5000" u="sng" dirty="0" smtClean="0">
                <a:solidFill>
                  <a:schemeClr val="bg1"/>
                </a:solidFill>
                <a:latin typeface="Propisi" pitchFamily="2" charset="0"/>
              </a:rPr>
              <a:t>и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т.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Здоровье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сгуб...шь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 - новое не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куп...шь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Животы - не нитки: надорв</a:t>
            </a:r>
            <a:r>
              <a:rPr lang="ru-RU" sz="5000" u="sng" dirty="0" smtClean="0">
                <a:solidFill>
                  <a:schemeClr val="bg1"/>
                </a:solidFill>
                <a:latin typeface="Propisi" pitchFamily="2" charset="0"/>
              </a:rPr>
              <a:t>ё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шь – 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не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подвяж...шь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843808" y="3068960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876256" y="3068960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051720" y="4581128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538262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Волновой биомеханический </a:t>
            </a:r>
          </a:p>
          <a:p>
            <a:r>
              <a:rPr lang="ru-RU" sz="3200" b="1" dirty="0" smtClean="0"/>
              <a:t>«Тренажер Агашина»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276872"/>
            <a:ext cx="61926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Профилактика гиподинамии, усталости, снижения внимания, эмоциональных нагрузок. </a:t>
            </a:r>
            <a:br>
              <a:rPr lang="ru-RU" dirty="0" smtClean="0"/>
            </a:br>
            <a:r>
              <a:rPr lang="ru-RU" dirty="0" smtClean="0"/>
              <a:t>• Профилактика заболеваний сердечнососудистой, нервно-мышечной систем и др. </a:t>
            </a:r>
            <a:br>
              <a:rPr lang="ru-RU" dirty="0" smtClean="0"/>
            </a:br>
            <a:r>
              <a:rPr lang="ru-RU" dirty="0" smtClean="0"/>
              <a:t>• В ЛФК при лечебно-восстановительных занятиях. </a:t>
            </a:r>
            <a:br>
              <a:rPr lang="ru-RU" dirty="0" smtClean="0"/>
            </a:br>
            <a:r>
              <a:rPr lang="ru-RU" dirty="0" smtClean="0"/>
              <a:t>• Зарядка, разминка, </a:t>
            </a:r>
            <a:r>
              <a:rPr lang="ru-RU" dirty="0" err="1" smtClean="0"/>
              <a:t>физкультпауза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• Спортивная тренировка, занятия в секциях.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222829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Коррекционные гимнастики, развивающие упражнения, занятия в игровой форме. </a:t>
            </a:r>
            <a:endParaRPr lang="ru-RU" dirty="0"/>
          </a:p>
        </p:txBody>
      </p:sp>
      <p:pic>
        <p:nvPicPr>
          <p:cNvPr id="1026" name="Picture 2" descr="E:\загрузки с инета\1297180141_agahsin.jpg"/>
          <p:cNvPicPr>
            <a:picLocks noChangeAspect="1" noChangeArrowheads="1"/>
          </p:cNvPicPr>
          <p:nvPr/>
        </p:nvPicPr>
        <p:blipFill>
          <a:blip r:embed="rId3" cstate="print"/>
          <a:srcRect t="72680" r="4019" b="2751"/>
          <a:stretch>
            <a:fillRect/>
          </a:stretch>
        </p:blipFill>
        <p:spPr bwMode="auto">
          <a:xfrm>
            <a:off x="1691680" y="4941168"/>
            <a:ext cx="5110509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99592" y="1700808"/>
            <a:ext cx="64087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6. Первичное закрепление с проговариванием во внешней речи.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501008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Фронтально, в группах, в парах решают типовые задания на новый способ действий с проговариванием алгоритма решения вслух.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27584" y="425569"/>
            <a:ext cx="62646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_______ - ты мечта…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шь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                                _______ - он посад…т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ropisi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_______ - вы люб…те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___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____ 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ты куша…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шь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ropisi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_______ - мы игра…м</a:t>
            </a:r>
            <a:endParaRPr lang="ru-RU" sz="4800" dirty="0" smtClean="0">
              <a:solidFill>
                <a:schemeClr val="bg1"/>
              </a:solidFill>
              <a:latin typeface="Propisi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_______ - они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шепч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…т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15616" y="2348880"/>
            <a:ext cx="61561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/>
              <a:t>7. Самостоятельная работа с самопроверкой по эталону.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836712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Здоров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буд...шь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 - все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добуд...шь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. Труд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корм...т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, а лень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порт...т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. От смеха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молоде...шь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, а от гнева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старе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..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шь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. Горьким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леч...т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, а сладким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калеч...т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. Тот здоровья не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зна...т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, кто болен не </a:t>
            </a:r>
            <a:r>
              <a:rPr lang="ru-RU" sz="4800" dirty="0" err="1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быва...т</a:t>
            </a:r>
            <a:r>
              <a:rPr lang="ru-RU" sz="4800" dirty="0" smtClean="0">
                <a:solidFill>
                  <a:schemeClr val="bg1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71600" y="2420888"/>
            <a:ext cx="63367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8. Включение в систему знаний и повторение.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05112" y="1956816"/>
          <a:ext cx="3533775" cy="309086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6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Безударное окончание глагола.</a:t>
                      </a: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/>
                        <a:t>Н. ф.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38225" algn="l"/>
                        </a:tabLst>
                      </a:pPr>
                      <a:r>
                        <a:rPr lang="ru-RU" sz="1200" dirty="0"/>
                        <a:t>                        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38225" algn="l"/>
                          <a:tab pos="2105025" algn="l"/>
                        </a:tabLst>
                      </a:pPr>
                      <a:r>
                        <a:rPr lang="ru-RU" sz="1400" dirty="0"/>
                        <a:t>                  другое	           - и   </a:t>
                      </a:r>
                      <a:r>
                        <a:rPr lang="ru-RU" sz="1400" dirty="0" err="1" smtClean="0"/>
                        <a:t>ть</a:t>
                      </a:r>
                      <a:endParaRPr lang="ru-RU" sz="14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38225" algn="l"/>
                          <a:tab pos="2105025" algn="l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I спряжение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II спряжение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-м</a:t>
                      </a:r>
                      <a:endParaRPr lang="ru-RU" sz="1100"/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-шь</a:t>
                      </a:r>
                      <a:endParaRPr lang="ru-RU" sz="1100"/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-те</a:t>
                      </a:r>
                      <a:endParaRPr lang="ru-RU" sz="1100"/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 т</a:t>
                      </a:r>
                      <a:endParaRPr lang="ru-RU" sz="11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 ут, - ют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-м</a:t>
                      </a:r>
                      <a:endParaRPr lang="ru-RU" sz="1100" dirty="0"/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</a:t>
                      </a:r>
                      <a:r>
                        <a:rPr lang="ru-RU" sz="2000" dirty="0" err="1"/>
                        <a:t>шь</a:t>
                      </a:r>
                      <a:endParaRPr lang="ru-RU" sz="1100" dirty="0"/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-те</a:t>
                      </a:r>
                      <a:endParaRPr lang="ru-RU" sz="1100" dirty="0"/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 т</a:t>
                      </a: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ат</a:t>
                      </a:r>
                      <a:r>
                        <a:rPr lang="ru-RU" sz="2000" dirty="0"/>
                        <a:t>, - </a:t>
                      </a:r>
                      <a:r>
                        <a:rPr lang="ru-RU" sz="2000" dirty="0" err="1"/>
                        <a:t>ят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06" name="AutoShape 14"/>
          <p:cNvSpPr>
            <a:spLocks noChangeShapeType="1"/>
          </p:cNvSpPr>
          <p:nvPr/>
        </p:nvSpPr>
        <p:spPr bwMode="auto">
          <a:xfrm flipH="1">
            <a:off x="4139952" y="2420888"/>
            <a:ext cx="276225" cy="104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5" name="AutoShape 13"/>
          <p:cNvSpPr>
            <a:spLocks noChangeShapeType="1"/>
          </p:cNvSpPr>
          <p:nvPr/>
        </p:nvSpPr>
        <p:spPr bwMode="auto">
          <a:xfrm>
            <a:off x="4727823" y="2420888"/>
            <a:ext cx="276225" cy="104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3275856" y="2780928"/>
            <a:ext cx="912813" cy="112713"/>
            <a:chOff x="1050" y="1577"/>
            <a:chExt cx="1438" cy="178"/>
          </a:xfrm>
        </p:grpSpPr>
        <p:sp>
          <p:nvSpPr>
            <p:cNvPr id="33800" name="AutoShape 8"/>
            <p:cNvSpPr>
              <a:spLocks noChangeShapeType="1"/>
            </p:cNvSpPr>
            <p:nvPr/>
          </p:nvSpPr>
          <p:spPr bwMode="auto">
            <a:xfrm flipV="1">
              <a:off x="1050" y="1740"/>
              <a:ext cx="1425" cy="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9" name="AutoShape 7"/>
            <p:cNvSpPr>
              <a:spLocks noChangeShapeType="1"/>
            </p:cNvSpPr>
            <p:nvPr/>
          </p:nvSpPr>
          <p:spPr bwMode="auto">
            <a:xfrm flipV="1">
              <a:off x="1050" y="1590"/>
              <a:ext cx="0" cy="16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798" name="AutoShape 6"/>
            <p:cNvSpPr>
              <a:spLocks noChangeShapeType="1"/>
            </p:cNvSpPr>
            <p:nvPr/>
          </p:nvSpPr>
          <p:spPr bwMode="auto">
            <a:xfrm flipV="1">
              <a:off x="2488" y="1577"/>
              <a:ext cx="0" cy="16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01" name="Group 9"/>
          <p:cNvGrpSpPr>
            <a:grpSpLocks/>
          </p:cNvGrpSpPr>
          <p:nvPr/>
        </p:nvGrpSpPr>
        <p:grpSpPr bwMode="auto">
          <a:xfrm>
            <a:off x="4716016" y="2780928"/>
            <a:ext cx="912812" cy="112713"/>
            <a:chOff x="1050" y="1577"/>
            <a:chExt cx="1438" cy="178"/>
          </a:xfrm>
        </p:grpSpPr>
        <p:sp>
          <p:nvSpPr>
            <p:cNvPr id="33804" name="AutoShape 12"/>
            <p:cNvSpPr>
              <a:spLocks noChangeShapeType="1"/>
            </p:cNvSpPr>
            <p:nvPr/>
          </p:nvSpPr>
          <p:spPr bwMode="auto">
            <a:xfrm flipV="1">
              <a:off x="1050" y="1740"/>
              <a:ext cx="1425" cy="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03" name="AutoShape 11"/>
            <p:cNvSpPr>
              <a:spLocks noChangeShapeType="1"/>
            </p:cNvSpPr>
            <p:nvPr/>
          </p:nvSpPr>
          <p:spPr bwMode="auto">
            <a:xfrm flipV="1">
              <a:off x="1050" y="1590"/>
              <a:ext cx="0" cy="16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02" name="AutoShape 10"/>
            <p:cNvSpPr>
              <a:spLocks noChangeShapeType="1"/>
            </p:cNvSpPr>
            <p:nvPr/>
          </p:nvSpPr>
          <p:spPr bwMode="auto">
            <a:xfrm flipV="1">
              <a:off x="2488" y="1577"/>
              <a:ext cx="0" cy="16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795" name="AutoShape 3"/>
          <p:cNvSpPr>
            <a:spLocks noChangeShapeType="1"/>
          </p:cNvSpPr>
          <p:nvPr/>
        </p:nvSpPr>
        <p:spPr bwMode="auto">
          <a:xfrm>
            <a:off x="3779912" y="2924944"/>
            <a:ext cx="0" cy="16510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/>
          <p:cNvSpPr>
            <a:spLocks noChangeShapeType="1"/>
          </p:cNvSpPr>
          <p:nvPr/>
        </p:nvSpPr>
        <p:spPr bwMode="auto">
          <a:xfrm>
            <a:off x="5220072" y="2924944"/>
            <a:ext cx="0" cy="165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3275856" y="3429000"/>
            <a:ext cx="800100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33793" name="WordArt 1"/>
          <p:cNvSpPr>
            <a:spLocks noChangeArrowheads="1" noChangeShapeType="1" noTextEdit="1"/>
          </p:cNvSpPr>
          <p:nvPr/>
        </p:nvSpPr>
        <p:spPr bwMode="auto">
          <a:xfrm>
            <a:off x="5076056" y="3492103"/>
            <a:ext cx="800100" cy="1089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+Светлана новая\ВЫСТУПЛЕНИЯ\Мастер-класс по русск. яз_20.11.12\image0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852936"/>
            <a:ext cx="2520280" cy="2978513"/>
          </a:xfrm>
          <a:prstGeom prst="rect">
            <a:avLst/>
          </a:prstGeom>
          <a:noFill/>
        </p:spPr>
      </p:pic>
      <p:pic>
        <p:nvPicPr>
          <p:cNvPr id="1027" name="Picture 3" descr="Z:\+Светлана новая\ВЫСТУПЛЕНИЯ\Мастер-класс по русск. яз_20.11.12\image004.gif"/>
          <p:cNvPicPr>
            <a:picLocks noChangeAspect="1" noChangeArrowheads="1"/>
          </p:cNvPicPr>
          <p:nvPr/>
        </p:nvPicPr>
        <p:blipFill>
          <a:blip r:embed="rId4" cstate="print"/>
          <a:srcRect l="6762"/>
          <a:stretch>
            <a:fillRect/>
          </a:stretch>
        </p:blipFill>
        <p:spPr bwMode="auto">
          <a:xfrm>
            <a:off x="827584" y="3356992"/>
            <a:ext cx="4964435" cy="21717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1052736"/>
            <a:ext cx="5760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Структура уроков введения нового знания по технологии </a:t>
            </a:r>
            <a:r>
              <a:rPr lang="ru-RU" sz="3200" b="1" dirty="0" err="1" smtClean="0"/>
              <a:t>деятельностного</a:t>
            </a:r>
            <a:r>
              <a:rPr lang="ru-RU" sz="3200" b="1" dirty="0" smtClean="0"/>
              <a:t> метода.</a:t>
            </a:r>
            <a:endParaRPr lang="ru-RU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43608" y="2348880"/>
            <a:ext cx="65162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/>
              <a:t>9. Рефлексия учебной деятельности на уроке (итог).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08720"/>
            <a:ext cx="52459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работу на уроке!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645024"/>
            <a:ext cx="35365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1556792"/>
            <a:ext cx="69482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/>
              <a:t>1. Мотивирование к учебной деятельности.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212976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Одним из требований к современному уроку с точки зрения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 является создание и поддержание на уроке благоприятного психологического климата. Заряд положительных эмоций, полученный школьниками и самим учителем, определяет позитивное воздействие школы на здоровье. Поэтому каждый урок я стараюсь начинать с создания у детей благоприятного настроя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412776"/>
            <a:ext cx="69127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2. Актуализация и фиксирование индивидуального затруднения в пробном учебном действии.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23728" y="4005064"/>
            <a:ext cx="62646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«Прежде чем вводить новое знание, надо создать ситуацию… необходимости его появления».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(Г.А. 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Цукерман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</a:t>
            </a:r>
            <a:endParaRPr kumimoji="0" lang="ru-RU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95536" y="1268760"/>
            <a:ext cx="8470589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Двигайся больше -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прожив...шь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 дольше.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Кто много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леж...т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, у того бок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бол...т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Здоровье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сгуб...шь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 - новое не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куп...шь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Животы - не нитки: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надорв...шь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 – 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не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подвяж...шь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115616" y="2204864"/>
            <a:ext cx="58681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/>
              <a:t>3. Выявление места и причины затруднения.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1268760"/>
            <a:ext cx="8356775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Двигайся больше - прожив</a:t>
            </a:r>
            <a:r>
              <a:rPr lang="ru-RU" sz="5000" u="sng" dirty="0" smtClean="0">
                <a:solidFill>
                  <a:schemeClr val="bg1"/>
                </a:solidFill>
                <a:latin typeface="Propisi" pitchFamily="2" charset="0"/>
              </a:rPr>
              <a:t>ё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шь дольше.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Кто много леж</a:t>
            </a:r>
            <a:r>
              <a:rPr lang="ru-RU" sz="5000" u="sng" dirty="0" smtClean="0">
                <a:solidFill>
                  <a:schemeClr val="bg1"/>
                </a:solidFill>
                <a:latin typeface="Propisi" pitchFamily="2" charset="0"/>
              </a:rPr>
              <a:t>и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т, у того бок бол</a:t>
            </a:r>
            <a:r>
              <a:rPr lang="ru-RU" sz="5000" u="sng" dirty="0" smtClean="0">
                <a:solidFill>
                  <a:schemeClr val="bg1"/>
                </a:solidFill>
                <a:latin typeface="Propisi" pitchFamily="2" charset="0"/>
              </a:rPr>
              <a:t>и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т.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Здоровье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сгуб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  <a:r>
              <a:rPr lang="ru-RU" sz="5000" dirty="0" smtClean="0">
                <a:solidFill>
                  <a:srgbClr val="FF0000"/>
                </a:solidFill>
                <a:latin typeface="Propisi" pitchFamily="2" charset="0"/>
              </a:rPr>
              <a:t>?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 - новое не куп.</a:t>
            </a:r>
            <a:r>
              <a:rPr lang="ru-RU" sz="5000" dirty="0" smtClean="0">
                <a:solidFill>
                  <a:srgbClr val="FF0000"/>
                </a:solidFill>
                <a:latin typeface="Propisi" pitchFamily="2" charset="0"/>
              </a:rPr>
              <a:t>?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Животы - не нитки: надорв</a:t>
            </a:r>
            <a:r>
              <a:rPr lang="ru-RU" sz="5000" u="sng" dirty="0" smtClean="0">
                <a:solidFill>
                  <a:schemeClr val="bg1"/>
                </a:solidFill>
                <a:latin typeface="Propisi" pitchFamily="2" charset="0"/>
              </a:rPr>
              <a:t>ё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шь – 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не 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подвяж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  <a:r>
              <a:rPr lang="ru-RU" sz="5000" dirty="0" smtClean="0">
                <a:solidFill>
                  <a:srgbClr val="FF0000"/>
                </a:solidFill>
                <a:latin typeface="Propisi" pitchFamily="2" charset="0"/>
              </a:rPr>
              <a:t>?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  <a:r>
              <a:rPr lang="ru-RU" sz="5000" dirty="0" err="1" smtClean="0">
                <a:solidFill>
                  <a:schemeClr val="bg1"/>
                </a:solidFill>
                <a:latin typeface="Propisi" pitchFamily="2" charset="0"/>
              </a:rPr>
              <a:t>шь</a:t>
            </a:r>
            <a:r>
              <a:rPr lang="ru-RU" sz="5000" dirty="0" smtClean="0">
                <a:solidFill>
                  <a:schemeClr val="bg1"/>
                </a:solidFill>
                <a:latin typeface="Propisi" pitchFamily="2" charset="0"/>
              </a:rPr>
              <a:t>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843808" y="3068960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876256" y="3068960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051720" y="4581128"/>
            <a:ext cx="72008" cy="14401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55576" y="2307069"/>
            <a:ext cx="70202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4. Построение проекта выхода из затруднения.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27584" y="1988840"/>
            <a:ext cx="59401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/>
              <a:t>5. Реализация построенного проекта.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99592" y="3845659"/>
            <a:ext cx="705678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+mj-lt"/>
                <a:ea typeface="Times New Roman" pitchFamily="18" charset="0"/>
                <a:cs typeface="Arial" pitchFamily="34" charset="0"/>
              </a:rPr>
              <a:t> «Главная особенность процесса усвоения состоит в его активности: знания можно передать только тогда, когда ученик их берёт, то есть выполняет… какие-то действия с ними. Другими словами, процесс усвоения знаний – это всегда выполнение учащимися определённых познавательных действий».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+mj-lt"/>
                <a:ea typeface="Times New Roman" pitchFamily="18" charset="0"/>
                <a:cs typeface="Arial" pitchFamily="34" charset="0"/>
              </a:rPr>
              <a:t>Н.Ф. Талызина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597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Propisi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Сергей</cp:lastModifiedBy>
  <cp:revision>88</cp:revision>
  <dcterms:created xsi:type="dcterms:W3CDTF">2012-11-17T13:20:40Z</dcterms:created>
  <dcterms:modified xsi:type="dcterms:W3CDTF">2024-03-31T15:00:10Z</dcterms:modified>
</cp:coreProperties>
</file>