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307" r:id="rId2"/>
    <p:sldId id="321" r:id="rId3"/>
    <p:sldId id="332" r:id="rId4"/>
    <p:sldId id="315" r:id="rId5"/>
    <p:sldId id="326" r:id="rId6"/>
    <p:sldId id="327" r:id="rId7"/>
    <p:sldId id="316" r:id="rId8"/>
    <p:sldId id="323" r:id="rId9"/>
    <p:sldId id="313" r:id="rId10"/>
    <p:sldId id="330" r:id="rId11"/>
    <p:sldId id="310" r:id="rId12"/>
    <p:sldId id="324" r:id="rId13"/>
    <p:sldId id="328" r:id="rId14"/>
    <p:sldId id="309" r:id="rId15"/>
    <p:sldId id="312" r:id="rId16"/>
    <p:sldId id="331" r:id="rId17"/>
    <p:sldId id="333" r:id="rId18"/>
    <p:sldId id="334" r:id="rId19"/>
    <p:sldId id="308" r:id="rId20"/>
    <p:sldId id="335" r:id="rId21"/>
    <p:sldId id="336" r:id="rId22"/>
    <p:sldId id="337" r:id="rId23"/>
    <p:sldId id="338" r:id="rId24"/>
    <p:sldId id="339" r:id="rId25"/>
    <p:sldId id="303" r:id="rId2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A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3548" autoAdjust="0"/>
  </p:normalViewPr>
  <p:slideViewPr>
    <p:cSldViewPr>
      <p:cViewPr varScale="1">
        <p:scale>
          <a:sx n="101" d="100"/>
          <a:sy n="101" d="100"/>
        </p:scale>
        <p:origin x="-9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10/14/2022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advClick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C730F52-B9EA-4AB9-B738-7E938013E4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609600"/>
            <a:ext cx="981892" cy="715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AF05E8B-D625-4D1A-8B24-04F2A9F68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38"/>
          <a:stretch/>
        </p:blipFill>
        <p:spPr>
          <a:xfrm>
            <a:off x="1371600" y="1741062"/>
            <a:ext cx="6536378" cy="362171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914400" y="540733"/>
            <a:ext cx="67649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55A8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Муниципальное бюджетное </a:t>
            </a:r>
            <a:br>
              <a:rPr lang="ru-RU" sz="2400" b="1" dirty="0">
                <a:solidFill>
                  <a:srgbClr val="55A8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5A8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дошкольное образовательное учреждение </a:t>
            </a:r>
            <a:br>
              <a:rPr lang="ru-RU" sz="2400" b="1" dirty="0">
                <a:solidFill>
                  <a:srgbClr val="55A8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55A8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rgbClr val="55A8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Яйский</a:t>
            </a:r>
            <a:r>
              <a:rPr lang="ru-RU" sz="2400" b="1" dirty="0">
                <a:solidFill>
                  <a:srgbClr val="55A8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детский сад «Чайка»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2958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64EA31F-5E3E-4139-B746-3EF301C5328D}"/>
              </a:ext>
            </a:extLst>
          </p:cNvPr>
          <p:cNvSpPr/>
          <p:nvPr/>
        </p:nvSpPr>
        <p:spPr>
          <a:xfrm>
            <a:off x="533400" y="381000"/>
            <a:ext cx="8001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Этапы реализации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этап - подготовительно-информационный</a:t>
            </a:r>
            <a:endParaRPr lang="ru-RU" sz="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этап – основной (практический - познавательный</a:t>
            </a:r>
            <a:endParaRPr lang="ru-RU" sz="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этап – заключительный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2B6B48-5EB5-4A24-9C5A-B977062E6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35326"/>
            <a:ext cx="4419600" cy="331470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374186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A368205-91ED-4B47-BEEA-3976EB5DF883}"/>
              </a:ext>
            </a:extLst>
          </p:cNvPr>
          <p:cNvSpPr/>
          <p:nvPr/>
        </p:nvSpPr>
        <p:spPr>
          <a:xfrm>
            <a:off x="2318190" y="609600"/>
            <a:ext cx="4616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Подготовительный</a:t>
            </a:r>
          </a:p>
        </p:txBody>
      </p:sp>
      <p:pic>
        <p:nvPicPr>
          <p:cNvPr id="5" name="Рисунок 4" descr="Изображение выглядит как человек, внутренний, ребенок, трав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0E8D1241-CF84-4490-8C83-05B20B4AB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94" y="1386882"/>
            <a:ext cx="6553200" cy="368363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107433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DAB87DF-15AB-43AD-9118-770E8FA6EB46}"/>
              </a:ext>
            </a:extLst>
          </p:cNvPr>
          <p:cNvSpPr/>
          <p:nvPr/>
        </p:nvSpPr>
        <p:spPr>
          <a:xfrm>
            <a:off x="1600200" y="381000"/>
            <a:ext cx="6096000" cy="76944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родителей</a:t>
            </a:r>
          </a:p>
          <a:p>
            <a:endParaRPr lang="ru-RU" sz="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F9FD2CAB-1FAE-4833-A640-45D211C025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4" r="9076" b="3756"/>
          <a:stretch/>
        </p:blipFill>
        <p:spPr>
          <a:xfrm>
            <a:off x="3495823" y="3524788"/>
            <a:ext cx="5129201" cy="278603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Рисунок 11" descr="Изображение выглядит как человек, внутренний, стена, молод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7A52499B-496F-4E3B-8D54-79393C9D1D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t="14988" r="12085"/>
          <a:stretch/>
        </p:blipFill>
        <p:spPr>
          <a:xfrm>
            <a:off x="762000" y="978098"/>
            <a:ext cx="4148733" cy="275570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3" name="Рисунок 12" descr="Изображение выглядит как человек, внутренний, стол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22D5FEB-CDED-482D-8C41-634650C45C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" r="10896"/>
          <a:stretch/>
        </p:blipFill>
        <p:spPr>
          <a:xfrm>
            <a:off x="4622256" y="968573"/>
            <a:ext cx="3955143" cy="265380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6" name="Рисунок 15" descr="Изображение выглядит как человек, ребенок, групп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DE91A4CE-F0E3-4A95-BCA7-64D7885959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3" r="1"/>
          <a:stretch/>
        </p:blipFill>
        <p:spPr>
          <a:xfrm>
            <a:off x="762000" y="3571441"/>
            <a:ext cx="3962400" cy="269272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047188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64EA31F-5E3E-4139-B746-3EF301C5328D}"/>
              </a:ext>
            </a:extLst>
          </p:cNvPr>
          <p:cNvSpPr/>
          <p:nvPr/>
        </p:nvSpPr>
        <p:spPr>
          <a:xfrm>
            <a:off x="685800" y="381000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Подбор материала и оборудования</a:t>
            </a:r>
            <a:endParaRPr lang="ru-RU" sz="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человек, ребенок, внутренний, молод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69DC96B-DC3D-43E9-8A37-DF0844B237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" r="14326" b="4910"/>
          <a:stretch/>
        </p:blipFill>
        <p:spPr>
          <a:xfrm>
            <a:off x="4572000" y="990599"/>
            <a:ext cx="3895725" cy="264741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7" name="Рисунок 6" descr="Изображение выглядит как внутренний, стол, пол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BE23429-1FAB-4FA9-83A0-85464A8AB2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r="20290" b="10423"/>
          <a:stretch/>
        </p:blipFill>
        <p:spPr>
          <a:xfrm>
            <a:off x="790575" y="990599"/>
            <a:ext cx="3933825" cy="267330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8" name="Рисунок 7" descr="Изображение выглядит как человек, внутренний, стена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7A203E1F-3489-4730-8C47-08CF401EE1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9"/>
          <a:stretch/>
        </p:blipFill>
        <p:spPr>
          <a:xfrm>
            <a:off x="785605" y="3492051"/>
            <a:ext cx="3953068" cy="268967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0" name="Рисунок 9" descr="Изображение выглядит как внутренний, человек, сидит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83AB3A47-1179-4805-9B39-153B8E134D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6"/>
          <a:stretch/>
        </p:blipFill>
        <p:spPr>
          <a:xfrm>
            <a:off x="4604497" y="3537347"/>
            <a:ext cx="3863228" cy="262287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164877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0B59E0C-9B06-4545-B610-BFB76BE0DFDD}"/>
              </a:ext>
            </a:extLst>
          </p:cNvPr>
          <p:cNvSpPr/>
          <p:nvPr/>
        </p:nvSpPr>
        <p:spPr>
          <a:xfrm>
            <a:off x="3352800" y="457200"/>
            <a:ext cx="2327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</a:p>
        </p:txBody>
      </p:sp>
      <p:pic>
        <p:nvPicPr>
          <p:cNvPr id="4" name="Рисунок 3" descr="Изображение выглядит как пол, человек, играет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EF0FEAD-6ED4-45D4-90C0-DCB88B9F45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" t="7749" r="15578"/>
          <a:stretch/>
        </p:blipFill>
        <p:spPr>
          <a:xfrm>
            <a:off x="723900" y="3733800"/>
            <a:ext cx="3895727" cy="264741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8" name="Рисунок 7" descr="Изображение выглядит как пол, внутренний, человек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F0ECD934-EEF2-4126-BD74-07446018EC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2" r="5480" b="7203"/>
          <a:stretch/>
        </p:blipFill>
        <p:spPr>
          <a:xfrm>
            <a:off x="4516325" y="3750746"/>
            <a:ext cx="3922829" cy="26405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Рисунок 10" descr="Изображение выглядит как пол, внутренний, человек, маленьк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6367ADC-A5C8-407B-8D05-BAF87E473F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 t="2754" r="9781"/>
          <a:stretch/>
        </p:blipFill>
        <p:spPr>
          <a:xfrm>
            <a:off x="4543427" y="1214674"/>
            <a:ext cx="3933827" cy="267330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3" name="Рисунок 12" descr="Изображение выглядит как внутренний, фотография, стена, мног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683338A5-5C9F-41BB-9DC7-84725FB944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b="10778"/>
          <a:stretch/>
        </p:blipFill>
        <p:spPr>
          <a:xfrm>
            <a:off x="723900" y="1233457"/>
            <a:ext cx="3924300" cy="267094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987413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40728B0-AE47-4B8D-AE84-62E8ACA3A2CF}"/>
              </a:ext>
            </a:extLst>
          </p:cNvPr>
          <p:cNvSpPr/>
          <p:nvPr/>
        </p:nvSpPr>
        <p:spPr>
          <a:xfrm>
            <a:off x="457200" y="4572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 – техническое                   обеспечение</a:t>
            </a:r>
          </a:p>
          <a:p>
            <a:endParaRPr lang="ru-RU" sz="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A5E5308-9A19-4814-BBED-D683B6021D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657600"/>
            <a:ext cx="2056039" cy="2878454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C88860F4-4FC6-4C28-ADCA-0C7810BE3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932206"/>
              </p:ext>
            </p:extLst>
          </p:nvPr>
        </p:nvGraphicFramePr>
        <p:xfrm>
          <a:off x="914400" y="1524000"/>
          <a:ext cx="6238875" cy="3390899"/>
        </p:xfrm>
        <a:graphic>
          <a:graphicData uri="http://schemas.openxmlformats.org/drawingml/2006/table">
            <a:tbl>
              <a:tblPr firstRow="1" firstCol="1" bandRow="1"/>
              <a:tblGrid>
                <a:gridCol w="510785">
                  <a:extLst>
                    <a:ext uri="{9D8B030D-6E8A-4147-A177-3AD203B41FA5}">
                      <a16:colId xmlns:a16="http://schemas.microsoft.com/office/drawing/2014/main" xmlns="" val="1775435285"/>
                    </a:ext>
                  </a:extLst>
                </a:gridCol>
                <a:gridCol w="3162096">
                  <a:extLst>
                    <a:ext uri="{9D8B030D-6E8A-4147-A177-3AD203B41FA5}">
                      <a16:colId xmlns:a16="http://schemas.microsoft.com/office/drawing/2014/main" xmlns="" val="3003107460"/>
                    </a:ext>
                  </a:extLst>
                </a:gridCol>
                <a:gridCol w="1432519">
                  <a:extLst>
                    <a:ext uri="{9D8B030D-6E8A-4147-A177-3AD203B41FA5}">
                      <a16:colId xmlns:a16="http://schemas.microsoft.com/office/drawing/2014/main" xmlns="" val="4233438616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xmlns="" val="3269977345"/>
                    </a:ext>
                  </a:extLst>
                </a:gridCol>
              </a:tblGrid>
              <a:tr h="6818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800" b="1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руб.</a:t>
                      </a:r>
                      <a:endParaRPr lang="ru-RU" sz="1800" b="1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47910387"/>
                  </a:ext>
                </a:extLst>
              </a:tr>
              <a:tr h="683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Ткань на пошив костюмов для инсценировок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м.</a:t>
                      </a:r>
                      <a:endParaRPr lang="ru-RU" sz="1800" b="1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57516844"/>
                  </a:ext>
                </a:extLst>
              </a:tr>
              <a:tr h="1001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для изготовления костюмов из бросового материала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костюма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ru-RU" sz="1800" b="1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60784213"/>
                  </a:ext>
                </a:extLst>
              </a:tr>
              <a:tr h="341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Бумага А4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л.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5022224"/>
                  </a:ext>
                </a:extLst>
              </a:tr>
              <a:tr h="341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Пленка для ламинирования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шт.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2576307"/>
                  </a:ext>
                </a:extLst>
              </a:tr>
              <a:tr h="34158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4500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52755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8055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64EA31F-5E3E-4139-B746-3EF301C5328D}"/>
              </a:ext>
            </a:extLst>
          </p:cNvPr>
          <p:cNvSpPr/>
          <p:nvPr/>
        </p:nvSpPr>
        <p:spPr>
          <a:xfrm>
            <a:off x="1981200" y="304800"/>
            <a:ext cx="7467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</a:t>
            </a:r>
          </a:p>
          <a:p>
            <a:endParaRPr lang="ru-RU" sz="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внутренний, человек, ребенок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F1E45043-8661-429A-BCA2-5EDBF6B647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3" b="41161"/>
          <a:stretch/>
        </p:blipFill>
        <p:spPr>
          <a:xfrm>
            <a:off x="609600" y="994319"/>
            <a:ext cx="4070956" cy="260791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7" name="Рисунок 6" descr="Изображение выглядит как внутренний, стол, человек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739B302A-0ED7-48BE-B1D9-85F5B4B2C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1" r="651" b="10009"/>
          <a:stretch/>
        </p:blipFill>
        <p:spPr>
          <a:xfrm>
            <a:off x="4476320" y="994320"/>
            <a:ext cx="4070956" cy="260791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9" name="Рисунок 8" descr="Изображение выглядит как человек, ребенок, спальня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AF4C692-F4C6-42A0-8BF2-8DBAE0D6F3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0" r="3992" b="22099"/>
          <a:stretch/>
        </p:blipFill>
        <p:spPr>
          <a:xfrm>
            <a:off x="4461648" y="3444630"/>
            <a:ext cx="4085628" cy="263899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Рисунок 10" descr="Изображение выглядит как человек, ребенок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D7A70DA0-8E59-4C4D-A5BD-1223A62D59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8"/>
          <a:stretch/>
        </p:blipFill>
        <p:spPr>
          <a:xfrm>
            <a:off x="609600" y="3429000"/>
            <a:ext cx="4133850" cy="2654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658672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E9E2B77-B165-416B-B2B8-A495CB95B418}"/>
              </a:ext>
            </a:extLst>
          </p:cNvPr>
          <p:cNvSpPr/>
          <p:nvPr/>
        </p:nvSpPr>
        <p:spPr>
          <a:xfrm>
            <a:off x="2438400" y="304800"/>
            <a:ext cx="7467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Учим роли</a:t>
            </a:r>
          </a:p>
          <a:p>
            <a:endParaRPr lang="ru-RU" sz="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Изображение выглядит как фотография, стена, дерево,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600B0A63-DDE0-4768-A509-04195D8D50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t="13333" r="16667" b="14962"/>
          <a:stretch/>
        </p:blipFill>
        <p:spPr>
          <a:xfrm rot="16200000">
            <a:off x="1319347" y="328223"/>
            <a:ext cx="2696733" cy="391462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0" name="Рисунок 9" descr="Изображение выглядит как человек, ребенок, внутренний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C4702E1-795D-474D-BBF5-D9A87BB463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b="24990"/>
          <a:stretch/>
        </p:blipFill>
        <p:spPr>
          <a:xfrm>
            <a:off x="741884" y="3479128"/>
            <a:ext cx="3917870" cy="269950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Рисунок 11" descr="Изображение выглядит как ребенок, маленький, мальчик, молод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F4BA382C-6786-4DA2-9FF2-B7C81B8ECB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7"/>
          <a:stretch/>
        </p:blipFill>
        <p:spPr>
          <a:xfrm>
            <a:off x="4525463" y="3495392"/>
            <a:ext cx="3898953" cy="266697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4" name="Рисунок 13" descr="Изображение выглядит как человек, внутренний, пол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5CFCF9B-E7FE-4908-9C0B-AE0D9D400D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0" b="39061"/>
          <a:stretch/>
        </p:blipFill>
        <p:spPr>
          <a:xfrm>
            <a:off x="4495799" y="908595"/>
            <a:ext cx="3939977" cy="272530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4905407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7A255F8-7536-4B71-B90B-ECB827E5AB8A}"/>
              </a:ext>
            </a:extLst>
          </p:cNvPr>
          <p:cNvSpPr/>
          <p:nvPr/>
        </p:nvSpPr>
        <p:spPr>
          <a:xfrm>
            <a:off x="1676400" y="304800"/>
            <a:ext cx="541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</a:p>
          <a:p>
            <a:endParaRPr lang="ru-RU" sz="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человек, сидит, внутренний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FC6FAE08-2CCA-44E7-BFE9-6A1D9B46B6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7" b="5556"/>
          <a:stretch/>
        </p:blipFill>
        <p:spPr>
          <a:xfrm>
            <a:off x="689360" y="838200"/>
            <a:ext cx="4070062" cy="270509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8" name="Рисунок 7" descr="Изображение выглядит как ребенок, маленький, человек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EA6DB6AB-E0C4-42C8-AE1A-348510FC9B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7" b="3820"/>
          <a:stretch/>
        </p:blipFill>
        <p:spPr>
          <a:xfrm>
            <a:off x="4625822" y="838199"/>
            <a:ext cx="4060978" cy="272020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0" name="Рисунок 9" descr="Изображение выглядит как человек, ребенок, мальчик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E14E78B0-01E6-4E39-A2EE-3580637F72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2"/>
          <a:stretch/>
        </p:blipFill>
        <p:spPr>
          <a:xfrm>
            <a:off x="707340" y="3429000"/>
            <a:ext cx="4052082" cy="269314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4" name="Рисунок 13" descr="Изображение выглядит как внутренний, сидит, диван, окн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0D597F8-B9FE-405B-B328-EAC236BE01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8"/>
          <a:stretch/>
        </p:blipFill>
        <p:spPr>
          <a:xfrm>
            <a:off x="4625822" y="3419475"/>
            <a:ext cx="4060978" cy="272020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251499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987892B-15E9-4B12-B2D2-3E24AAD61B63}"/>
              </a:ext>
            </a:extLst>
          </p:cNvPr>
          <p:cNvSpPr/>
          <p:nvPr/>
        </p:nvSpPr>
        <p:spPr>
          <a:xfrm>
            <a:off x="2762054" y="533400"/>
            <a:ext cx="4485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7B62A06-36B5-40F8-86F1-312763506378}"/>
              </a:ext>
            </a:extLst>
          </p:cNvPr>
          <p:cNvSpPr/>
          <p:nvPr/>
        </p:nvSpPr>
        <p:spPr>
          <a:xfrm>
            <a:off x="990600" y="1331684"/>
            <a:ext cx="701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Подведение итогов проектной деятельности</a:t>
            </a:r>
          </a:p>
        </p:txBody>
      </p:sp>
      <p:pic>
        <p:nvPicPr>
          <p:cNvPr id="7" name="Рисунок 6" descr="Изображение выглядит как закрытый, текст, много, фотография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2CA77B61-4A29-4BF3-A8A2-AD2136CE19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" t="13684" b="1470"/>
          <a:stretch/>
        </p:blipFill>
        <p:spPr>
          <a:xfrm>
            <a:off x="761998" y="1809074"/>
            <a:ext cx="3886201" cy="251693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54234A7-6E84-4037-A6C5-AA6AA4E952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13889" r="3786" b="8832"/>
          <a:stretch/>
        </p:blipFill>
        <p:spPr>
          <a:xfrm rot="10800000">
            <a:off x="4495799" y="1808697"/>
            <a:ext cx="3886783" cy="251731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Рисунок 10" descr="Изображение выглядит как закрытый, внутренний, сте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BA699EE6-EF6C-478E-9C95-4D0932AE9E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7" r="8333" b="15181"/>
          <a:stretch/>
        </p:blipFill>
        <p:spPr>
          <a:xfrm>
            <a:off x="2598141" y="4191000"/>
            <a:ext cx="4267198" cy="21336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040480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202501AA-6DE4-4041-A94F-9C9A319D3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035" y="1645695"/>
            <a:ext cx="6477000" cy="99630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48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Сказка в гости к нам пришла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FC37732-C1DB-4472-9164-DFFB2721CC74}"/>
              </a:ext>
            </a:extLst>
          </p:cNvPr>
          <p:cNvSpPr txBox="1">
            <a:spLocks/>
          </p:cNvSpPr>
          <p:nvPr/>
        </p:nvSpPr>
        <p:spPr>
          <a:xfrm>
            <a:off x="1676400" y="493350"/>
            <a:ext cx="56007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55A83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Семе</a:t>
            </a:r>
            <a:r>
              <a:rPr lang="ru-RU" sz="3600" b="1" dirty="0">
                <a:solidFill>
                  <a:srgbClr val="7CCA6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йный проект</a:t>
            </a:r>
            <a:endParaRPr lang="ru-RU" sz="34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D37CA11-FB0A-41F0-B665-E9C79AA39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992650"/>
            <a:ext cx="3868271" cy="37655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D154334-8B6E-4F04-8103-9228C4B38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41857"/>
            <a:ext cx="1109767" cy="98214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B2F61ABF-A27E-415D-BA90-AB5E55A92A45}"/>
              </a:ext>
            </a:extLst>
          </p:cNvPr>
          <p:cNvSpPr txBox="1">
            <a:spLocks/>
          </p:cNvSpPr>
          <p:nvPr/>
        </p:nvSpPr>
        <p:spPr>
          <a:xfrm>
            <a:off x="4754252" y="2700260"/>
            <a:ext cx="4249271" cy="48487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7CCA6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Средняя группа</a:t>
            </a:r>
            <a:endParaRPr lang="ru-RU" sz="2800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CB506A16-82C0-4CA1-A8B0-3F2E41A38E86}"/>
              </a:ext>
            </a:extLst>
          </p:cNvPr>
          <p:cNvSpPr txBox="1">
            <a:spLocks/>
          </p:cNvSpPr>
          <p:nvPr/>
        </p:nvSpPr>
        <p:spPr>
          <a:xfrm>
            <a:off x="1066800" y="3309000"/>
            <a:ext cx="6477000" cy="4248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8A0556CD-9038-4A7B-860E-05F8F7E3C4A7}"/>
              </a:ext>
            </a:extLst>
          </p:cNvPr>
          <p:cNvSpPr txBox="1">
            <a:spLocks/>
          </p:cNvSpPr>
          <p:nvPr/>
        </p:nvSpPr>
        <p:spPr>
          <a:xfrm>
            <a:off x="1143000" y="4044300"/>
            <a:ext cx="6477000" cy="4248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90FE06D-1D71-4976-BB69-C674AD23AEAA}"/>
              </a:ext>
            </a:extLst>
          </p:cNvPr>
          <p:cNvSpPr txBox="1">
            <a:spLocks/>
          </p:cNvSpPr>
          <p:nvPr/>
        </p:nvSpPr>
        <p:spPr>
          <a:xfrm>
            <a:off x="304800" y="2942696"/>
            <a:ext cx="7086600" cy="2052796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7CCA6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  <a:r>
              <a:rPr lang="ru-RU" sz="2400" b="1" dirty="0">
                <a:solidFill>
                  <a:srgbClr val="7CCA6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Воспитатели: </a:t>
            </a:r>
            <a:r>
              <a:rPr lang="ru-RU" sz="2400" b="1" dirty="0" err="1">
                <a:solidFill>
                  <a:srgbClr val="7CCA6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В.Н.Сухарева</a:t>
            </a:r>
            <a:endParaRPr lang="en-US" sz="2400" b="1" dirty="0">
              <a:solidFill>
                <a:srgbClr val="7CCA62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r>
              <a:rPr lang="en-US" sz="2400" b="1" dirty="0">
                <a:solidFill>
                  <a:srgbClr val="7CCA6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  <a:r>
              <a:rPr lang="ru-RU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высшая квалификационная категория</a:t>
            </a:r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  </a:t>
            </a:r>
            <a:endParaRPr lang="ru-RU" sz="24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r>
              <a:rPr lang="ru-RU" sz="2400" b="1" dirty="0">
                <a:solidFill>
                  <a:srgbClr val="7CCA6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         </a:t>
            </a:r>
            <a:r>
              <a:rPr lang="ru-RU" sz="2400" b="1" dirty="0" err="1">
                <a:solidFill>
                  <a:srgbClr val="7CCA6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Э.А.Пустовитова</a:t>
            </a:r>
            <a:endParaRPr lang="ru-RU" sz="2400" b="1" dirty="0">
              <a:solidFill>
                <a:srgbClr val="7CCA62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r>
              <a:rPr lang="ru-RU" sz="2400" b="1" dirty="0">
                <a:solidFill>
                  <a:srgbClr val="7CCA6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  <a:r>
              <a:rPr lang="ru-RU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высшая квалификационная категория</a:t>
            </a:r>
            <a:r>
              <a:rPr lang="ru-RU" sz="2400" b="1" dirty="0">
                <a:solidFill>
                  <a:srgbClr val="7CCA6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</a:t>
            </a:r>
          </a:p>
          <a:p>
            <a:endParaRPr lang="ru-RU" sz="2400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28673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FAA52D1-34C5-4826-AB7D-F99665DE9D6D}"/>
              </a:ext>
            </a:extLst>
          </p:cNvPr>
          <p:cNvSpPr/>
          <p:nvPr/>
        </p:nvSpPr>
        <p:spPr>
          <a:xfrm>
            <a:off x="3352800" y="381000"/>
            <a:ext cx="4485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5A9CF77-2D3F-4E2E-8C95-E5A78202CE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37778" r="5555" b="12223"/>
          <a:stretch/>
        </p:blipFill>
        <p:spPr>
          <a:xfrm>
            <a:off x="4267200" y="965774"/>
            <a:ext cx="3810000" cy="281065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81DBE7D-7CC4-4962-A3BE-4861CA2524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8" t="10000" r="12963" b="15555"/>
          <a:stretch/>
        </p:blipFill>
        <p:spPr>
          <a:xfrm>
            <a:off x="1152830" y="965775"/>
            <a:ext cx="2707516" cy="38596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DB0217E-3467-4132-A009-6681F1C880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32222" r="4074" b="18889"/>
          <a:stretch/>
        </p:blipFill>
        <p:spPr>
          <a:xfrm>
            <a:off x="3733800" y="3656393"/>
            <a:ext cx="3623829" cy="25717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055220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4D0E8DB-FE26-4B41-B945-CBDC9DD2E11E}"/>
              </a:ext>
            </a:extLst>
          </p:cNvPr>
          <p:cNvSpPr/>
          <p:nvPr/>
        </p:nvSpPr>
        <p:spPr>
          <a:xfrm>
            <a:off x="3352800" y="381000"/>
            <a:ext cx="4485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 музеи</a:t>
            </a:r>
          </a:p>
        </p:txBody>
      </p:sp>
      <p:pic>
        <p:nvPicPr>
          <p:cNvPr id="6" name="Рисунок 5" descr="Изображение выглядит как игрушка, закрытый, стен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B613A94-3231-46B6-8910-A967090A8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r="6028"/>
          <a:stretch/>
        </p:blipFill>
        <p:spPr>
          <a:xfrm>
            <a:off x="652819" y="926168"/>
            <a:ext cx="4038600" cy="279588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Рисунок 10" descr="Изображение выглядит как зеленый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98BBA38-F2C0-4A4A-BC91-FAFD459610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8298"/>
          <a:stretch/>
        </p:blipFill>
        <p:spPr>
          <a:xfrm>
            <a:off x="638175" y="3561564"/>
            <a:ext cx="4053244" cy="271435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3" name="Рисунок 12" descr="Изображение выглядит как стен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6F265C2-ECDD-46FF-9A27-ABA5C481D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9"/>
          <a:stretch/>
        </p:blipFill>
        <p:spPr>
          <a:xfrm>
            <a:off x="4552950" y="3561564"/>
            <a:ext cx="4033630" cy="265931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5" name="Рисунок 14" descr="Изображение выглядит как внутренний, стена, спальня, мебель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DDC18EFF-B29A-4C88-94CE-BCEE400AEA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4"/>
          <a:stretch/>
        </p:blipFill>
        <p:spPr>
          <a:xfrm>
            <a:off x="4572000" y="965775"/>
            <a:ext cx="3962400" cy="271667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853430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C63A367-AE79-49B0-A6A3-D40FE66CDC67}"/>
              </a:ext>
            </a:extLst>
          </p:cNvPr>
          <p:cNvSpPr/>
          <p:nvPr/>
        </p:nvSpPr>
        <p:spPr>
          <a:xfrm>
            <a:off x="2658267" y="430650"/>
            <a:ext cx="4485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pic>
        <p:nvPicPr>
          <p:cNvPr id="8" name="Рисунок 7" descr="Изображение выглядит как человек, внутренний, стена, молод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88110AF-D81E-44AB-A6E6-92B6873980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41" y="1143000"/>
            <a:ext cx="3410381" cy="454717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6" name="Рисунок 15" descr="Изображение выглядит как стена, внутренний, земля, женщи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9882FA7E-E955-4B11-894F-E59CCCF00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2" b="23333"/>
          <a:stretch/>
        </p:blipFill>
        <p:spPr>
          <a:xfrm>
            <a:off x="609600" y="1143000"/>
            <a:ext cx="4469908" cy="331104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3920A3B8-EA84-4C99-AC13-2113FE424CFD}"/>
              </a:ext>
            </a:extLst>
          </p:cNvPr>
          <p:cNvSpPr/>
          <p:nvPr/>
        </p:nvSpPr>
        <p:spPr>
          <a:xfrm>
            <a:off x="2667000" y="430650"/>
            <a:ext cx="4485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315B38D-0557-4996-B65E-6FA70977B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0"/>
            <a:ext cx="2046732" cy="26240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1208C4C-3668-4D18-9546-64BDD3B01F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t="10000" r="14444" b="12222"/>
          <a:stretch/>
        </p:blipFill>
        <p:spPr>
          <a:xfrm>
            <a:off x="7086600" y="4057650"/>
            <a:ext cx="1681582" cy="239541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62829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фотография, сте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54F4E8CE-F923-491E-B1AB-5C2E9F4A0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3" b="7825"/>
          <a:stretch/>
        </p:blipFill>
        <p:spPr>
          <a:xfrm>
            <a:off x="1143000" y="838200"/>
            <a:ext cx="6921271" cy="56388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2A59CD6-47D9-4DBD-B46E-C984456F8CA1}"/>
              </a:ext>
            </a:extLst>
          </p:cNvPr>
          <p:cNvSpPr/>
          <p:nvPr/>
        </p:nvSpPr>
        <p:spPr>
          <a:xfrm>
            <a:off x="1752600" y="348675"/>
            <a:ext cx="6934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Фотоотчет «Мы любим сказки</a:t>
            </a:r>
          </a:p>
        </p:txBody>
      </p:sp>
    </p:spTree>
    <p:extLst>
      <p:ext uri="{BB962C8B-B14F-4D97-AF65-F5344CB8AC3E}">
        <p14:creationId xmlns:p14="http://schemas.microsoft.com/office/powerpoint/2010/main" val="7959924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222366D-7D2C-4C3F-A480-6282A5426074}"/>
              </a:ext>
            </a:extLst>
          </p:cNvPr>
          <p:cNvSpPr/>
          <p:nvPr/>
        </p:nvSpPr>
        <p:spPr>
          <a:xfrm>
            <a:off x="838200" y="609600"/>
            <a:ext cx="7620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Сказка учит добро понимать,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 поступках людей рассуждать,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Коль плохой, то его осудить,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Ну а слабый – его защитить!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Дети учатся думать, мечтать,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вопросы ответ получать.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Каждый раз что-нибудь узнают,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Родину свою познают!     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А. Лесных</a:t>
            </a:r>
          </a:p>
        </p:txBody>
      </p:sp>
    </p:spTree>
    <p:extLst>
      <p:ext uri="{BB962C8B-B14F-4D97-AF65-F5344CB8AC3E}">
        <p14:creationId xmlns:p14="http://schemas.microsoft.com/office/powerpoint/2010/main" val="134901609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3914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4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F383043-8A3E-4B08-9B73-A22B7B6E2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36" y="1676400"/>
            <a:ext cx="620683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202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тена, внутренний, земля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89174DEE-CFBF-45CC-970D-B470AF5E48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1" b="27109"/>
          <a:stretch/>
        </p:blipFill>
        <p:spPr>
          <a:xfrm>
            <a:off x="887989" y="956249"/>
            <a:ext cx="3836411" cy="279339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52D4526-B43E-4E26-AD00-D8F43C7502CB}"/>
              </a:ext>
            </a:extLst>
          </p:cNvPr>
          <p:cNvSpPr/>
          <p:nvPr/>
        </p:nvSpPr>
        <p:spPr>
          <a:xfrm>
            <a:off x="1219200" y="3810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Встреча с героями сказок</a:t>
            </a:r>
          </a:p>
        </p:txBody>
      </p:sp>
      <p:pic>
        <p:nvPicPr>
          <p:cNvPr id="8" name="Рисунок 7" descr="Изображение выглядит как земля, стена, стоит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8BEA1BD-B93A-47EE-BAE2-07171AAD1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6" b="27144"/>
          <a:stretch/>
        </p:blipFill>
        <p:spPr>
          <a:xfrm>
            <a:off x="4591050" y="3585494"/>
            <a:ext cx="3836685" cy="283188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0" name="Рисунок 9" descr="Изображение выглядит как внутренний, ребенок, стена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293141C-9E6B-49F9-A5BD-A8C73848A2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8577"/>
          <a:stretch/>
        </p:blipFill>
        <p:spPr>
          <a:xfrm>
            <a:off x="4603862" y="956248"/>
            <a:ext cx="3823874" cy="279339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Рисунок 11" descr="Изображение выглядит как внутренний, стена, занавес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B28D3FA2-64C6-4296-9E74-B3D7A0987F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3981" r="22474"/>
          <a:stretch/>
        </p:blipFill>
        <p:spPr>
          <a:xfrm>
            <a:off x="887989" y="3566447"/>
            <a:ext cx="3842927" cy="274773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925928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стена, внутренний, женщ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5C6AB17-0CDC-4803-B80D-9804B141F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76400"/>
            <a:ext cx="4964509" cy="372338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20D57A8-3EAC-40E5-B3C4-CE0EDF325630}"/>
              </a:ext>
            </a:extLst>
          </p:cNvPr>
          <p:cNvSpPr/>
          <p:nvPr/>
        </p:nvSpPr>
        <p:spPr>
          <a:xfrm>
            <a:off x="1219199" y="485862"/>
            <a:ext cx="670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 хотим работать вместе </a:t>
            </a:r>
          </a:p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вами, а не вместо вас!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8FF1B20-C80C-4151-ABAB-453D2F5F7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33400"/>
            <a:ext cx="1109767" cy="98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47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3CC6155-DB39-41BF-878A-C8128A37A605}"/>
              </a:ext>
            </a:extLst>
          </p:cNvPr>
          <p:cNvSpPr/>
          <p:nvPr/>
        </p:nvSpPr>
        <p:spPr>
          <a:xfrm>
            <a:off x="2217316" y="420469"/>
            <a:ext cx="46669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– лучший друг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7CFC20A-0DA2-435B-9AEB-84DDFD5167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6"/>
          <a:stretch/>
        </p:blipFill>
        <p:spPr>
          <a:xfrm>
            <a:off x="609600" y="1143000"/>
            <a:ext cx="4419600" cy="32766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BAEC82-A227-4F3C-931F-DA7C0C2F04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981200"/>
            <a:ext cx="4388789" cy="32766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174397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ECB8578-9244-45B6-996F-51F23E07B5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r="5405"/>
          <a:stretch/>
        </p:blipFill>
        <p:spPr>
          <a:xfrm>
            <a:off x="1752599" y="1027331"/>
            <a:ext cx="5914111" cy="400243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0E21F07-6A1B-4433-8DDC-736648B6ADD7}"/>
              </a:ext>
            </a:extLst>
          </p:cNvPr>
          <p:cNvSpPr/>
          <p:nvPr/>
        </p:nvSpPr>
        <p:spPr>
          <a:xfrm>
            <a:off x="2156955" y="381000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сказкой</a:t>
            </a:r>
          </a:p>
        </p:txBody>
      </p:sp>
    </p:spTree>
    <p:extLst>
      <p:ext uri="{BB962C8B-B14F-4D97-AF65-F5344CB8AC3E}">
        <p14:creationId xmlns:p14="http://schemas.microsoft.com/office/powerpoint/2010/main" val="305721056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01CBF61-9D54-4B04-84DC-84B36955A904}"/>
              </a:ext>
            </a:extLst>
          </p:cNvPr>
          <p:cNvSpPr/>
          <p:nvPr/>
        </p:nvSpPr>
        <p:spPr>
          <a:xfrm>
            <a:off x="1357312" y="381000"/>
            <a:ext cx="66579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идея взаимодействия </a:t>
            </a:r>
          </a:p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с родителями - </a:t>
            </a:r>
          </a:p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сотрудничество ! </a:t>
            </a:r>
          </a:p>
        </p:txBody>
      </p:sp>
      <p:pic>
        <p:nvPicPr>
          <p:cNvPr id="4" name="Рисунок 3" descr="Изображение выглядит как стена, человек, земля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799CE555-6B48-4DB2-B8E6-B36B329817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b="7692"/>
          <a:stretch/>
        </p:blipFill>
        <p:spPr>
          <a:xfrm>
            <a:off x="1968188" y="1969710"/>
            <a:ext cx="5575241" cy="351669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353909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DAB87DF-15AB-43AD-9118-770E8FA6EB46}"/>
              </a:ext>
            </a:extLst>
          </p:cNvPr>
          <p:cNvSpPr/>
          <p:nvPr/>
        </p:nvSpPr>
        <p:spPr>
          <a:xfrm>
            <a:off x="381000" y="609600"/>
            <a:ext cx="50292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Сплочение коллектива родителей, детей и педагогов. </a:t>
            </a:r>
          </a:p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атмосферы добра, взаимопонимания и доверия. </a:t>
            </a:r>
          </a:p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Раскрытие ценности </a:t>
            </a:r>
          </a:p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совместного творчества </a:t>
            </a:r>
          </a:p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сказки. 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7625BF-1738-4E2E-A044-7AE51E72D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27036"/>
            <a:ext cx="1109767" cy="982143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ебенок, пол, стен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7C0E2E74-F019-49A0-A99F-6B776B8EA4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 t="6561" r="20898"/>
          <a:stretch/>
        </p:blipFill>
        <p:spPr>
          <a:xfrm>
            <a:off x="5257800" y="1752600"/>
            <a:ext cx="3495356" cy="28956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786534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DAB87DF-15AB-43AD-9118-770E8FA6EB46}"/>
              </a:ext>
            </a:extLst>
          </p:cNvPr>
          <p:cNvSpPr/>
          <p:nvPr/>
        </p:nvSpPr>
        <p:spPr>
          <a:xfrm>
            <a:off x="1219200" y="457200"/>
            <a:ext cx="7162800" cy="415498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Паспорт проекта</a:t>
            </a:r>
          </a:p>
          <a:p>
            <a:endParaRPr lang="ru-RU" sz="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семейный, познавательно-творческий, интегративный, групповой, долгосрочный</a:t>
            </a:r>
          </a:p>
          <a:p>
            <a:endParaRPr lang="ru-RU" sz="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Продолжительность: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(законные представители), воспитатели,                            музыкальный руководитель,                                     дети средней группы 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8813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</TotalTime>
  <Words>273</Words>
  <Application>Microsoft Office PowerPoint</Application>
  <PresentationFormat>Экран (4:3)</PresentationFormat>
  <Paragraphs>80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Презентация PowerPoint</vt:lpstr>
      <vt:lpstr>Сказка в гости к нам пришла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викторина</dc:title>
  <dc:creator>андрей</dc:creator>
  <cp:lastModifiedBy>Сухарева</cp:lastModifiedBy>
  <cp:revision>184</cp:revision>
  <dcterms:created xsi:type="dcterms:W3CDTF">2014-08-08T11:31:25Z</dcterms:created>
  <dcterms:modified xsi:type="dcterms:W3CDTF">2022-10-13T17:50:50Z</dcterms:modified>
</cp:coreProperties>
</file>