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273" r:id="rId2"/>
    <p:sldId id="290" r:id="rId3"/>
    <p:sldId id="274" r:id="rId4"/>
    <p:sldId id="291" r:id="rId5"/>
    <p:sldId id="256" r:id="rId6"/>
    <p:sldId id="259" r:id="rId7"/>
    <p:sldId id="263" r:id="rId8"/>
    <p:sldId id="266" r:id="rId9"/>
    <p:sldId id="268" r:id="rId10"/>
    <p:sldId id="270" r:id="rId11"/>
    <p:sldId id="262" r:id="rId12"/>
    <p:sldId id="265" r:id="rId13"/>
    <p:sldId id="267" r:id="rId14"/>
    <p:sldId id="269" r:id="rId15"/>
    <p:sldId id="271" r:id="rId16"/>
    <p:sldId id="272" r:id="rId17"/>
    <p:sldId id="277" r:id="rId18"/>
    <p:sldId id="279" r:id="rId19"/>
    <p:sldId id="278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7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18"/>
  </p:normalViewPr>
  <p:slideViewPr>
    <p:cSldViewPr>
      <p:cViewPr varScale="1">
        <p:scale>
          <a:sx n="74" d="100"/>
          <a:sy n="74" d="100"/>
        </p:scale>
        <p:origin x="104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EB277-6E13-41D4-8FCF-97FBA8D6242B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D9217-7AF0-4EFD-8AF0-E2E458C325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512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номерах</a:t>
            </a:r>
            <a:r>
              <a:rPr lang="ru-RU" baseline="0" dirty="0"/>
              <a:t> установлены гиперссылки. Можно переместится на нужный слайд. Также с любого слайда можно попасть на этот слайд.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4FFD2-6A27-453B-9302-708B230021CE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54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11DB0-C14C-4A3A-9BB2-8D2183FA67BE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1E5-92FF-4DAF-AB48-67BB87EAFC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11DB0-C14C-4A3A-9BB2-8D2183FA67BE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1E5-92FF-4DAF-AB48-67BB87EAFC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11DB0-C14C-4A3A-9BB2-8D2183FA67BE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1E5-92FF-4DAF-AB48-67BB87EAFC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11DB0-C14C-4A3A-9BB2-8D2183FA67BE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1E5-92FF-4DAF-AB48-67BB87EAFC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11DB0-C14C-4A3A-9BB2-8D2183FA67BE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1E5-92FF-4DAF-AB48-67BB87EAFC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11DB0-C14C-4A3A-9BB2-8D2183FA67BE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1E5-92FF-4DAF-AB48-67BB87EAFC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11DB0-C14C-4A3A-9BB2-8D2183FA67BE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1E5-92FF-4DAF-AB48-67BB87EAFC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11DB0-C14C-4A3A-9BB2-8D2183FA67BE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1E5-92FF-4DAF-AB48-67BB87EAFC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11DB0-C14C-4A3A-9BB2-8D2183FA67BE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1E5-92FF-4DAF-AB48-67BB87EAFC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11DB0-C14C-4A3A-9BB2-8D2183FA67BE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1E5-92FF-4DAF-AB48-67BB87EAFC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11DB0-C14C-4A3A-9BB2-8D2183FA67BE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1E5-92FF-4DAF-AB48-67BB87EAFC6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6C11DB0-C14C-4A3A-9BB2-8D2183FA67BE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EBC71E5-92FF-4DAF-AB48-67BB87EAFC6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5.xml"/><Relationship Id="rId7" Type="http://schemas.openxmlformats.org/officeDocument/2006/relationships/image" Target="../media/image14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jpeg"/><Relationship Id="rId18" Type="http://schemas.openxmlformats.org/officeDocument/2006/relationships/slide" Target="slide5.xml"/><Relationship Id="rId26" Type="http://schemas.openxmlformats.org/officeDocument/2006/relationships/slide" Target="slide23.xml"/><Relationship Id="rId3" Type="http://schemas.openxmlformats.org/officeDocument/2006/relationships/image" Target="../media/image4.jpeg"/><Relationship Id="rId21" Type="http://schemas.openxmlformats.org/officeDocument/2006/relationships/image" Target="../media/image17.png"/><Relationship Id="rId7" Type="http://schemas.openxmlformats.org/officeDocument/2006/relationships/slide" Target="slide4.xml"/><Relationship Id="rId12" Type="http://schemas.openxmlformats.org/officeDocument/2006/relationships/image" Target="../media/image10.jpeg"/><Relationship Id="rId17" Type="http://schemas.openxmlformats.org/officeDocument/2006/relationships/image" Target="../media/image14.jpeg"/><Relationship Id="rId25" Type="http://schemas.openxmlformats.org/officeDocument/2006/relationships/slide" Target="slide20.xml"/><Relationship Id="rId2" Type="http://schemas.openxmlformats.org/officeDocument/2006/relationships/notesSlide" Target="../notesSlides/notesSlide1.xml"/><Relationship Id="rId16" Type="http://schemas.openxmlformats.org/officeDocument/2006/relationships/slide" Target="slide17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slide" Target="slide1.xml"/><Relationship Id="rId24" Type="http://schemas.openxmlformats.org/officeDocument/2006/relationships/slide" Target="slide26.xml"/><Relationship Id="rId5" Type="http://schemas.openxmlformats.org/officeDocument/2006/relationships/slide" Target="slide2.xml"/><Relationship Id="rId15" Type="http://schemas.openxmlformats.org/officeDocument/2006/relationships/image" Target="../media/image13.jpeg"/><Relationship Id="rId23" Type="http://schemas.openxmlformats.org/officeDocument/2006/relationships/hyperlink" Target="https://resh.edu.ru/subject/lesson/1979/main/" TargetMode="External"/><Relationship Id="rId10" Type="http://schemas.openxmlformats.org/officeDocument/2006/relationships/image" Target="../media/image9.jpeg"/><Relationship Id="rId19" Type="http://schemas.openxmlformats.org/officeDocument/2006/relationships/image" Target="../media/image15.jpe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2.jpeg"/><Relationship Id="rId2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GrREflAkDw4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0.png"/><Relationship Id="rId4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" Target="slide13.xml"/><Relationship Id="rId7" Type="http://schemas.openxmlformats.org/officeDocument/2006/relationships/image" Target="../media/image9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image" Target="../media/image80.pn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2464313"/>
            <a:ext cx="77724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Решение задач </a:t>
            </a:r>
            <a:br>
              <a:rPr lang="ru-RU" dirty="0"/>
            </a:br>
            <a:r>
              <a:rPr lang="ru-RU" dirty="0"/>
              <a:t>с помощью рациональных уравнений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       8 класс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90" y="4456911"/>
            <a:ext cx="2383743" cy="1798476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45777" y="5306688"/>
            <a:ext cx="5016334" cy="914400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/>
              <a:t>               Учащаяся 8 класса ОЦО </a:t>
            </a:r>
          </a:p>
          <a:p>
            <a:pPr algn="l"/>
            <a:r>
              <a:rPr lang="ru-RU" dirty="0"/>
              <a:t>                                    </a:t>
            </a:r>
            <a:r>
              <a:rPr lang="ru-RU" dirty="0" err="1"/>
              <a:t>Киблер</a:t>
            </a:r>
            <a:r>
              <a:rPr lang="ru-RU" dirty="0"/>
              <a:t> Д. </a:t>
            </a:r>
          </a:p>
          <a:p>
            <a:pPr algn="l"/>
            <a:r>
              <a:rPr lang="ru-RU" dirty="0"/>
              <a:t>               Учитель: Моисеева В.Б.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72" y="1445428"/>
            <a:ext cx="2840982" cy="18655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9552" y="352093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« Математика – царица всех наук, но служанка физики»</a:t>
            </a:r>
          </a:p>
          <a:p>
            <a:pPr algn="r"/>
            <a:r>
              <a:rPr lang="ru-RU" b="1" dirty="0"/>
              <a:t>                                   </a:t>
            </a:r>
            <a:r>
              <a:rPr lang="ru-RU" b="1" dirty="0" err="1"/>
              <a:t>М.В.Ломоносов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66567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582" y="481878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</a:rPr>
              <a:t>5</a:t>
            </a:r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</a:rPr>
              <a:t>. По какой формуле вычисляется время (t — время; s — расстояние; v — скорость)?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Скругленный прямоугольник 4">
                <a:hlinkClick r:id="rId2" action="ppaction://hlinksldjump"/>
              </p:cNvPr>
              <p:cNvSpPr/>
              <p:nvPr/>
            </p:nvSpPr>
            <p:spPr>
              <a:xfrm>
                <a:off x="426907" y="3717032"/>
                <a:ext cx="3280996" cy="864096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𝑡</m:t>
                      </m:r>
                      <m:r>
                        <a:rPr lang="en-US" b="0" i="1" dirty="0" smtClean="0">
                          <a:latin typeface="Cambria Math"/>
                        </a:rPr>
                        <m:t>=</m:t>
                      </m:r>
                      <m:r>
                        <a:rPr lang="en-US" b="0" i="1" dirty="0" smtClean="0">
                          <a:latin typeface="Cambria Math"/>
                        </a:rPr>
                        <m:t>𝑠</m:t>
                      </m:r>
                      <m:r>
                        <a:rPr lang="en-US" b="0" i="1" dirty="0" smtClean="0">
                          <a:latin typeface="Cambria Math"/>
                        </a:rPr>
                        <m:t>×</m:t>
                      </m:r>
                      <m:r>
                        <a:rPr lang="en-US" b="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Скругленный прямоугольник 4">
                <a:hlinkClick r:id="rId3" action="ppaction://hlinksldjump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07" y="3717032"/>
                <a:ext cx="3280996" cy="864096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Скругленный прямоугольник 5">
                <a:hlinkClick r:id="rId3" action="ppaction://hlinksldjump"/>
              </p:cNvPr>
              <p:cNvSpPr/>
              <p:nvPr/>
            </p:nvSpPr>
            <p:spPr>
              <a:xfrm>
                <a:off x="423458" y="5301208"/>
                <a:ext cx="3284445" cy="864096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</a:rPr>
                        <m:t>𝑡</m:t>
                      </m:r>
                      <m:r>
                        <a:rPr lang="en-US" b="0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Скругленный прямоугольник 5">
                <a:hlinkClick r:id="rId3" action="ppaction://hlinksldjump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58" y="5301208"/>
                <a:ext cx="3284445" cy="864096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Скругленный прямоугольник 6">
                <a:hlinkClick r:id="rId3" action="ppaction://hlinksldjump"/>
              </p:cNvPr>
              <p:cNvSpPr/>
              <p:nvPr/>
            </p:nvSpPr>
            <p:spPr>
              <a:xfrm>
                <a:off x="5251648" y="3717032"/>
                <a:ext cx="3284445" cy="864096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Скругленный прямоугольник 6">
                <a:hlinkClick r:id="rId3" action="ppaction://hlinksldjump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648" y="3717032"/>
                <a:ext cx="3284445" cy="864096"/>
              </a:xfrm>
              <a:prstGeom prst="round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Скругленный прямоугольник 7"/>
              <p:cNvSpPr/>
              <p:nvPr/>
            </p:nvSpPr>
            <p:spPr>
              <a:xfrm>
                <a:off x="5251648" y="5301208"/>
                <a:ext cx="3284445" cy="864096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𝑡</m:t>
                      </m:r>
                      <m:r>
                        <a:rPr lang="en-US" b="0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/>
                            </a:rPr>
                            <m:t>𝑠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Скругленный 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648" y="5301208"/>
                <a:ext cx="3284445" cy="864096"/>
              </a:xfrm>
              <a:prstGeom prst="round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23458" y="2963321"/>
            <a:ext cx="789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hlinkClick r:id="rId8" action="ppaction://hlinksldjump"/>
              </a:rPr>
              <a:t>Это был последний вопрос!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3842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54868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Это был неправильный ответ! Подумай ещё раз.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5353422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hlinkClick r:id="rId2" action="ppaction://hlinksldjump"/>
              </a:rPr>
              <a:t>Вернуться к вопросу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s://w7.pngwing.com/pngs/571/718/png-transparent-emoticon-smiley-graphy-emoji-question-orange-online-chat-smi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29" y="1846246"/>
            <a:ext cx="3343933" cy="352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638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54868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Это был неправильный ответ! Подумай ещё раз.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5353422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hlinkClick r:id="rId2" action="ppaction://hlinksldjump"/>
              </a:rPr>
              <a:t>Вернуться к вопросу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s://w7.pngwing.com/pngs/571/718/png-transparent-emoticon-smiley-graphy-emoji-question-orange-online-chat-smi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29" y="1846246"/>
            <a:ext cx="3343933" cy="352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563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54868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Это был неправильный ответ! Подумай ещё раз.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5353422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hlinkClick r:id="rId2" action="ppaction://hlinksldjump"/>
              </a:rPr>
              <a:t>Вернуться к вопросу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s://w7.pngwing.com/pngs/571/718/png-transparent-emoticon-smiley-graphy-emoji-question-orange-online-chat-smi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29" y="1846246"/>
            <a:ext cx="3343933" cy="352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037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54868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Это был неправильный ответ! Подумай ещё раз.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5353422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hlinkClick r:id="rId2" action="ppaction://hlinksldjump"/>
              </a:rPr>
              <a:t>Вернуться к вопросу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s://w7.pngwing.com/pngs/571/718/png-transparent-emoticon-smiley-graphy-emoji-question-orange-online-chat-smi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29" y="1846246"/>
            <a:ext cx="3343933" cy="352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38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54868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Это был неправильный ответ! Подумай ещё раз.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5353422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hlinkClick r:id="rId2" action="ppaction://hlinksldjump"/>
              </a:rPr>
              <a:t>Вернуться к вопросу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s://w7.pngwing.com/pngs/571/718/png-transparent-emoticon-smiley-graphy-emoji-question-orange-online-chat-smi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29" y="1846246"/>
            <a:ext cx="3343933" cy="352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673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548680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Ура! Ты успешно прошла маршрут!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49009"/>
            <a:ext cx="8208912" cy="415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8100392" y="6021288"/>
            <a:ext cx="33033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263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05232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/>
              <a:t>Математика и физика в задачах на движение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87" y="2132856"/>
            <a:ext cx="2925551" cy="31172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23928" y="1536244"/>
            <a:ext cx="49320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000" b="1" dirty="0"/>
              <a:t>t- время,</a:t>
            </a:r>
          </a:p>
          <a:p>
            <a:r>
              <a:rPr lang="ru-RU" sz="2000" b="1" dirty="0"/>
              <a:t> v-скорость, </a:t>
            </a:r>
          </a:p>
          <a:p>
            <a:r>
              <a:rPr lang="ru-RU" sz="2000" b="1" dirty="0"/>
              <a:t>s- расстояние</a:t>
            </a:r>
          </a:p>
          <a:p>
            <a:r>
              <a:rPr lang="ru-RU" sz="2000" b="1" dirty="0"/>
              <a:t>Если нет специальных оговорок, то движение считается равномерным</a:t>
            </a:r>
          </a:p>
          <a:p>
            <a:endParaRPr lang="ru-RU" sz="2000" b="1" dirty="0"/>
          </a:p>
          <a:p>
            <a:r>
              <a:rPr lang="ru-RU" sz="2000" b="1" dirty="0"/>
              <a:t>Скорость считается положительной величиной</a:t>
            </a:r>
          </a:p>
          <a:p>
            <a:endParaRPr lang="ru-RU" sz="2000" b="1" dirty="0"/>
          </a:p>
          <a:p>
            <a:r>
              <a:rPr lang="ru-RU" sz="2000" b="1" dirty="0"/>
              <a:t>Любой переход с одного вида движения на другой считается происходящим мгновенно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3436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926" y="2256296"/>
            <a:ext cx="8183880" cy="1051560"/>
          </a:xfrm>
        </p:spPr>
        <p:txBody>
          <a:bodyPr>
            <a:normAutofit fontScale="90000"/>
          </a:bodyPr>
          <a:lstStyle/>
          <a:p>
            <a:pPr fontAlgn="t"/>
            <a:r>
              <a:rPr lang="ru-RU" dirty="0">
                <a:effectLst/>
              </a:rPr>
              <a:t> </a:t>
            </a:r>
            <a:r>
              <a:rPr lang="ru-RU" b="0" dirty="0">
                <a:effectLst/>
              </a:rPr>
              <a:t/>
            </a:r>
            <a:br>
              <a:rPr lang="ru-RU" b="0" dirty="0">
                <a:effectLst/>
              </a:rPr>
            </a:br>
            <a:endParaRPr lang="ru-RU" b="0" dirty="0">
              <a:effectLst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597366"/>
              </p:ext>
            </p:extLst>
          </p:nvPr>
        </p:nvGraphicFramePr>
        <p:xfrm>
          <a:off x="899592" y="1821956"/>
          <a:ext cx="7488832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Скорость</a:t>
                      </a:r>
                    </a:p>
                    <a:p>
                      <a:pPr algn="ctr"/>
                      <a:r>
                        <a:rPr lang="ru-RU" dirty="0"/>
                        <a:t>(км/ч)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Рсстояние</a:t>
                      </a:r>
                      <a:r>
                        <a:rPr lang="ru-RU" dirty="0"/>
                        <a:t> (км)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Время </a:t>
                      </a:r>
                    </a:p>
                    <a:p>
                      <a:pPr algn="ctr"/>
                      <a:r>
                        <a:rPr lang="ru-RU" dirty="0"/>
                        <a:t>(ч.)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Туда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70/х    </a:t>
                      </a:r>
                    </a:p>
                    <a:p>
                      <a:pPr algn="ctr"/>
                      <a:r>
                        <a:rPr lang="ru-RU" i="1" dirty="0">
                          <a:solidFill>
                            <a:schemeClr val="tx1"/>
                          </a:solidFill>
                        </a:rPr>
                        <a:t>        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</a:rPr>
                        <a:t>большая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Обратно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Х+2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70/х+2 </a:t>
                      </a:r>
                    </a:p>
                    <a:p>
                      <a:pPr algn="ctr"/>
                      <a:r>
                        <a:rPr lang="ru-RU" i="1" dirty="0">
                          <a:solidFill>
                            <a:schemeClr val="tx1"/>
                          </a:solidFill>
                        </a:rPr>
                        <a:t>       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</a:rPr>
                        <a:t>меньшая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42" y="396551"/>
            <a:ext cx="4344590" cy="14254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841" y="3968732"/>
            <a:ext cx="7608050" cy="4156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1475656" y="4610876"/>
                <a:ext cx="3528392" cy="859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ru-RU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𝟕𝟎</m:t>
                        </m:r>
                      </m:num>
                      <m:den>
                        <m:r>
                          <a:rPr 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х</m:t>
                        </m:r>
                      </m:den>
                    </m:f>
                    <m:r>
                      <a:rPr lang="ru-RU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ru-RU" sz="3200" b="1" i="1" dirty="0">
                    <a:solidFill>
                      <a:schemeClr val="tx1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</a:t>
                </a:r>
                <a14:m>
                  <m:oMath xmlns:m="http://schemas.openxmlformats.org/officeDocument/2006/math">
                    <m:r>
                      <a:rPr lang="ru-RU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𝟕𝟎</m:t>
                        </m:r>
                      </m:num>
                      <m:den>
                        <m:r>
                          <a:rPr 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х+</m:t>
                        </m:r>
                        <m:r>
                          <a:rPr lang="ru-RU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ru-RU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ru-RU" sz="3200" b="1" i="1" dirty="0">
                    <a:solidFill>
                      <a:schemeClr val="tx1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4</a:t>
                </a:r>
                <a:endParaRPr lang="ru-RU" sz="3200" b="1" dirty="0">
                  <a:solidFill>
                    <a:schemeClr val="tx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4610876"/>
                <a:ext cx="3528392" cy="859851"/>
              </a:xfrm>
              <a:prstGeom prst="rect">
                <a:avLst/>
              </a:prstGeom>
              <a:blipFill rotWithShape="0">
                <a:blip r:embed="rId4"/>
                <a:stretch>
                  <a:fillRect b="-78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4221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755576" y="1628800"/>
                <a:ext cx="4320480" cy="144016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𝟕𝟎</m:t>
                        </m:r>
                      </m:num>
                      <m:den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х</m:t>
                        </m:r>
                      </m:den>
                    </m:f>
                    <m:r>
                      <a:rPr lang="ru-RU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ru-RU" i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</a:t>
                </a:r>
                <a14:m>
                  <m:oMath xmlns:m="http://schemas.openxmlformats.org/officeDocument/2006/math">
                    <m:r>
                      <a:rPr lang="ru-RU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𝟕𝟎</m:t>
                        </m:r>
                      </m:num>
                      <m:den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х+</m:t>
                        </m:r>
                        <m: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ru-RU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ru-RU" i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4</a:t>
                </a:r>
                <a:r>
                  <a:rPr lang="ru-RU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ru-RU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ru-RU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5576" y="1628800"/>
                <a:ext cx="4320480" cy="144016"/>
              </a:xfrm>
              <a:blipFill rotWithShape="0">
                <a:blip r:embed="rId2"/>
                <a:stretch>
                  <a:fillRect t="-7791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Стрелка вправо 2">
            <a:hlinkClick r:id="rId3" action="ppaction://hlinksldjump"/>
          </p:cNvPr>
          <p:cNvSpPr/>
          <p:nvPr/>
        </p:nvSpPr>
        <p:spPr>
          <a:xfrm>
            <a:off x="8100392" y="6021288"/>
            <a:ext cx="33033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332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allpaper shape, ball, light, shin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1097" y="98950"/>
            <a:ext cx="5419734" cy="772155"/>
          </a:xfrm>
          <a:prstGeom prst="horizontalScroll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5839" y="73046"/>
            <a:ext cx="5074920" cy="661442"/>
          </a:xfrm>
        </p:spPr>
        <p:txBody>
          <a:bodyPr>
            <a:normAutofit fontScale="90000"/>
          </a:bodyPr>
          <a:lstStyle/>
          <a:p>
            <a:r>
              <a:rPr lang="ru-RU" sz="4050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Маршрутный лист</a:t>
            </a:r>
          </a:p>
        </p:txBody>
      </p:sp>
      <p:cxnSp>
        <p:nvCxnSpPr>
          <p:cNvPr id="14" name="Прямая соединительная линия 13"/>
          <p:cNvCxnSpPr>
            <a:cxnSpLocks/>
          </p:cNvCxnSpPr>
          <p:nvPr/>
        </p:nvCxnSpPr>
        <p:spPr>
          <a:xfrm>
            <a:off x="0" y="849066"/>
            <a:ext cx="0" cy="5159868"/>
          </a:xfrm>
          <a:prstGeom prst="line">
            <a:avLst/>
          </a:prstGeom>
          <a:ln w="57150">
            <a:prstDash val="lgDash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>
            <a:cxnSpLocks/>
          </p:cNvCxnSpPr>
          <p:nvPr/>
        </p:nvCxnSpPr>
        <p:spPr>
          <a:xfrm>
            <a:off x="9144000" y="849066"/>
            <a:ext cx="0" cy="5151684"/>
          </a:xfrm>
          <a:prstGeom prst="line">
            <a:avLst/>
          </a:prstGeom>
          <a:ln w="57150">
            <a:prstDash val="lgDash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>
            <a:cxnSpLocks/>
          </p:cNvCxnSpPr>
          <p:nvPr/>
        </p:nvCxnSpPr>
        <p:spPr>
          <a:xfrm flipH="1" flipV="1">
            <a:off x="0" y="6668083"/>
            <a:ext cx="9144000" cy="1"/>
          </a:xfrm>
          <a:prstGeom prst="line">
            <a:avLst/>
          </a:prstGeom>
          <a:ln w="57150">
            <a:prstDash val="lgDash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>
            <a:cxnSpLocks/>
          </p:cNvCxnSpPr>
          <p:nvPr/>
        </p:nvCxnSpPr>
        <p:spPr>
          <a:xfrm flipH="1" flipV="1">
            <a:off x="-38022" y="25826"/>
            <a:ext cx="9326026" cy="32807"/>
          </a:xfrm>
          <a:prstGeom prst="line">
            <a:avLst/>
          </a:prstGeom>
          <a:ln w="57150">
            <a:prstDash val="lgDash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Картинки по запросу алгебрарисунки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7436" y="4719167"/>
            <a:ext cx="762284" cy="729140"/>
          </a:xfrm>
          <a:prstGeom prst="flowChartDocumen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498911" y="786861"/>
            <a:ext cx="5186924" cy="478974"/>
            <a:chOff x="1381174" y="668520"/>
            <a:chExt cx="6915899" cy="638632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381174" y="767152"/>
              <a:ext cx="2651298" cy="54000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622623" y="668520"/>
              <a:ext cx="6674450" cy="6158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257175" indent="-257175" algn="just">
                <a:buFont typeface="+mj-lt"/>
                <a:buAutoNum type="arabicPeriod"/>
              </a:pPr>
              <a:r>
                <a:rPr lang="ru-RU" sz="21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Старт</a:t>
              </a:r>
              <a:endParaRPr lang="ru-RU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1760278" y="1283349"/>
            <a:ext cx="4275031" cy="40500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Прямоугольник 23"/>
          <p:cNvSpPr/>
          <p:nvPr/>
        </p:nvSpPr>
        <p:spPr>
          <a:xfrm>
            <a:off x="1836801" y="1171749"/>
            <a:ext cx="7169948" cy="54496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«По следам домашней работы»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265039" y="1722952"/>
            <a:ext cx="2686856" cy="40500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97751" y="4275991"/>
            <a:ext cx="1114475" cy="5884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746748" y="2405154"/>
            <a:ext cx="4477097" cy="74361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017375" y="3258136"/>
            <a:ext cx="4383317" cy="40500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922337" y="2375050"/>
            <a:ext cx="4256256" cy="4327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algn="just"/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4. Алгоритм решения задач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018872" y="3130955"/>
            <a:ext cx="4532516" cy="5604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algn="just"/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Гость урока – физика. Задача 1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049181" y="3778923"/>
            <a:ext cx="4550519" cy="387831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Гость урока – литература. Задача 2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21843" y="1680262"/>
            <a:ext cx="262042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«Отличный шанс»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521979" y="5428510"/>
            <a:ext cx="4075805" cy="40500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832574" y="4963244"/>
            <a:ext cx="3284322" cy="40500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901989" y="4923844"/>
            <a:ext cx="299455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8. Итог урока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586340" y="5393869"/>
            <a:ext cx="43034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9.Домашнее задание. Рефлексия</a:t>
            </a:r>
          </a:p>
        </p:txBody>
      </p:sp>
      <p:pic>
        <p:nvPicPr>
          <p:cNvPr id="38" name="Рисунок 3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29" y="871105"/>
            <a:ext cx="819278" cy="691835"/>
          </a:xfrm>
          <a:prstGeom prst="flowChartDocument">
            <a:avLst/>
          </a:prstGeom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0" name="Picture 4" descr="http://pluspng.com/img-png/png-pen-drawing-pen-signature-icon-download-png-4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05" y="1572630"/>
            <a:ext cx="647462" cy="662452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2" name="Picture 2" descr="https://im0-tub-ru.yandex.net/i?id=1f8c6c96013ed370d3e08f79c07e6c65-l&amp;n=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639" y="5071411"/>
            <a:ext cx="722411" cy="712904"/>
          </a:xfrm>
          <a:prstGeom prst="flowChartDocumen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Овал 49">
            <a:hlinkClick r:id="rId11" action="ppaction://hlinksldjump"/>
          </p:cNvPr>
          <p:cNvSpPr/>
          <p:nvPr/>
        </p:nvSpPr>
        <p:spPr>
          <a:xfrm>
            <a:off x="3417964" y="782183"/>
            <a:ext cx="934801" cy="494174"/>
          </a:xfrm>
          <a:prstGeom prst="ellipse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pic>
        <p:nvPicPr>
          <p:cNvPr id="56" name="Picture 2" descr="https://im0-tub-ru.yandex.net/i?id=aaaa7f577bd19dafcd563949e066ce12-l&amp;n=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754" y="3523153"/>
            <a:ext cx="998522" cy="612730"/>
          </a:xfrm>
          <a:prstGeom prst="flowChartDocumen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Картинки по запросу cvfqkbr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12" y="2154096"/>
            <a:ext cx="702680" cy="775561"/>
          </a:xfrm>
          <a:prstGeom prst="flowChartDocumen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3.stockfresh.com/files/d/dazdraperma/m/26/882570_stock-photo-graduation-cap-and-diploma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627" y="5355660"/>
            <a:ext cx="710264" cy="634502"/>
          </a:xfrm>
          <a:prstGeom prst="flowChartDocumen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Овал 52">
            <a:hlinkClick r:id="rId16" action="ppaction://hlinksldjump"/>
          </p:cNvPr>
          <p:cNvSpPr/>
          <p:nvPr/>
        </p:nvSpPr>
        <p:spPr>
          <a:xfrm>
            <a:off x="4850758" y="1674136"/>
            <a:ext cx="913130" cy="494174"/>
          </a:xfrm>
          <a:prstGeom prst="ellipse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</a:p>
        </p:txBody>
      </p:sp>
      <p:sp>
        <p:nvSpPr>
          <p:cNvPr id="47" name="Овал 46">
            <a:hlinkClick r:id="rId18" action="ppaction://hlinksldjump"/>
          </p:cNvPr>
          <p:cNvSpPr/>
          <p:nvPr/>
        </p:nvSpPr>
        <p:spPr>
          <a:xfrm>
            <a:off x="5842289" y="1244816"/>
            <a:ext cx="961739" cy="494174"/>
          </a:xfrm>
          <a:prstGeom prst="ellipse">
            <a:avLst/>
          </a:pr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3726225" y="4319787"/>
            <a:ext cx="3391100" cy="40500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«Проба пера»</a:t>
            </a:r>
          </a:p>
        </p:txBody>
      </p:sp>
      <p:sp>
        <p:nvSpPr>
          <p:cNvPr id="67" name="Овал 66">
            <a:hlinkClick r:id="rId16" action="ppaction://hlinksldjump"/>
          </p:cNvPr>
          <p:cNvSpPr/>
          <p:nvPr/>
        </p:nvSpPr>
        <p:spPr>
          <a:xfrm>
            <a:off x="6983806" y="2486438"/>
            <a:ext cx="1042597" cy="533209"/>
          </a:xfrm>
          <a:prstGeom prst="ellipse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86534" y="4981106"/>
            <a:ext cx="705645" cy="317583"/>
          </a:xfrm>
          <a:prstGeom prst="rect">
            <a:avLst/>
          </a:prstGeom>
        </p:spPr>
      </p:pic>
      <p:sp>
        <p:nvSpPr>
          <p:cNvPr id="71" name="Блок-схема: документ 70"/>
          <p:cNvSpPr/>
          <p:nvPr/>
        </p:nvSpPr>
        <p:spPr>
          <a:xfrm>
            <a:off x="10496267" y="6183811"/>
            <a:ext cx="1132517" cy="891336"/>
          </a:xfrm>
          <a:prstGeom prst="flowChartDocument">
            <a:avLst/>
          </a:prstGeom>
          <a:blipFill rotWithShape="1">
            <a:blip r:embed="rId21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24764" y="4174169"/>
            <a:ext cx="899547" cy="63371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50483" y="6183811"/>
            <a:ext cx="1178301" cy="830086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58381" y="6183811"/>
            <a:ext cx="1178301" cy="83008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55111" y="2773865"/>
            <a:ext cx="3650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3"/>
              </a:rPr>
              <a:t>https://resh.edu.ru/subject/lesson/1979/main/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72" name="Овал 71">
            <a:hlinkClick r:id="rId24" action="ppaction://hlinksldjump"/>
          </p:cNvPr>
          <p:cNvSpPr/>
          <p:nvPr/>
        </p:nvSpPr>
        <p:spPr>
          <a:xfrm>
            <a:off x="7513955" y="4867838"/>
            <a:ext cx="934801" cy="494174"/>
          </a:xfrm>
          <a:prstGeom prst="ellipse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sp>
        <p:nvSpPr>
          <p:cNvPr id="48" name="Овал 47">
            <a:hlinkClick r:id="rId24" action="ppaction://hlinksldjump"/>
            <a:extLst>
              <a:ext uri="{FF2B5EF4-FFF2-40B4-BE49-F238E27FC236}">
                <a16:creationId xmlns:a16="http://schemas.microsoft.com/office/drawing/2014/main" xmlns="" id="{5F2B4A29-9B36-F941-8637-B31505058CC6}"/>
              </a:ext>
            </a:extLst>
          </p:cNvPr>
          <p:cNvSpPr/>
          <p:nvPr/>
        </p:nvSpPr>
        <p:spPr>
          <a:xfrm>
            <a:off x="7489740" y="5434294"/>
            <a:ext cx="934801" cy="494174"/>
          </a:xfrm>
          <a:prstGeom prst="ellipse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sp>
        <p:nvSpPr>
          <p:cNvPr id="49" name="Овал 48">
            <a:hlinkClick r:id="rId25" action="ppaction://hlinksldjump"/>
            <a:extLst>
              <a:ext uri="{FF2B5EF4-FFF2-40B4-BE49-F238E27FC236}">
                <a16:creationId xmlns:a16="http://schemas.microsoft.com/office/drawing/2014/main" xmlns="" id="{F99A3361-A489-5B40-A7A7-931DA0B1DCED}"/>
              </a:ext>
            </a:extLst>
          </p:cNvPr>
          <p:cNvSpPr/>
          <p:nvPr/>
        </p:nvSpPr>
        <p:spPr>
          <a:xfrm>
            <a:off x="7376981" y="3170660"/>
            <a:ext cx="913130" cy="494174"/>
          </a:xfrm>
          <a:prstGeom prst="ellipse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</a:p>
        </p:txBody>
      </p:sp>
      <p:sp>
        <p:nvSpPr>
          <p:cNvPr id="51" name="Овал 50">
            <a:hlinkClick r:id="rId26" action="ppaction://hlinksldjump"/>
            <a:extLst>
              <a:ext uri="{FF2B5EF4-FFF2-40B4-BE49-F238E27FC236}">
                <a16:creationId xmlns:a16="http://schemas.microsoft.com/office/drawing/2014/main" xmlns="" id="{1A089422-0FDF-3E46-879D-9AE03C21130B}"/>
              </a:ext>
            </a:extLst>
          </p:cNvPr>
          <p:cNvSpPr/>
          <p:nvPr/>
        </p:nvSpPr>
        <p:spPr>
          <a:xfrm>
            <a:off x="7535626" y="3712299"/>
            <a:ext cx="913130" cy="494174"/>
          </a:xfrm>
          <a:prstGeom prst="ellipse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</a:p>
        </p:txBody>
      </p:sp>
      <p:sp>
        <p:nvSpPr>
          <p:cNvPr id="54" name="Овал 53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41D9F50-306C-BA4F-B45D-CE3883E62618}"/>
              </a:ext>
            </a:extLst>
          </p:cNvPr>
          <p:cNvSpPr/>
          <p:nvPr/>
        </p:nvSpPr>
        <p:spPr>
          <a:xfrm>
            <a:off x="7030274" y="4214349"/>
            <a:ext cx="913130" cy="494174"/>
          </a:xfrm>
          <a:prstGeom prst="ellipse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95744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120" y="476672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/>
              <a:t>Гость урока</a:t>
            </a:r>
            <a:br>
              <a:rPr lang="ru-RU" dirty="0"/>
            </a:br>
            <a:r>
              <a:rPr lang="ru-RU" dirty="0"/>
              <a:t>-литература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1002452"/>
            <a:ext cx="43605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Глава 21. Полет</a:t>
            </a:r>
          </a:p>
          <a:p>
            <a:r>
              <a:rPr lang="ru-RU" sz="1400" dirty="0"/>
              <a:t>Невидима и свободна! Невидима и свободна! Пролетев по своему переулку, Маргарита попала в другой, пересекавший первый под прямым углом. Этот заплатанный, заштопанный, кривой и длинный переулок с покосившейся дверью </a:t>
            </a:r>
            <a:r>
              <a:rPr lang="ru-RU" sz="1400" dirty="0" err="1"/>
              <a:t>нефтелавки</a:t>
            </a:r>
            <a:r>
              <a:rPr lang="ru-RU" sz="1400" dirty="0"/>
              <a:t>, где кружками продают керосин и жидкость от паразитов во флаконах, она перерезала в одно мгновение и тут усвоила, что, даже будучи совершенно свободной и невидимой, все же и в наслаждении нужно быть хоть немного благоразумной. Только каким-то чудом затормозившись, она не разбилась насмерть о старый покосившийся фонарь на углу. Увернувшись от него, Маргарита покрепче сжала щетку и полетела помедленнее, вглядываясь в электрические провода и вывески, висящие поперек тротуара.</a:t>
            </a:r>
          </a:p>
        </p:txBody>
      </p:sp>
      <p:pic>
        <p:nvPicPr>
          <p:cNvPr id="5" name="gl21-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8078.75"/>
                </p14:media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3" y="1556792"/>
            <a:ext cx="3791643" cy="40324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397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183880" cy="1051560"/>
          </a:xfrm>
        </p:spPr>
        <p:txBody>
          <a:bodyPr/>
          <a:lstStyle/>
          <a:p>
            <a:r>
              <a:rPr lang="ru-RU" dirty="0"/>
              <a:t>Задача 2.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3040" y="1463100"/>
            <a:ext cx="80763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Маргарита, пролетев 800 метров, чуть не врезавшись в столб, покрепче сжала щетку и полетела медленнее на 3 км/час. Пролетев еще 1200 м. она заметила, что время ее полета составило всего лишь дюжину минут. Найти скорость на первом участке ее полета.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35415"/>
              </p:ext>
            </p:extLst>
          </p:nvPr>
        </p:nvGraphicFramePr>
        <p:xfrm>
          <a:off x="1315198" y="3212976"/>
          <a:ext cx="6452060" cy="1944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0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30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30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130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481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8128">
                <a:tc>
                  <a:txBody>
                    <a:bodyPr/>
                    <a:lstStyle/>
                    <a:p>
                      <a:r>
                        <a:rPr lang="ru-RU" dirty="0"/>
                        <a:t>1 участок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128">
                <a:tc>
                  <a:txBody>
                    <a:bodyPr/>
                    <a:lstStyle/>
                    <a:p>
                      <a:r>
                        <a:rPr lang="ru-RU" dirty="0"/>
                        <a:t>2 участок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256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755576" y="620688"/>
                <a:ext cx="1887055" cy="612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ru-RU" b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ru-RU" b="1" i="0">
                              <a:latin typeface="Cambria Math" panose="02040503050406030204" pitchFamily="18" charset="0"/>
                            </a:rPr>
                            <m:t>х</m:t>
                          </m:r>
                        </m:den>
                      </m:f>
                      <m:r>
                        <a:rPr lang="ru-RU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ru-RU" b="1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ru-RU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ru-RU" b="1" i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ru-RU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ru-RU" b="1" i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620688"/>
                <a:ext cx="1887055" cy="61279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Стрелка вправо 2">
            <a:hlinkClick r:id="rId3" action="ppaction://hlinksldjump"/>
          </p:cNvPr>
          <p:cNvSpPr/>
          <p:nvPr/>
        </p:nvSpPr>
        <p:spPr>
          <a:xfrm>
            <a:off x="8100392" y="6021288"/>
            <a:ext cx="33033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12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183880" cy="1051560"/>
          </a:xfrm>
        </p:spPr>
        <p:txBody>
          <a:bodyPr>
            <a:normAutofit fontScale="90000"/>
          </a:bodyPr>
          <a:lstStyle/>
          <a:p>
            <a:pPr indent="27051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Творческое задание.</a:t>
            </a:r>
            <a:b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effectLst/>
              </a:rPr>
              <a:t>Составить задачу по уравнению.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3137914" y="1785928"/>
                <a:ext cx="4572000" cy="134799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ru-RU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𝟏𝟓𝟎</m:t>
                        </m:r>
                      </m:num>
                      <m:den>
                        <m:r>
                          <a:rPr lang="ru-RU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х</m:t>
                        </m:r>
                      </m:den>
                    </m:f>
                  </m:oMath>
                </a14:m>
                <a:r>
                  <a:rPr lang="ru-RU" sz="3200" b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32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𝟏𝟓𝟎</m:t>
                        </m:r>
                      </m:num>
                      <m:den>
                        <m:r>
                          <a:rPr lang="ru-RU" sz="32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х+</m:t>
                        </m:r>
                        <m:r>
                          <a:rPr lang="ru-RU" sz="32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ru-RU" sz="3200" b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ru-RU" sz="32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ru-RU" sz="32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32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ru-RU" sz="32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ru-RU" sz="32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ru-RU" sz="32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3200" b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ru-RU" sz="32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914" y="1785928"/>
                <a:ext cx="4572000" cy="134799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445466" y="4331816"/>
            <a:ext cx="8206021" cy="1003300"/>
            <a:chOff x="-228" y="3472"/>
            <a:chExt cx="6181" cy="632"/>
          </a:xfrm>
        </p:grpSpPr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 rot="-356004">
              <a:off x="-228" y="3674"/>
              <a:ext cx="6181" cy="223"/>
            </a:xfrm>
            <a:prstGeom prst="rect">
              <a:avLst/>
            </a:prstGeom>
            <a:gradFill rotWithShape="1">
              <a:gsLst>
                <a:gs pos="0">
                  <a:srgbClr val="EAEAEA"/>
                </a:gs>
                <a:gs pos="50000">
                  <a:srgbClr val="808080"/>
                </a:gs>
                <a:gs pos="100000">
                  <a:srgbClr val="EAEAE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 altLang="ru-RU" sz="9600"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14"/>
            <p:cNvSpPr>
              <a:spLocks/>
            </p:cNvSpPr>
            <p:nvPr/>
          </p:nvSpPr>
          <p:spPr bwMode="auto">
            <a:xfrm>
              <a:off x="-200" y="3472"/>
              <a:ext cx="6096" cy="632"/>
            </a:xfrm>
            <a:custGeom>
              <a:avLst/>
              <a:gdLst>
                <a:gd name="T0" fmla="*/ 0 w 6096"/>
                <a:gd name="T1" fmla="*/ 632 h 632"/>
                <a:gd name="T2" fmla="*/ 6096 w 6096"/>
                <a:gd name="T3" fmla="*/ 0 h 632"/>
                <a:gd name="T4" fmla="*/ 0 60000 65536"/>
                <a:gd name="T5" fmla="*/ 0 60000 65536"/>
                <a:gd name="T6" fmla="*/ 0 w 6096"/>
                <a:gd name="T7" fmla="*/ 0 h 632"/>
                <a:gd name="T8" fmla="*/ 6096 w 6096"/>
                <a:gd name="T9" fmla="*/ 632 h 63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096" h="632">
                  <a:moveTo>
                    <a:pt x="0" y="632"/>
                  </a:moveTo>
                  <a:lnTo>
                    <a:pt x="6096" y="0"/>
                  </a:lnTo>
                </a:path>
              </a:pathLst>
            </a:custGeom>
            <a:gradFill rotWithShape="1">
              <a:gsLst>
                <a:gs pos="0">
                  <a:srgbClr val="B2B2B2"/>
                </a:gs>
                <a:gs pos="50000">
                  <a:srgbClr val="4D4D4D"/>
                </a:gs>
                <a:gs pos="100000">
                  <a:srgbClr val="B2B2B2"/>
                </a:gs>
              </a:gsLst>
              <a:lin ang="18900000" scaled="1"/>
            </a:gradFill>
            <a:ln w="38100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139"/>
          <p:cNvGrpSpPr>
            <a:grpSpLocks/>
          </p:cNvGrpSpPr>
          <p:nvPr/>
        </p:nvGrpSpPr>
        <p:grpSpPr bwMode="auto">
          <a:xfrm>
            <a:off x="360049" y="2813522"/>
            <a:ext cx="8185814" cy="1001713"/>
            <a:chOff x="0" y="2393"/>
            <a:chExt cx="5628" cy="631"/>
          </a:xfrm>
        </p:grpSpPr>
        <p:sp>
          <p:nvSpPr>
            <p:cNvPr id="12" name="Rectangle 140"/>
            <p:cNvSpPr>
              <a:spLocks noChangeArrowheads="1"/>
            </p:cNvSpPr>
            <p:nvPr/>
          </p:nvSpPr>
          <p:spPr bwMode="auto">
            <a:xfrm rot="21298179">
              <a:off x="2505" y="2393"/>
              <a:ext cx="81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</a:rPr>
                <a:t>150 км</a:t>
              </a:r>
            </a:p>
          </p:txBody>
        </p:sp>
        <p:sp>
          <p:nvSpPr>
            <p:cNvPr id="13" name="AutoShape 141"/>
            <p:cNvSpPr>
              <a:spLocks/>
            </p:cNvSpPr>
            <p:nvPr/>
          </p:nvSpPr>
          <p:spPr bwMode="auto">
            <a:xfrm rot="5024764">
              <a:off x="2646" y="42"/>
              <a:ext cx="336" cy="5628"/>
            </a:xfrm>
            <a:prstGeom prst="leftBrace">
              <a:avLst>
                <a:gd name="adj1" fmla="val 139583"/>
                <a:gd name="adj2" fmla="val 50000"/>
              </a:avLst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Group 47"/>
          <p:cNvGrpSpPr>
            <a:grpSpLocks/>
          </p:cNvGrpSpPr>
          <p:nvPr/>
        </p:nvGrpSpPr>
        <p:grpSpPr bwMode="auto">
          <a:xfrm>
            <a:off x="7714354" y="2747245"/>
            <a:ext cx="1450975" cy="1111250"/>
            <a:chOff x="4760" y="2496"/>
            <a:chExt cx="914" cy="700"/>
          </a:xfrm>
        </p:grpSpPr>
        <p:grpSp>
          <p:nvGrpSpPr>
            <p:cNvPr id="15" name="Group 48"/>
            <p:cNvGrpSpPr>
              <a:grpSpLocks/>
            </p:cNvGrpSpPr>
            <p:nvPr/>
          </p:nvGrpSpPr>
          <p:grpSpPr bwMode="auto">
            <a:xfrm>
              <a:off x="4944" y="2640"/>
              <a:ext cx="453" cy="380"/>
              <a:chOff x="5136" y="2784"/>
              <a:chExt cx="453" cy="380"/>
            </a:xfrm>
          </p:grpSpPr>
          <p:sp>
            <p:nvSpPr>
              <p:cNvPr id="66" name="Freeform 49"/>
              <p:cNvSpPr>
                <a:spLocks/>
              </p:cNvSpPr>
              <p:nvPr/>
            </p:nvSpPr>
            <p:spPr bwMode="auto">
              <a:xfrm>
                <a:off x="5509" y="2784"/>
                <a:ext cx="80" cy="80"/>
              </a:xfrm>
              <a:custGeom>
                <a:avLst/>
                <a:gdLst>
                  <a:gd name="T0" fmla="*/ 0 w 21"/>
                  <a:gd name="T1" fmla="*/ 0 h 21"/>
                  <a:gd name="T2" fmla="*/ 41916952 w 21"/>
                  <a:gd name="T3" fmla="*/ 51548035 h 21"/>
                  <a:gd name="T4" fmla="*/ 51548035 w 21"/>
                  <a:gd name="T5" fmla="*/ 51548035 h 21"/>
                  <a:gd name="T6" fmla="*/ 9627932 w 21"/>
                  <a:gd name="T7" fmla="*/ 0 h 21"/>
                  <a:gd name="T8" fmla="*/ 0 w 21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1"/>
                  <a:gd name="T17" fmla="*/ 21 w 2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1">
                    <a:moveTo>
                      <a:pt x="0" y="0"/>
                    </a:moveTo>
                    <a:lnTo>
                      <a:pt x="17" y="21"/>
                    </a:lnTo>
                    <a:lnTo>
                      <a:pt x="21" y="2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97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7" name="Freeform 50"/>
              <p:cNvSpPr>
                <a:spLocks/>
              </p:cNvSpPr>
              <p:nvPr/>
            </p:nvSpPr>
            <p:spPr bwMode="auto">
              <a:xfrm>
                <a:off x="5509" y="2784"/>
                <a:ext cx="80" cy="80"/>
              </a:xfrm>
              <a:custGeom>
                <a:avLst/>
                <a:gdLst>
                  <a:gd name="T0" fmla="*/ 0 w 21"/>
                  <a:gd name="T1" fmla="*/ 0 h 21"/>
                  <a:gd name="T2" fmla="*/ 41916952 w 21"/>
                  <a:gd name="T3" fmla="*/ 51548035 h 21"/>
                  <a:gd name="T4" fmla="*/ 51548035 w 21"/>
                  <a:gd name="T5" fmla="*/ 51548035 h 21"/>
                  <a:gd name="T6" fmla="*/ 9627932 w 21"/>
                  <a:gd name="T7" fmla="*/ 0 h 21"/>
                  <a:gd name="T8" fmla="*/ 0 w 21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1"/>
                  <a:gd name="T17" fmla="*/ 21 w 2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1">
                    <a:moveTo>
                      <a:pt x="0" y="0"/>
                    </a:moveTo>
                    <a:lnTo>
                      <a:pt x="17" y="21"/>
                    </a:lnTo>
                    <a:lnTo>
                      <a:pt x="21" y="2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9A89A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8" name="Freeform 51"/>
              <p:cNvSpPr>
                <a:spLocks/>
              </p:cNvSpPr>
              <p:nvPr/>
            </p:nvSpPr>
            <p:spPr bwMode="auto">
              <a:xfrm>
                <a:off x="5566" y="2864"/>
                <a:ext cx="23" cy="279"/>
              </a:xfrm>
              <a:custGeom>
                <a:avLst/>
                <a:gdLst>
                  <a:gd name="T0" fmla="*/ 10169305 w 6"/>
                  <a:gd name="T1" fmla="*/ 0 h 74"/>
                  <a:gd name="T2" fmla="*/ 8211929 w 6"/>
                  <a:gd name="T3" fmla="*/ 13396877 h 74"/>
                  <a:gd name="T4" fmla="*/ 8211929 w 6"/>
                  <a:gd name="T5" fmla="*/ 161932800 h 74"/>
                  <a:gd name="T6" fmla="*/ 0 w 6"/>
                  <a:gd name="T7" fmla="*/ 161932800 h 74"/>
                  <a:gd name="T8" fmla="*/ 0 w 6"/>
                  <a:gd name="T9" fmla="*/ 11067235 h 74"/>
                  <a:gd name="T10" fmla="*/ 5546523 w 6"/>
                  <a:gd name="T11" fmla="*/ 0 h 74"/>
                  <a:gd name="T12" fmla="*/ 10169305 w 6"/>
                  <a:gd name="T13" fmla="*/ 0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4"/>
                  <a:gd name="T23" fmla="*/ 6 w 6"/>
                  <a:gd name="T24" fmla="*/ 74 h 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4">
                    <a:moveTo>
                      <a:pt x="4" y="0"/>
                    </a:moveTo>
                    <a:cubicBezTo>
                      <a:pt x="5" y="1"/>
                      <a:pt x="6" y="5"/>
                      <a:pt x="3" y="6"/>
                    </a:cubicBezTo>
                    <a:lnTo>
                      <a:pt x="3" y="74"/>
                    </a:lnTo>
                    <a:lnTo>
                      <a:pt x="0" y="74"/>
                    </a:lnTo>
                    <a:cubicBezTo>
                      <a:pt x="0" y="51"/>
                      <a:pt x="0" y="28"/>
                      <a:pt x="0" y="5"/>
                    </a:cubicBezTo>
                    <a:cubicBezTo>
                      <a:pt x="4" y="4"/>
                      <a:pt x="3" y="2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A9A89A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" name="Freeform 52"/>
              <p:cNvSpPr>
                <a:spLocks/>
              </p:cNvSpPr>
              <p:nvPr/>
            </p:nvSpPr>
            <p:spPr bwMode="auto">
              <a:xfrm>
                <a:off x="5460" y="2796"/>
                <a:ext cx="114" cy="368"/>
              </a:xfrm>
              <a:custGeom>
                <a:avLst/>
                <a:gdLst>
                  <a:gd name="T0" fmla="*/ 57 w 114"/>
                  <a:gd name="T1" fmla="*/ 0 h 368"/>
                  <a:gd name="T2" fmla="*/ 0 w 114"/>
                  <a:gd name="T3" fmla="*/ 79 h 368"/>
                  <a:gd name="T4" fmla="*/ 0 w 114"/>
                  <a:gd name="T5" fmla="*/ 368 h 368"/>
                  <a:gd name="T6" fmla="*/ 114 w 114"/>
                  <a:gd name="T7" fmla="*/ 358 h 368"/>
                  <a:gd name="T8" fmla="*/ 114 w 114"/>
                  <a:gd name="T9" fmla="*/ 68 h 368"/>
                  <a:gd name="T10" fmla="*/ 57 w 114"/>
                  <a:gd name="T11" fmla="*/ 0 h 3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368"/>
                  <a:gd name="T20" fmla="*/ 114 w 114"/>
                  <a:gd name="T21" fmla="*/ 368 h 3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368">
                    <a:moveTo>
                      <a:pt x="57" y="0"/>
                    </a:moveTo>
                    <a:lnTo>
                      <a:pt x="0" y="79"/>
                    </a:lnTo>
                    <a:lnTo>
                      <a:pt x="0" y="368"/>
                    </a:lnTo>
                    <a:lnTo>
                      <a:pt x="114" y="358"/>
                    </a:lnTo>
                    <a:lnTo>
                      <a:pt x="114" y="68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FBB300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0" name="Freeform 53"/>
              <p:cNvSpPr>
                <a:spLocks/>
              </p:cNvSpPr>
              <p:nvPr/>
            </p:nvSpPr>
            <p:spPr bwMode="auto">
              <a:xfrm>
                <a:off x="5158" y="2864"/>
                <a:ext cx="302" cy="298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171476467 h 79"/>
                  <a:gd name="T4" fmla="*/ 177507137 w 80"/>
                  <a:gd name="T5" fmla="*/ 173812665 h 79"/>
                  <a:gd name="T6" fmla="*/ 177507137 w 80"/>
                  <a:gd name="T7" fmla="*/ 0 h 79"/>
                  <a:gd name="T8" fmla="*/ 0 w 80"/>
                  <a:gd name="T9" fmla="*/ 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"/>
                  <a:gd name="T16" fmla="*/ 0 h 79"/>
                  <a:gd name="T17" fmla="*/ 80 w 80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" h="79">
                    <a:moveTo>
                      <a:pt x="0" y="0"/>
                    </a:moveTo>
                    <a:lnTo>
                      <a:pt x="0" y="78"/>
                    </a:lnTo>
                    <a:lnTo>
                      <a:pt x="80" y="79"/>
                    </a:lnTo>
                    <a:lnTo>
                      <a:pt x="8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B300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" name="Rectangle 54"/>
              <p:cNvSpPr>
                <a:spLocks noChangeArrowheads="1"/>
              </p:cNvSpPr>
              <p:nvPr/>
            </p:nvSpPr>
            <p:spPr bwMode="auto">
              <a:xfrm>
                <a:off x="5185" y="2950"/>
                <a:ext cx="23" cy="4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72" name="Rectangle 55"/>
              <p:cNvSpPr>
                <a:spLocks noChangeArrowheads="1"/>
              </p:cNvSpPr>
              <p:nvPr/>
            </p:nvSpPr>
            <p:spPr bwMode="auto">
              <a:xfrm>
                <a:off x="5328" y="2950"/>
                <a:ext cx="23" cy="4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73" name="Rectangle 56"/>
              <p:cNvSpPr>
                <a:spLocks noChangeArrowheads="1"/>
              </p:cNvSpPr>
              <p:nvPr/>
            </p:nvSpPr>
            <p:spPr bwMode="auto">
              <a:xfrm>
                <a:off x="5257" y="2950"/>
                <a:ext cx="22" cy="4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74" name="Rectangle 57"/>
              <p:cNvSpPr>
                <a:spLocks noChangeArrowheads="1"/>
              </p:cNvSpPr>
              <p:nvPr/>
            </p:nvSpPr>
            <p:spPr bwMode="auto">
              <a:xfrm>
                <a:off x="5400" y="2950"/>
                <a:ext cx="23" cy="4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75" name="Rectangle 58"/>
              <p:cNvSpPr>
                <a:spLocks noChangeArrowheads="1"/>
              </p:cNvSpPr>
              <p:nvPr/>
            </p:nvSpPr>
            <p:spPr bwMode="auto">
              <a:xfrm>
                <a:off x="5185" y="2898"/>
                <a:ext cx="23" cy="41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76" name="Rectangle 59"/>
              <p:cNvSpPr>
                <a:spLocks noChangeArrowheads="1"/>
              </p:cNvSpPr>
              <p:nvPr/>
            </p:nvSpPr>
            <p:spPr bwMode="auto">
              <a:xfrm>
                <a:off x="5328" y="2898"/>
                <a:ext cx="23" cy="41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77" name="Rectangle 60"/>
              <p:cNvSpPr>
                <a:spLocks noChangeArrowheads="1"/>
              </p:cNvSpPr>
              <p:nvPr/>
            </p:nvSpPr>
            <p:spPr bwMode="auto">
              <a:xfrm>
                <a:off x="5257" y="2898"/>
                <a:ext cx="22" cy="41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78" name="Rectangle 61"/>
              <p:cNvSpPr>
                <a:spLocks noChangeArrowheads="1"/>
              </p:cNvSpPr>
              <p:nvPr/>
            </p:nvSpPr>
            <p:spPr bwMode="auto">
              <a:xfrm>
                <a:off x="5400" y="2898"/>
                <a:ext cx="23" cy="41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79" name="Rectangle 62"/>
              <p:cNvSpPr>
                <a:spLocks noChangeArrowheads="1"/>
              </p:cNvSpPr>
              <p:nvPr/>
            </p:nvSpPr>
            <p:spPr bwMode="auto">
              <a:xfrm>
                <a:off x="5185" y="3030"/>
                <a:ext cx="23" cy="7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80" name="Rectangle 63"/>
              <p:cNvSpPr>
                <a:spLocks noChangeArrowheads="1"/>
              </p:cNvSpPr>
              <p:nvPr/>
            </p:nvSpPr>
            <p:spPr bwMode="auto">
              <a:xfrm>
                <a:off x="5328" y="3030"/>
                <a:ext cx="23" cy="7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81" name="Rectangle 64"/>
              <p:cNvSpPr>
                <a:spLocks noChangeArrowheads="1"/>
              </p:cNvSpPr>
              <p:nvPr/>
            </p:nvSpPr>
            <p:spPr bwMode="auto">
              <a:xfrm>
                <a:off x="5257" y="3030"/>
                <a:ext cx="22" cy="7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82" name="Rectangle 65"/>
              <p:cNvSpPr>
                <a:spLocks noChangeArrowheads="1"/>
              </p:cNvSpPr>
              <p:nvPr/>
            </p:nvSpPr>
            <p:spPr bwMode="auto">
              <a:xfrm>
                <a:off x="5400" y="3030"/>
                <a:ext cx="23" cy="7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83" name="Rectangle 66"/>
              <p:cNvSpPr>
                <a:spLocks noChangeArrowheads="1"/>
              </p:cNvSpPr>
              <p:nvPr/>
            </p:nvSpPr>
            <p:spPr bwMode="auto">
              <a:xfrm>
                <a:off x="5185" y="2977"/>
                <a:ext cx="23" cy="41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84" name="Rectangle 67"/>
              <p:cNvSpPr>
                <a:spLocks noChangeArrowheads="1"/>
              </p:cNvSpPr>
              <p:nvPr/>
            </p:nvSpPr>
            <p:spPr bwMode="auto">
              <a:xfrm>
                <a:off x="5328" y="2977"/>
                <a:ext cx="23" cy="41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85" name="Rectangle 68"/>
              <p:cNvSpPr>
                <a:spLocks noChangeArrowheads="1"/>
              </p:cNvSpPr>
              <p:nvPr/>
            </p:nvSpPr>
            <p:spPr bwMode="auto">
              <a:xfrm>
                <a:off x="5256" y="2975"/>
                <a:ext cx="22" cy="41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86" name="Rectangle 69"/>
              <p:cNvSpPr>
                <a:spLocks noChangeArrowheads="1"/>
              </p:cNvSpPr>
              <p:nvPr/>
            </p:nvSpPr>
            <p:spPr bwMode="auto">
              <a:xfrm>
                <a:off x="5400" y="2977"/>
                <a:ext cx="23" cy="41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87" name="Rectangle 70"/>
              <p:cNvSpPr>
                <a:spLocks noChangeArrowheads="1"/>
              </p:cNvSpPr>
              <p:nvPr/>
            </p:nvSpPr>
            <p:spPr bwMode="auto">
              <a:xfrm>
                <a:off x="5185" y="3120"/>
                <a:ext cx="23" cy="8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88" name="Rectangle 71"/>
              <p:cNvSpPr>
                <a:spLocks noChangeArrowheads="1"/>
              </p:cNvSpPr>
              <p:nvPr/>
            </p:nvSpPr>
            <p:spPr bwMode="auto">
              <a:xfrm>
                <a:off x="5328" y="3120"/>
                <a:ext cx="23" cy="8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89" name="Rectangle 72"/>
              <p:cNvSpPr>
                <a:spLocks noChangeArrowheads="1"/>
              </p:cNvSpPr>
              <p:nvPr/>
            </p:nvSpPr>
            <p:spPr bwMode="auto">
              <a:xfrm>
                <a:off x="5257" y="3120"/>
                <a:ext cx="22" cy="8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0" name="Rectangle 73"/>
              <p:cNvSpPr>
                <a:spLocks noChangeArrowheads="1"/>
              </p:cNvSpPr>
              <p:nvPr/>
            </p:nvSpPr>
            <p:spPr bwMode="auto">
              <a:xfrm>
                <a:off x="5400" y="3120"/>
                <a:ext cx="23" cy="8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1" name="Rectangle 74"/>
              <p:cNvSpPr>
                <a:spLocks noChangeArrowheads="1"/>
              </p:cNvSpPr>
              <p:nvPr/>
            </p:nvSpPr>
            <p:spPr bwMode="auto">
              <a:xfrm>
                <a:off x="5185" y="3067"/>
                <a:ext cx="23" cy="46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2" name="Rectangle 75"/>
              <p:cNvSpPr>
                <a:spLocks noChangeArrowheads="1"/>
              </p:cNvSpPr>
              <p:nvPr/>
            </p:nvSpPr>
            <p:spPr bwMode="auto">
              <a:xfrm>
                <a:off x="5328" y="3067"/>
                <a:ext cx="23" cy="46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3" name="Rectangle 76"/>
              <p:cNvSpPr>
                <a:spLocks noChangeArrowheads="1"/>
              </p:cNvSpPr>
              <p:nvPr/>
            </p:nvSpPr>
            <p:spPr bwMode="auto">
              <a:xfrm>
                <a:off x="5257" y="3067"/>
                <a:ext cx="22" cy="46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4" name="Rectangle 77"/>
              <p:cNvSpPr>
                <a:spLocks noChangeArrowheads="1"/>
              </p:cNvSpPr>
              <p:nvPr/>
            </p:nvSpPr>
            <p:spPr bwMode="auto">
              <a:xfrm>
                <a:off x="5400" y="3067"/>
                <a:ext cx="23" cy="46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5" name="Freeform 78"/>
              <p:cNvSpPr>
                <a:spLocks/>
              </p:cNvSpPr>
              <p:nvPr/>
            </p:nvSpPr>
            <p:spPr bwMode="auto">
              <a:xfrm>
                <a:off x="5143" y="2879"/>
                <a:ext cx="15" cy="279"/>
              </a:xfrm>
              <a:custGeom>
                <a:avLst/>
                <a:gdLst>
                  <a:gd name="T0" fmla="*/ 0 w 4"/>
                  <a:gd name="T1" fmla="*/ 0 h 74"/>
                  <a:gd name="T2" fmla="*/ 6017834 w 4"/>
                  <a:gd name="T3" fmla="*/ 11067235 h 74"/>
                  <a:gd name="T4" fmla="*/ 6017834 w 4"/>
                  <a:gd name="T5" fmla="*/ 161932800 h 74"/>
                  <a:gd name="T6" fmla="*/ 8206200 w 4"/>
                  <a:gd name="T7" fmla="*/ 161932800 h 74"/>
                  <a:gd name="T8" fmla="*/ 8206200 w 4"/>
                  <a:gd name="T9" fmla="*/ 11067235 h 74"/>
                  <a:gd name="T10" fmla="*/ 4379640 w 4"/>
                  <a:gd name="T11" fmla="*/ 0 h 74"/>
                  <a:gd name="T12" fmla="*/ 0 w 4"/>
                  <a:gd name="T13" fmla="*/ 0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"/>
                  <a:gd name="T22" fmla="*/ 0 h 74"/>
                  <a:gd name="T23" fmla="*/ 4 w 4"/>
                  <a:gd name="T24" fmla="*/ 74 h 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" h="74">
                    <a:moveTo>
                      <a:pt x="0" y="0"/>
                    </a:moveTo>
                    <a:cubicBezTo>
                      <a:pt x="0" y="2"/>
                      <a:pt x="1" y="4"/>
                      <a:pt x="3" y="5"/>
                    </a:cubicBezTo>
                    <a:lnTo>
                      <a:pt x="3" y="74"/>
                    </a:lnTo>
                    <a:lnTo>
                      <a:pt x="4" y="74"/>
                    </a:lnTo>
                    <a:cubicBezTo>
                      <a:pt x="4" y="51"/>
                      <a:pt x="4" y="28"/>
                      <a:pt x="4" y="5"/>
                    </a:cubicBezTo>
                    <a:cubicBezTo>
                      <a:pt x="2" y="4"/>
                      <a:pt x="1" y="2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9A89A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" name="Freeform 79"/>
              <p:cNvSpPr>
                <a:spLocks/>
              </p:cNvSpPr>
              <p:nvPr/>
            </p:nvSpPr>
            <p:spPr bwMode="auto">
              <a:xfrm>
                <a:off x="5136" y="2784"/>
                <a:ext cx="385" cy="95"/>
              </a:xfrm>
              <a:custGeom>
                <a:avLst/>
                <a:gdLst>
                  <a:gd name="T0" fmla="*/ 0 w 102"/>
                  <a:gd name="T1" fmla="*/ 59655346 h 25"/>
                  <a:gd name="T2" fmla="*/ 190793200 w 102"/>
                  <a:gd name="T3" fmla="*/ 59655346 h 25"/>
                  <a:gd name="T4" fmla="*/ 225931038 w 102"/>
                  <a:gd name="T5" fmla="*/ 0 h 25"/>
                  <a:gd name="T6" fmla="*/ 55206492 w 102"/>
                  <a:gd name="T7" fmla="*/ 0 h 25"/>
                  <a:gd name="T8" fmla="*/ 0 w 102"/>
                  <a:gd name="T9" fmla="*/ 59655346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"/>
                  <a:gd name="T16" fmla="*/ 0 h 25"/>
                  <a:gd name="T17" fmla="*/ 102 w 102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" h="25">
                    <a:moveTo>
                      <a:pt x="0" y="25"/>
                    </a:moveTo>
                    <a:lnTo>
                      <a:pt x="86" y="25"/>
                    </a:lnTo>
                    <a:lnTo>
                      <a:pt x="102" y="0"/>
                    </a:lnTo>
                    <a:lnTo>
                      <a:pt x="25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A097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" name="Freeform 80"/>
              <p:cNvSpPr>
                <a:spLocks/>
              </p:cNvSpPr>
              <p:nvPr/>
            </p:nvSpPr>
            <p:spPr bwMode="auto">
              <a:xfrm>
                <a:off x="5136" y="2784"/>
                <a:ext cx="389" cy="95"/>
              </a:xfrm>
              <a:custGeom>
                <a:avLst/>
                <a:gdLst>
                  <a:gd name="T0" fmla="*/ 53765721 w 103"/>
                  <a:gd name="T1" fmla="*/ 0 h 25"/>
                  <a:gd name="T2" fmla="*/ 229631995 w 103"/>
                  <a:gd name="T3" fmla="*/ 0 h 25"/>
                  <a:gd name="T4" fmla="*/ 189443820 w 103"/>
                  <a:gd name="T5" fmla="*/ 59655346 h 25"/>
                  <a:gd name="T6" fmla="*/ 0 w 103"/>
                  <a:gd name="T7" fmla="*/ 59655346 h 25"/>
                  <a:gd name="T8" fmla="*/ 53765721 w 103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"/>
                  <a:gd name="T16" fmla="*/ 0 h 25"/>
                  <a:gd name="T17" fmla="*/ 103 w 103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" h="25">
                    <a:moveTo>
                      <a:pt x="24" y="0"/>
                    </a:moveTo>
                    <a:lnTo>
                      <a:pt x="103" y="0"/>
                    </a:lnTo>
                    <a:lnTo>
                      <a:pt x="85" y="25"/>
                    </a:lnTo>
                    <a:lnTo>
                      <a:pt x="0" y="2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1C0BF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" name="Freeform 81"/>
              <p:cNvSpPr>
                <a:spLocks/>
              </p:cNvSpPr>
              <p:nvPr/>
            </p:nvSpPr>
            <p:spPr bwMode="auto">
              <a:xfrm>
                <a:off x="5396" y="2796"/>
                <a:ext cx="34" cy="26"/>
              </a:xfrm>
              <a:custGeom>
                <a:avLst/>
                <a:gdLst>
                  <a:gd name="T0" fmla="*/ 0 w 9"/>
                  <a:gd name="T1" fmla="*/ 0 h 7"/>
                  <a:gd name="T2" fmla="*/ 20074143 w 9"/>
                  <a:gd name="T3" fmla="*/ 0 h 7"/>
                  <a:gd name="T4" fmla="*/ 17714332 w 9"/>
                  <a:gd name="T5" fmla="*/ 13039334 h 7"/>
                  <a:gd name="T6" fmla="*/ 11290107 w 9"/>
                  <a:gd name="T7" fmla="*/ 13039334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9" y="0"/>
                    </a:lnTo>
                    <a:lnTo>
                      <a:pt x="8" y="7"/>
                    </a:lnTo>
                    <a:lnTo>
                      <a:pt x="5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8D8C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9" name="Freeform 82"/>
              <p:cNvSpPr>
                <a:spLocks/>
              </p:cNvSpPr>
              <p:nvPr/>
            </p:nvSpPr>
            <p:spPr bwMode="auto">
              <a:xfrm>
                <a:off x="5377" y="2796"/>
                <a:ext cx="38" cy="64"/>
              </a:xfrm>
              <a:custGeom>
                <a:avLst/>
                <a:gdLst>
                  <a:gd name="T0" fmla="*/ 11911335 w 10"/>
                  <a:gd name="T1" fmla="*/ 0 h 17"/>
                  <a:gd name="T2" fmla="*/ 0 w 10"/>
                  <a:gd name="T3" fmla="*/ 13235574 h 17"/>
                  <a:gd name="T4" fmla="*/ 0 w 10"/>
                  <a:gd name="T5" fmla="*/ 36600861 h 17"/>
                  <a:gd name="T6" fmla="*/ 23786403 w 10"/>
                  <a:gd name="T7" fmla="*/ 36600861 h 17"/>
                  <a:gd name="T8" fmla="*/ 23786403 w 10"/>
                  <a:gd name="T9" fmla="*/ 13235574 h 17"/>
                  <a:gd name="T10" fmla="*/ 11911335 w 10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7"/>
                  <a:gd name="T20" fmla="*/ 10 w 10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7">
                    <a:moveTo>
                      <a:pt x="5" y="0"/>
                    </a:moveTo>
                    <a:lnTo>
                      <a:pt x="0" y="6"/>
                    </a:lnTo>
                    <a:lnTo>
                      <a:pt x="0" y="17"/>
                    </a:lnTo>
                    <a:lnTo>
                      <a:pt x="10" y="17"/>
                    </a:lnTo>
                    <a:lnTo>
                      <a:pt x="10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BB300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0" name="Rectangle 83"/>
              <p:cNvSpPr>
                <a:spLocks noChangeArrowheads="1"/>
              </p:cNvSpPr>
              <p:nvPr/>
            </p:nvSpPr>
            <p:spPr bwMode="auto">
              <a:xfrm>
                <a:off x="5389" y="2826"/>
                <a:ext cx="15" cy="30"/>
              </a:xfrm>
              <a:prstGeom prst="rect">
                <a:avLst/>
              </a:prstGeom>
              <a:solidFill>
                <a:srgbClr val="0056A2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1" name="Freeform 84"/>
              <p:cNvSpPr>
                <a:spLocks/>
              </p:cNvSpPr>
              <p:nvPr/>
            </p:nvSpPr>
            <p:spPr bwMode="auto">
              <a:xfrm>
                <a:off x="5415" y="2822"/>
                <a:ext cx="8" cy="38"/>
              </a:xfrm>
              <a:custGeom>
                <a:avLst/>
                <a:gdLst>
                  <a:gd name="T0" fmla="*/ 0 w 2"/>
                  <a:gd name="T1" fmla="*/ 0 h 10"/>
                  <a:gd name="T2" fmla="*/ 0 w 2"/>
                  <a:gd name="T3" fmla="*/ 23786403 h 10"/>
                  <a:gd name="T4" fmla="*/ 8388608 w 2"/>
                  <a:gd name="T5" fmla="*/ 0 h 10"/>
                  <a:gd name="T6" fmla="*/ 0 w 2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0"/>
                  <a:gd name="T14" fmla="*/ 2 w 2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0">
                    <a:moveTo>
                      <a:pt x="0" y="0"/>
                    </a:moveTo>
                    <a:lnTo>
                      <a:pt x="0" y="1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B300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" name="Freeform 85"/>
              <p:cNvSpPr>
                <a:spLocks/>
              </p:cNvSpPr>
              <p:nvPr/>
            </p:nvSpPr>
            <p:spPr bwMode="auto">
              <a:xfrm>
                <a:off x="5238" y="2796"/>
                <a:ext cx="34" cy="26"/>
              </a:xfrm>
              <a:custGeom>
                <a:avLst/>
                <a:gdLst>
                  <a:gd name="T0" fmla="*/ 0 w 9"/>
                  <a:gd name="T1" fmla="*/ 0 h 7"/>
                  <a:gd name="T2" fmla="*/ 20074143 w 9"/>
                  <a:gd name="T3" fmla="*/ 0 h 7"/>
                  <a:gd name="T4" fmla="*/ 15350665 w 9"/>
                  <a:gd name="T5" fmla="*/ 13039334 h 7"/>
                  <a:gd name="T6" fmla="*/ 11290107 w 9"/>
                  <a:gd name="T7" fmla="*/ 13039334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9" y="0"/>
                    </a:lnTo>
                    <a:lnTo>
                      <a:pt x="7" y="7"/>
                    </a:lnTo>
                    <a:lnTo>
                      <a:pt x="5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8D8C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" name="Freeform 86"/>
              <p:cNvSpPr>
                <a:spLocks/>
              </p:cNvSpPr>
              <p:nvPr/>
            </p:nvSpPr>
            <p:spPr bwMode="auto">
              <a:xfrm>
                <a:off x="5219" y="2796"/>
                <a:ext cx="38" cy="64"/>
              </a:xfrm>
              <a:custGeom>
                <a:avLst/>
                <a:gdLst>
                  <a:gd name="T0" fmla="*/ 11911335 w 10"/>
                  <a:gd name="T1" fmla="*/ 0 h 17"/>
                  <a:gd name="T2" fmla="*/ 0 w 10"/>
                  <a:gd name="T3" fmla="*/ 13235574 h 17"/>
                  <a:gd name="T4" fmla="*/ 0 w 10"/>
                  <a:gd name="T5" fmla="*/ 36600861 h 17"/>
                  <a:gd name="T6" fmla="*/ 23786403 w 10"/>
                  <a:gd name="T7" fmla="*/ 36600861 h 17"/>
                  <a:gd name="T8" fmla="*/ 23786403 w 10"/>
                  <a:gd name="T9" fmla="*/ 13235574 h 17"/>
                  <a:gd name="T10" fmla="*/ 11911335 w 10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7"/>
                  <a:gd name="T20" fmla="*/ 10 w 10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7">
                    <a:moveTo>
                      <a:pt x="5" y="0"/>
                    </a:moveTo>
                    <a:lnTo>
                      <a:pt x="0" y="6"/>
                    </a:lnTo>
                    <a:lnTo>
                      <a:pt x="0" y="17"/>
                    </a:lnTo>
                    <a:lnTo>
                      <a:pt x="10" y="17"/>
                    </a:lnTo>
                    <a:lnTo>
                      <a:pt x="10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BB300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" name="Rectangle 87"/>
              <p:cNvSpPr>
                <a:spLocks noChangeArrowheads="1"/>
              </p:cNvSpPr>
              <p:nvPr/>
            </p:nvSpPr>
            <p:spPr bwMode="auto">
              <a:xfrm>
                <a:off x="5230" y="2826"/>
                <a:ext cx="15" cy="30"/>
              </a:xfrm>
              <a:prstGeom prst="rect">
                <a:avLst/>
              </a:prstGeom>
              <a:solidFill>
                <a:srgbClr val="0056A2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5" name="Freeform 88"/>
              <p:cNvSpPr>
                <a:spLocks/>
              </p:cNvSpPr>
              <p:nvPr/>
            </p:nvSpPr>
            <p:spPr bwMode="auto">
              <a:xfrm>
                <a:off x="5257" y="2822"/>
                <a:ext cx="7" cy="38"/>
              </a:xfrm>
              <a:custGeom>
                <a:avLst/>
                <a:gdLst>
                  <a:gd name="T0" fmla="*/ 0 w 2"/>
                  <a:gd name="T1" fmla="*/ 0 h 10"/>
                  <a:gd name="T2" fmla="*/ 0 w 2"/>
                  <a:gd name="T3" fmla="*/ 23786403 h 10"/>
                  <a:gd name="T4" fmla="*/ 1891214 w 2"/>
                  <a:gd name="T5" fmla="*/ 0 h 10"/>
                  <a:gd name="T6" fmla="*/ 0 w 2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0"/>
                  <a:gd name="T14" fmla="*/ 2 w 2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0">
                    <a:moveTo>
                      <a:pt x="0" y="0"/>
                    </a:moveTo>
                    <a:lnTo>
                      <a:pt x="0" y="1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B300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6" name="Group 89"/>
            <p:cNvGrpSpPr>
              <a:grpSpLocks/>
            </p:cNvGrpSpPr>
            <p:nvPr/>
          </p:nvGrpSpPr>
          <p:grpSpPr bwMode="auto">
            <a:xfrm>
              <a:off x="4760" y="2784"/>
              <a:ext cx="186" cy="240"/>
              <a:chOff x="3029" y="2813"/>
              <a:chExt cx="234" cy="268"/>
            </a:xfrm>
          </p:grpSpPr>
          <p:sp>
            <p:nvSpPr>
              <p:cNvPr id="63" name="Freeform 90"/>
              <p:cNvSpPr>
                <a:spLocks/>
              </p:cNvSpPr>
              <p:nvPr/>
            </p:nvSpPr>
            <p:spPr bwMode="auto">
              <a:xfrm>
                <a:off x="3123" y="2960"/>
                <a:ext cx="42" cy="79"/>
              </a:xfrm>
              <a:custGeom>
                <a:avLst/>
                <a:gdLst>
                  <a:gd name="T0" fmla="*/ 2578048 w 11"/>
                  <a:gd name="T1" fmla="*/ 0 h 21"/>
                  <a:gd name="T2" fmla="*/ 0 w 11"/>
                  <a:gd name="T3" fmla="*/ 44804555 h 21"/>
                  <a:gd name="T4" fmla="*/ 27600352 w 11"/>
                  <a:gd name="T5" fmla="*/ 44804555 h 21"/>
                  <a:gd name="T6" fmla="*/ 27600352 w 11"/>
                  <a:gd name="T7" fmla="*/ 0 h 21"/>
                  <a:gd name="T8" fmla="*/ 2578048 w 11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21"/>
                  <a:gd name="T17" fmla="*/ 11 w 1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21">
                    <a:moveTo>
                      <a:pt x="1" y="0"/>
                    </a:moveTo>
                    <a:cubicBezTo>
                      <a:pt x="3" y="7"/>
                      <a:pt x="2" y="14"/>
                      <a:pt x="0" y="21"/>
                    </a:cubicBezTo>
                    <a:cubicBezTo>
                      <a:pt x="3" y="21"/>
                      <a:pt x="8" y="21"/>
                      <a:pt x="11" y="21"/>
                    </a:cubicBezTo>
                    <a:cubicBezTo>
                      <a:pt x="10" y="14"/>
                      <a:pt x="9" y="8"/>
                      <a:pt x="11" y="0"/>
                    </a:cubicBezTo>
                    <a:cubicBezTo>
                      <a:pt x="8" y="1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926C2B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4" name="Freeform 91"/>
              <p:cNvSpPr>
                <a:spLocks/>
              </p:cNvSpPr>
              <p:nvPr/>
            </p:nvSpPr>
            <p:spPr bwMode="auto">
              <a:xfrm>
                <a:off x="3070" y="2813"/>
                <a:ext cx="174" cy="177"/>
              </a:xfrm>
              <a:custGeom>
                <a:avLst/>
                <a:gdLst>
                  <a:gd name="T0" fmla="*/ 26945578 w 46"/>
                  <a:gd name="T1" fmla="*/ 86695476 h 47"/>
                  <a:gd name="T2" fmla="*/ 34236335 w 46"/>
                  <a:gd name="T3" fmla="*/ 96891215 h 47"/>
                  <a:gd name="T4" fmla="*/ 43123949 w 46"/>
                  <a:gd name="T5" fmla="*/ 92928886 h 47"/>
                  <a:gd name="T6" fmla="*/ 54523699 w 46"/>
                  <a:gd name="T7" fmla="*/ 99318961 h 47"/>
                  <a:gd name="T8" fmla="*/ 63578641 w 46"/>
                  <a:gd name="T9" fmla="*/ 86695476 h 47"/>
                  <a:gd name="T10" fmla="*/ 81472190 w 46"/>
                  <a:gd name="T11" fmla="*/ 95236785 h 47"/>
                  <a:gd name="T12" fmla="*/ 90523939 w 46"/>
                  <a:gd name="T13" fmla="*/ 78006240 h 47"/>
                  <a:gd name="T14" fmla="*/ 104317323 w 46"/>
                  <a:gd name="T15" fmla="*/ 60203073 h 47"/>
                  <a:gd name="T16" fmla="*/ 88772380 w 46"/>
                  <a:gd name="T17" fmla="*/ 45388766 h 47"/>
                  <a:gd name="T18" fmla="*/ 92916968 w 46"/>
                  <a:gd name="T19" fmla="*/ 17232993 h 47"/>
                  <a:gd name="T20" fmla="*/ 61193404 w 46"/>
                  <a:gd name="T21" fmla="*/ 13267468 h 47"/>
                  <a:gd name="T22" fmla="*/ 43123949 w 46"/>
                  <a:gd name="T23" fmla="*/ 2267856 h 47"/>
                  <a:gd name="T24" fmla="*/ 34236335 w 46"/>
                  <a:gd name="T25" fmla="*/ 21808976 h 47"/>
                  <a:gd name="T26" fmla="*/ 13784779 w 46"/>
                  <a:gd name="T27" fmla="*/ 25728177 h 47"/>
                  <a:gd name="T28" fmla="*/ 15544992 w 46"/>
                  <a:gd name="T29" fmla="*/ 47699888 h 47"/>
                  <a:gd name="T30" fmla="*/ 0 w 46"/>
                  <a:gd name="T31" fmla="*/ 56240534 h 47"/>
                  <a:gd name="T32" fmla="*/ 11400586 w 46"/>
                  <a:gd name="T33" fmla="*/ 90672325 h 47"/>
                  <a:gd name="T34" fmla="*/ 26945578 w 46"/>
                  <a:gd name="T35" fmla="*/ 86695476 h 4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6"/>
                  <a:gd name="T55" fmla="*/ 0 h 47"/>
                  <a:gd name="T56" fmla="*/ 46 w 46"/>
                  <a:gd name="T57" fmla="*/ 47 h 4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6" h="47">
                    <a:moveTo>
                      <a:pt x="12" y="40"/>
                    </a:moveTo>
                    <a:cubicBezTo>
                      <a:pt x="13" y="42"/>
                      <a:pt x="13" y="44"/>
                      <a:pt x="15" y="45"/>
                    </a:cubicBezTo>
                    <a:cubicBezTo>
                      <a:pt x="16" y="45"/>
                      <a:pt x="18" y="44"/>
                      <a:pt x="19" y="43"/>
                    </a:cubicBezTo>
                    <a:cubicBezTo>
                      <a:pt x="19" y="44"/>
                      <a:pt x="22" y="47"/>
                      <a:pt x="24" y="46"/>
                    </a:cubicBezTo>
                    <a:cubicBezTo>
                      <a:pt x="27" y="46"/>
                      <a:pt x="27" y="43"/>
                      <a:pt x="28" y="40"/>
                    </a:cubicBezTo>
                    <a:cubicBezTo>
                      <a:pt x="31" y="42"/>
                      <a:pt x="33" y="46"/>
                      <a:pt x="36" y="44"/>
                    </a:cubicBezTo>
                    <a:cubicBezTo>
                      <a:pt x="41" y="42"/>
                      <a:pt x="39" y="39"/>
                      <a:pt x="40" y="36"/>
                    </a:cubicBezTo>
                    <a:cubicBezTo>
                      <a:pt x="42" y="33"/>
                      <a:pt x="45" y="33"/>
                      <a:pt x="46" y="28"/>
                    </a:cubicBezTo>
                    <a:cubicBezTo>
                      <a:pt x="46" y="24"/>
                      <a:pt x="42" y="22"/>
                      <a:pt x="39" y="21"/>
                    </a:cubicBezTo>
                    <a:cubicBezTo>
                      <a:pt x="41" y="18"/>
                      <a:pt x="45" y="13"/>
                      <a:pt x="41" y="8"/>
                    </a:cubicBezTo>
                    <a:cubicBezTo>
                      <a:pt x="38" y="3"/>
                      <a:pt x="32" y="4"/>
                      <a:pt x="27" y="6"/>
                    </a:cubicBezTo>
                    <a:cubicBezTo>
                      <a:pt x="25" y="4"/>
                      <a:pt x="24" y="0"/>
                      <a:pt x="19" y="1"/>
                    </a:cubicBezTo>
                    <a:cubicBezTo>
                      <a:pt x="14" y="3"/>
                      <a:pt x="15" y="5"/>
                      <a:pt x="15" y="10"/>
                    </a:cubicBezTo>
                    <a:cubicBezTo>
                      <a:pt x="12" y="10"/>
                      <a:pt x="9" y="9"/>
                      <a:pt x="6" y="12"/>
                    </a:cubicBezTo>
                    <a:cubicBezTo>
                      <a:pt x="3" y="15"/>
                      <a:pt x="7" y="19"/>
                      <a:pt x="7" y="22"/>
                    </a:cubicBezTo>
                    <a:cubicBezTo>
                      <a:pt x="5" y="24"/>
                      <a:pt x="0" y="23"/>
                      <a:pt x="0" y="26"/>
                    </a:cubicBezTo>
                    <a:cubicBezTo>
                      <a:pt x="0" y="32"/>
                      <a:pt x="0" y="40"/>
                      <a:pt x="5" y="42"/>
                    </a:cubicBezTo>
                    <a:cubicBezTo>
                      <a:pt x="8" y="44"/>
                      <a:pt x="9" y="40"/>
                      <a:pt x="12" y="40"/>
                    </a:cubicBezTo>
                    <a:close/>
                  </a:path>
                </a:pathLst>
              </a:custGeom>
              <a:solidFill>
                <a:srgbClr val="009049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" name="Freeform 92"/>
              <p:cNvSpPr>
                <a:spLocks/>
              </p:cNvSpPr>
              <p:nvPr/>
            </p:nvSpPr>
            <p:spPr bwMode="auto">
              <a:xfrm>
                <a:off x="3029" y="3001"/>
                <a:ext cx="234" cy="80"/>
              </a:xfrm>
              <a:custGeom>
                <a:avLst/>
                <a:gdLst>
                  <a:gd name="T0" fmla="*/ 63858645 w 62"/>
                  <a:gd name="T1" fmla="*/ 17385784 h 21"/>
                  <a:gd name="T2" fmla="*/ 86255428 w 62"/>
                  <a:gd name="T3" fmla="*/ 5052385 h 21"/>
                  <a:gd name="T4" fmla="*/ 99758886 w 62"/>
                  <a:gd name="T5" fmla="*/ 17385784 h 21"/>
                  <a:gd name="T6" fmla="*/ 126026179 w 62"/>
                  <a:gd name="T7" fmla="*/ 14857614 h 21"/>
                  <a:gd name="T8" fmla="*/ 132529294 w 62"/>
                  <a:gd name="T9" fmla="*/ 36677823 h 21"/>
                  <a:gd name="T10" fmla="*/ 97414720 w 62"/>
                  <a:gd name="T11" fmla="*/ 46305705 h 21"/>
                  <a:gd name="T12" fmla="*/ 22232312 w 62"/>
                  <a:gd name="T13" fmla="*/ 44444342 h 21"/>
                  <a:gd name="T14" fmla="*/ 6546988 w 62"/>
                  <a:gd name="T15" fmla="*/ 19247178 h 21"/>
                  <a:gd name="T16" fmla="*/ 26431841 w 62"/>
                  <a:gd name="T17" fmla="*/ 14857614 h 21"/>
                  <a:gd name="T18" fmla="*/ 39935532 w 62"/>
                  <a:gd name="T19" fmla="*/ 0 h 21"/>
                  <a:gd name="T20" fmla="*/ 63858645 w 62"/>
                  <a:gd name="T21" fmla="*/ 17385784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2"/>
                  <a:gd name="T34" fmla="*/ 0 h 21"/>
                  <a:gd name="T35" fmla="*/ 62 w 62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2" h="21">
                    <a:moveTo>
                      <a:pt x="29" y="7"/>
                    </a:moveTo>
                    <a:cubicBezTo>
                      <a:pt x="32" y="5"/>
                      <a:pt x="35" y="2"/>
                      <a:pt x="39" y="2"/>
                    </a:cubicBezTo>
                    <a:cubicBezTo>
                      <a:pt x="42" y="2"/>
                      <a:pt x="43" y="5"/>
                      <a:pt x="45" y="7"/>
                    </a:cubicBezTo>
                    <a:cubicBezTo>
                      <a:pt x="49" y="3"/>
                      <a:pt x="54" y="3"/>
                      <a:pt x="57" y="6"/>
                    </a:cubicBezTo>
                    <a:cubicBezTo>
                      <a:pt x="59" y="7"/>
                      <a:pt x="62" y="12"/>
                      <a:pt x="60" y="15"/>
                    </a:cubicBezTo>
                    <a:cubicBezTo>
                      <a:pt x="56" y="18"/>
                      <a:pt x="47" y="17"/>
                      <a:pt x="44" y="19"/>
                    </a:cubicBezTo>
                    <a:cubicBezTo>
                      <a:pt x="41" y="21"/>
                      <a:pt x="19" y="17"/>
                      <a:pt x="10" y="18"/>
                    </a:cubicBezTo>
                    <a:cubicBezTo>
                      <a:pt x="7" y="19"/>
                      <a:pt x="0" y="13"/>
                      <a:pt x="3" y="8"/>
                    </a:cubicBezTo>
                    <a:cubicBezTo>
                      <a:pt x="4" y="7"/>
                      <a:pt x="7" y="7"/>
                      <a:pt x="12" y="6"/>
                    </a:cubicBezTo>
                    <a:cubicBezTo>
                      <a:pt x="10" y="3"/>
                      <a:pt x="16" y="0"/>
                      <a:pt x="18" y="0"/>
                    </a:cubicBezTo>
                    <a:cubicBezTo>
                      <a:pt x="22" y="0"/>
                      <a:pt x="27" y="7"/>
                      <a:pt x="29" y="7"/>
                    </a:cubicBezTo>
                    <a:close/>
                  </a:path>
                </a:pathLst>
              </a:custGeom>
              <a:solidFill>
                <a:srgbClr val="69C34E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7" name="Group 93"/>
            <p:cNvGrpSpPr>
              <a:grpSpLocks/>
            </p:cNvGrpSpPr>
            <p:nvPr/>
          </p:nvGrpSpPr>
          <p:grpSpPr bwMode="auto">
            <a:xfrm>
              <a:off x="5136" y="2784"/>
              <a:ext cx="453" cy="380"/>
              <a:chOff x="5136" y="2784"/>
              <a:chExt cx="453" cy="380"/>
            </a:xfrm>
          </p:grpSpPr>
          <p:sp>
            <p:nvSpPr>
              <p:cNvPr id="23" name="Freeform 94"/>
              <p:cNvSpPr>
                <a:spLocks/>
              </p:cNvSpPr>
              <p:nvPr/>
            </p:nvSpPr>
            <p:spPr bwMode="auto">
              <a:xfrm>
                <a:off x="5509" y="2784"/>
                <a:ext cx="80" cy="80"/>
              </a:xfrm>
              <a:custGeom>
                <a:avLst/>
                <a:gdLst>
                  <a:gd name="T0" fmla="*/ 0 w 21"/>
                  <a:gd name="T1" fmla="*/ 0 h 21"/>
                  <a:gd name="T2" fmla="*/ 41916952 w 21"/>
                  <a:gd name="T3" fmla="*/ 51548035 h 21"/>
                  <a:gd name="T4" fmla="*/ 51548035 w 21"/>
                  <a:gd name="T5" fmla="*/ 51548035 h 21"/>
                  <a:gd name="T6" fmla="*/ 9627932 w 21"/>
                  <a:gd name="T7" fmla="*/ 0 h 21"/>
                  <a:gd name="T8" fmla="*/ 0 w 21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1"/>
                  <a:gd name="T17" fmla="*/ 21 w 2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1">
                    <a:moveTo>
                      <a:pt x="0" y="0"/>
                    </a:moveTo>
                    <a:lnTo>
                      <a:pt x="17" y="21"/>
                    </a:lnTo>
                    <a:lnTo>
                      <a:pt x="21" y="2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97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Freeform 95"/>
              <p:cNvSpPr>
                <a:spLocks/>
              </p:cNvSpPr>
              <p:nvPr/>
            </p:nvSpPr>
            <p:spPr bwMode="auto">
              <a:xfrm>
                <a:off x="5509" y="2784"/>
                <a:ext cx="80" cy="80"/>
              </a:xfrm>
              <a:custGeom>
                <a:avLst/>
                <a:gdLst>
                  <a:gd name="T0" fmla="*/ 0 w 21"/>
                  <a:gd name="T1" fmla="*/ 0 h 21"/>
                  <a:gd name="T2" fmla="*/ 41916952 w 21"/>
                  <a:gd name="T3" fmla="*/ 51548035 h 21"/>
                  <a:gd name="T4" fmla="*/ 51548035 w 21"/>
                  <a:gd name="T5" fmla="*/ 51548035 h 21"/>
                  <a:gd name="T6" fmla="*/ 9627932 w 21"/>
                  <a:gd name="T7" fmla="*/ 0 h 21"/>
                  <a:gd name="T8" fmla="*/ 0 w 21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1"/>
                  <a:gd name="T17" fmla="*/ 21 w 2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1">
                    <a:moveTo>
                      <a:pt x="0" y="0"/>
                    </a:moveTo>
                    <a:lnTo>
                      <a:pt x="17" y="21"/>
                    </a:lnTo>
                    <a:lnTo>
                      <a:pt x="21" y="2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9A89A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Freeform 96"/>
              <p:cNvSpPr>
                <a:spLocks/>
              </p:cNvSpPr>
              <p:nvPr/>
            </p:nvSpPr>
            <p:spPr bwMode="auto">
              <a:xfrm>
                <a:off x="5566" y="2864"/>
                <a:ext cx="23" cy="279"/>
              </a:xfrm>
              <a:custGeom>
                <a:avLst/>
                <a:gdLst>
                  <a:gd name="T0" fmla="*/ 10169305 w 6"/>
                  <a:gd name="T1" fmla="*/ 0 h 74"/>
                  <a:gd name="T2" fmla="*/ 8211929 w 6"/>
                  <a:gd name="T3" fmla="*/ 13396877 h 74"/>
                  <a:gd name="T4" fmla="*/ 8211929 w 6"/>
                  <a:gd name="T5" fmla="*/ 161932800 h 74"/>
                  <a:gd name="T6" fmla="*/ 0 w 6"/>
                  <a:gd name="T7" fmla="*/ 161932800 h 74"/>
                  <a:gd name="T8" fmla="*/ 0 w 6"/>
                  <a:gd name="T9" fmla="*/ 11067235 h 74"/>
                  <a:gd name="T10" fmla="*/ 5546523 w 6"/>
                  <a:gd name="T11" fmla="*/ 0 h 74"/>
                  <a:gd name="T12" fmla="*/ 10169305 w 6"/>
                  <a:gd name="T13" fmla="*/ 0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4"/>
                  <a:gd name="T23" fmla="*/ 6 w 6"/>
                  <a:gd name="T24" fmla="*/ 74 h 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4">
                    <a:moveTo>
                      <a:pt x="4" y="0"/>
                    </a:moveTo>
                    <a:cubicBezTo>
                      <a:pt x="5" y="1"/>
                      <a:pt x="6" y="5"/>
                      <a:pt x="3" y="6"/>
                    </a:cubicBezTo>
                    <a:lnTo>
                      <a:pt x="3" y="74"/>
                    </a:lnTo>
                    <a:lnTo>
                      <a:pt x="0" y="74"/>
                    </a:lnTo>
                    <a:cubicBezTo>
                      <a:pt x="0" y="51"/>
                      <a:pt x="0" y="28"/>
                      <a:pt x="0" y="5"/>
                    </a:cubicBezTo>
                    <a:cubicBezTo>
                      <a:pt x="4" y="4"/>
                      <a:pt x="3" y="2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A9A89A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Freeform 97"/>
              <p:cNvSpPr>
                <a:spLocks/>
              </p:cNvSpPr>
              <p:nvPr/>
            </p:nvSpPr>
            <p:spPr bwMode="auto">
              <a:xfrm>
                <a:off x="5460" y="2796"/>
                <a:ext cx="114" cy="368"/>
              </a:xfrm>
              <a:custGeom>
                <a:avLst/>
                <a:gdLst>
                  <a:gd name="T0" fmla="*/ 57 w 114"/>
                  <a:gd name="T1" fmla="*/ 0 h 368"/>
                  <a:gd name="T2" fmla="*/ 0 w 114"/>
                  <a:gd name="T3" fmla="*/ 79 h 368"/>
                  <a:gd name="T4" fmla="*/ 0 w 114"/>
                  <a:gd name="T5" fmla="*/ 368 h 368"/>
                  <a:gd name="T6" fmla="*/ 114 w 114"/>
                  <a:gd name="T7" fmla="*/ 358 h 368"/>
                  <a:gd name="T8" fmla="*/ 114 w 114"/>
                  <a:gd name="T9" fmla="*/ 68 h 368"/>
                  <a:gd name="T10" fmla="*/ 57 w 114"/>
                  <a:gd name="T11" fmla="*/ 0 h 3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368"/>
                  <a:gd name="T20" fmla="*/ 114 w 114"/>
                  <a:gd name="T21" fmla="*/ 368 h 3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368">
                    <a:moveTo>
                      <a:pt x="57" y="0"/>
                    </a:moveTo>
                    <a:lnTo>
                      <a:pt x="0" y="79"/>
                    </a:lnTo>
                    <a:lnTo>
                      <a:pt x="0" y="368"/>
                    </a:lnTo>
                    <a:lnTo>
                      <a:pt x="114" y="358"/>
                    </a:lnTo>
                    <a:lnTo>
                      <a:pt x="114" y="68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FBB300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Freeform 98"/>
              <p:cNvSpPr>
                <a:spLocks/>
              </p:cNvSpPr>
              <p:nvPr/>
            </p:nvSpPr>
            <p:spPr bwMode="auto">
              <a:xfrm>
                <a:off x="5158" y="2864"/>
                <a:ext cx="302" cy="298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171476467 h 79"/>
                  <a:gd name="T4" fmla="*/ 177507137 w 80"/>
                  <a:gd name="T5" fmla="*/ 173812665 h 79"/>
                  <a:gd name="T6" fmla="*/ 177507137 w 80"/>
                  <a:gd name="T7" fmla="*/ 0 h 79"/>
                  <a:gd name="T8" fmla="*/ 0 w 80"/>
                  <a:gd name="T9" fmla="*/ 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"/>
                  <a:gd name="T16" fmla="*/ 0 h 79"/>
                  <a:gd name="T17" fmla="*/ 80 w 80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" h="79">
                    <a:moveTo>
                      <a:pt x="0" y="0"/>
                    </a:moveTo>
                    <a:lnTo>
                      <a:pt x="0" y="78"/>
                    </a:lnTo>
                    <a:lnTo>
                      <a:pt x="80" y="79"/>
                    </a:lnTo>
                    <a:lnTo>
                      <a:pt x="8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B300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Rectangle 99"/>
              <p:cNvSpPr>
                <a:spLocks noChangeArrowheads="1"/>
              </p:cNvSpPr>
              <p:nvPr/>
            </p:nvSpPr>
            <p:spPr bwMode="auto">
              <a:xfrm>
                <a:off x="5185" y="2950"/>
                <a:ext cx="23" cy="4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9" name="Rectangle 100"/>
              <p:cNvSpPr>
                <a:spLocks noChangeArrowheads="1"/>
              </p:cNvSpPr>
              <p:nvPr/>
            </p:nvSpPr>
            <p:spPr bwMode="auto">
              <a:xfrm>
                <a:off x="5328" y="2950"/>
                <a:ext cx="23" cy="4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" name="Rectangle 101"/>
              <p:cNvSpPr>
                <a:spLocks noChangeArrowheads="1"/>
              </p:cNvSpPr>
              <p:nvPr/>
            </p:nvSpPr>
            <p:spPr bwMode="auto">
              <a:xfrm>
                <a:off x="5257" y="2950"/>
                <a:ext cx="22" cy="4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" name="Rectangle 102"/>
              <p:cNvSpPr>
                <a:spLocks noChangeArrowheads="1"/>
              </p:cNvSpPr>
              <p:nvPr/>
            </p:nvSpPr>
            <p:spPr bwMode="auto">
              <a:xfrm>
                <a:off x="5400" y="2950"/>
                <a:ext cx="23" cy="4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" name="Rectangle 103"/>
              <p:cNvSpPr>
                <a:spLocks noChangeArrowheads="1"/>
              </p:cNvSpPr>
              <p:nvPr/>
            </p:nvSpPr>
            <p:spPr bwMode="auto">
              <a:xfrm>
                <a:off x="5185" y="2898"/>
                <a:ext cx="23" cy="41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3" name="Rectangle 104"/>
              <p:cNvSpPr>
                <a:spLocks noChangeArrowheads="1"/>
              </p:cNvSpPr>
              <p:nvPr/>
            </p:nvSpPr>
            <p:spPr bwMode="auto">
              <a:xfrm>
                <a:off x="5328" y="2898"/>
                <a:ext cx="23" cy="41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4" name="Rectangle 105"/>
              <p:cNvSpPr>
                <a:spLocks noChangeArrowheads="1"/>
              </p:cNvSpPr>
              <p:nvPr/>
            </p:nvSpPr>
            <p:spPr bwMode="auto">
              <a:xfrm>
                <a:off x="5257" y="2898"/>
                <a:ext cx="22" cy="41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5" name="Rectangle 106"/>
              <p:cNvSpPr>
                <a:spLocks noChangeArrowheads="1"/>
              </p:cNvSpPr>
              <p:nvPr/>
            </p:nvSpPr>
            <p:spPr bwMode="auto">
              <a:xfrm>
                <a:off x="5400" y="2898"/>
                <a:ext cx="23" cy="41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6" name="Rectangle 107"/>
              <p:cNvSpPr>
                <a:spLocks noChangeArrowheads="1"/>
              </p:cNvSpPr>
              <p:nvPr/>
            </p:nvSpPr>
            <p:spPr bwMode="auto">
              <a:xfrm>
                <a:off x="5185" y="3030"/>
                <a:ext cx="23" cy="7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7" name="Rectangle 108"/>
              <p:cNvSpPr>
                <a:spLocks noChangeArrowheads="1"/>
              </p:cNvSpPr>
              <p:nvPr/>
            </p:nvSpPr>
            <p:spPr bwMode="auto">
              <a:xfrm>
                <a:off x="5328" y="3030"/>
                <a:ext cx="23" cy="7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8" name="Rectangle 109"/>
              <p:cNvSpPr>
                <a:spLocks noChangeArrowheads="1"/>
              </p:cNvSpPr>
              <p:nvPr/>
            </p:nvSpPr>
            <p:spPr bwMode="auto">
              <a:xfrm>
                <a:off x="5257" y="3030"/>
                <a:ext cx="22" cy="7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9" name="Rectangle 110"/>
              <p:cNvSpPr>
                <a:spLocks noChangeArrowheads="1"/>
              </p:cNvSpPr>
              <p:nvPr/>
            </p:nvSpPr>
            <p:spPr bwMode="auto">
              <a:xfrm>
                <a:off x="5400" y="3030"/>
                <a:ext cx="23" cy="7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40" name="Rectangle 111"/>
              <p:cNvSpPr>
                <a:spLocks noChangeArrowheads="1"/>
              </p:cNvSpPr>
              <p:nvPr/>
            </p:nvSpPr>
            <p:spPr bwMode="auto">
              <a:xfrm>
                <a:off x="5185" y="2977"/>
                <a:ext cx="23" cy="41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41" name="Rectangle 112"/>
              <p:cNvSpPr>
                <a:spLocks noChangeArrowheads="1"/>
              </p:cNvSpPr>
              <p:nvPr/>
            </p:nvSpPr>
            <p:spPr bwMode="auto">
              <a:xfrm>
                <a:off x="5328" y="2977"/>
                <a:ext cx="23" cy="41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42" name="Rectangle 113"/>
              <p:cNvSpPr>
                <a:spLocks noChangeArrowheads="1"/>
              </p:cNvSpPr>
              <p:nvPr/>
            </p:nvSpPr>
            <p:spPr bwMode="auto">
              <a:xfrm>
                <a:off x="5256" y="2975"/>
                <a:ext cx="22" cy="41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43" name="Rectangle 114"/>
              <p:cNvSpPr>
                <a:spLocks noChangeArrowheads="1"/>
              </p:cNvSpPr>
              <p:nvPr/>
            </p:nvSpPr>
            <p:spPr bwMode="auto">
              <a:xfrm>
                <a:off x="5400" y="2977"/>
                <a:ext cx="23" cy="41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44" name="Rectangle 115"/>
              <p:cNvSpPr>
                <a:spLocks noChangeArrowheads="1"/>
              </p:cNvSpPr>
              <p:nvPr/>
            </p:nvSpPr>
            <p:spPr bwMode="auto">
              <a:xfrm>
                <a:off x="5185" y="3120"/>
                <a:ext cx="23" cy="8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45" name="Rectangle 116"/>
              <p:cNvSpPr>
                <a:spLocks noChangeArrowheads="1"/>
              </p:cNvSpPr>
              <p:nvPr/>
            </p:nvSpPr>
            <p:spPr bwMode="auto">
              <a:xfrm>
                <a:off x="5328" y="3120"/>
                <a:ext cx="23" cy="8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46" name="Rectangle 117"/>
              <p:cNvSpPr>
                <a:spLocks noChangeArrowheads="1"/>
              </p:cNvSpPr>
              <p:nvPr/>
            </p:nvSpPr>
            <p:spPr bwMode="auto">
              <a:xfrm>
                <a:off x="5257" y="3120"/>
                <a:ext cx="22" cy="8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47" name="Rectangle 118"/>
              <p:cNvSpPr>
                <a:spLocks noChangeArrowheads="1"/>
              </p:cNvSpPr>
              <p:nvPr/>
            </p:nvSpPr>
            <p:spPr bwMode="auto">
              <a:xfrm>
                <a:off x="5400" y="3120"/>
                <a:ext cx="23" cy="8"/>
              </a:xfrm>
              <a:prstGeom prst="rect">
                <a:avLst/>
              </a:prstGeom>
              <a:solidFill>
                <a:srgbClr val="949393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48" name="Rectangle 119"/>
              <p:cNvSpPr>
                <a:spLocks noChangeArrowheads="1"/>
              </p:cNvSpPr>
              <p:nvPr/>
            </p:nvSpPr>
            <p:spPr bwMode="auto">
              <a:xfrm>
                <a:off x="5185" y="3067"/>
                <a:ext cx="23" cy="46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49" name="Rectangle 120"/>
              <p:cNvSpPr>
                <a:spLocks noChangeArrowheads="1"/>
              </p:cNvSpPr>
              <p:nvPr/>
            </p:nvSpPr>
            <p:spPr bwMode="auto">
              <a:xfrm>
                <a:off x="5328" y="3067"/>
                <a:ext cx="23" cy="46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50" name="Rectangle 121"/>
              <p:cNvSpPr>
                <a:spLocks noChangeArrowheads="1"/>
              </p:cNvSpPr>
              <p:nvPr/>
            </p:nvSpPr>
            <p:spPr bwMode="auto">
              <a:xfrm>
                <a:off x="5257" y="3067"/>
                <a:ext cx="22" cy="46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51" name="Rectangle 122"/>
              <p:cNvSpPr>
                <a:spLocks noChangeArrowheads="1"/>
              </p:cNvSpPr>
              <p:nvPr/>
            </p:nvSpPr>
            <p:spPr bwMode="auto">
              <a:xfrm>
                <a:off x="5400" y="3067"/>
                <a:ext cx="23" cy="46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52" name="Freeform 123"/>
              <p:cNvSpPr>
                <a:spLocks/>
              </p:cNvSpPr>
              <p:nvPr/>
            </p:nvSpPr>
            <p:spPr bwMode="auto">
              <a:xfrm>
                <a:off x="5143" y="2879"/>
                <a:ext cx="15" cy="279"/>
              </a:xfrm>
              <a:custGeom>
                <a:avLst/>
                <a:gdLst>
                  <a:gd name="T0" fmla="*/ 0 w 4"/>
                  <a:gd name="T1" fmla="*/ 0 h 74"/>
                  <a:gd name="T2" fmla="*/ 6017834 w 4"/>
                  <a:gd name="T3" fmla="*/ 11067235 h 74"/>
                  <a:gd name="T4" fmla="*/ 6017834 w 4"/>
                  <a:gd name="T5" fmla="*/ 161932800 h 74"/>
                  <a:gd name="T6" fmla="*/ 8206200 w 4"/>
                  <a:gd name="T7" fmla="*/ 161932800 h 74"/>
                  <a:gd name="T8" fmla="*/ 8206200 w 4"/>
                  <a:gd name="T9" fmla="*/ 11067235 h 74"/>
                  <a:gd name="T10" fmla="*/ 4379640 w 4"/>
                  <a:gd name="T11" fmla="*/ 0 h 74"/>
                  <a:gd name="T12" fmla="*/ 0 w 4"/>
                  <a:gd name="T13" fmla="*/ 0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"/>
                  <a:gd name="T22" fmla="*/ 0 h 74"/>
                  <a:gd name="T23" fmla="*/ 4 w 4"/>
                  <a:gd name="T24" fmla="*/ 74 h 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" h="74">
                    <a:moveTo>
                      <a:pt x="0" y="0"/>
                    </a:moveTo>
                    <a:cubicBezTo>
                      <a:pt x="0" y="2"/>
                      <a:pt x="1" y="4"/>
                      <a:pt x="3" y="5"/>
                    </a:cubicBezTo>
                    <a:lnTo>
                      <a:pt x="3" y="74"/>
                    </a:lnTo>
                    <a:lnTo>
                      <a:pt x="4" y="74"/>
                    </a:lnTo>
                    <a:cubicBezTo>
                      <a:pt x="4" y="51"/>
                      <a:pt x="4" y="28"/>
                      <a:pt x="4" y="5"/>
                    </a:cubicBezTo>
                    <a:cubicBezTo>
                      <a:pt x="2" y="4"/>
                      <a:pt x="1" y="2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9A89A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Freeform 124"/>
              <p:cNvSpPr>
                <a:spLocks/>
              </p:cNvSpPr>
              <p:nvPr/>
            </p:nvSpPr>
            <p:spPr bwMode="auto">
              <a:xfrm>
                <a:off x="5136" y="2784"/>
                <a:ext cx="385" cy="95"/>
              </a:xfrm>
              <a:custGeom>
                <a:avLst/>
                <a:gdLst>
                  <a:gd name="T0" fmla="*/ 0 w 102"/>
                  <a:gd name="T1" fmla="*/ 59655346 h 25"/>
                  <a:gd name="T2" fmla="*/ 190793200 w 102"/>
                  <a:gd name="T3" fmla="*/ 59655346 h 25"/>
                  <a:gd name="T4" fmla="*/ 225931038 w 102"/>
                  <a:gd name="T5" fmla="*/ 0 h 25"/>
                  <a:gd name="T6" fmla="*/ 55206492 w 102"/>
                  <a:gd name="T7" fmla="*/ 0 h 25"/>
                  <a:gd name="T8" fmla="*/ 0 w 102"/>
                  <a:gd name="T9" fmla="*/ 59655346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"/>
                  <a:gd name="T16" fmla="*/ 0 h 25"/>
                  <a:gd name="T17" fmla="*/ 102 w 102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" h="25">
                    <a:moveTo>
                      <a:pt x="0" y="25"/>
                    </a:moveTo>
                    <a:lnTo>
                      <a:pt x="86" y="25"/>
                    </a:lnTo>
                    <a:lnTo>
                      <a:pt x="102" y="0"/>
                    </a:lnTo>
                    <a:lnTo>
                      <a:pt x="25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A097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" name="Freeform 125"/>
              <p:cNvSpPr>
                <a:spLocks/>
              </p:cNvSpPr>
              <p:nvPr/>
            </p:nvSpPr>
            <p:spPr bwMode="auto">
              <a:xfrm>
                <a:off x="5136" y="2784"/>
                <a:ext cx="389" cy="95"/>
              </a:xfrm>
              <a:custGeom>
                <a:avLst/>
                <a:gdLst>
                  <a:gd name="T0" fmla="*/ 53765721 w 103"/>
                  <a:gd name="T1" fmla="*/ 0 h 25"/>
                  <a:gd name="T2" fmla="*/ 229631995 w 103"/>
                  <a:gd name="T3" fmla="*/ 0 h 25"/>
                  <a:gd name="T4" fmla="*/ 189443820 w 103"/>
                  <a:gd name="T5" fmla="*/ 59655346 h 25"/>
                  <a:gd name="T6" fmla="*/ 0 w 103"/>
                  <a:gd name="T7" fmla="*/ 59655346 h 25"/>
                  <a:gd name="T8" fmla="*/ 53765721 w 103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"/>
                  <a:gd name="T16" fmla="*/ 0 h 25"/>
                  <a:gd name="T17" fmla="*/ 103 w 103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" h="25">
                    <a:moveTo>
                      <a:pt x="24" y="0"/>
                    </a:moveTo>
                    <a:lnTo>
                      <a:pt x="103" y="0"/>
                    </a:lnTo>
                    <a:lnTo>
                      <a:pt x="85" y="25"/>
                    </a:lnTo>
                    <a:lnTo>
                      <a:pt x="0" y="2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1C0BF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" name="Freeform 126"/>
              <p:cNvSpPr>
                <a:spLocks/>
              </p:cNvSpPr>
              <p:nvPr/>
            </p:nvSpPr>
            <p:spPr bwMode="auto">
              <a:xfrm>
                <a:off x="5396" y="2796"/>
                <a:ext cx="34" cy="26"/>
              </a:xfrm>
              <a:custGeom>
                <a:avLst/>
                <a:gdLst>
                  <a:gd name="T0" fmla="*/ 0 w 9"/>
                  <a:gd name="T1" fmla="*/ 0 h 7"/>
                  <a:gd name="T2" fmla="*/ 20074143 w 9"/>
                  <a:gd name="T3" fmla="*/ 0 h 7"/>
                  <a:gd name="T4" fmla="*/ 17714332 w 9"/>
                  <a:gd name="T5" fmla="*/ 13039334 h 7"/>
                  <a:gd name="T6" fmla="*/ 11290107 w 9"/>
                  <a:gd name="T7" fmla="*/ 13039334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9" y="0"/>
                    </a:lnTo>
                    <a:lnTo>
                      <a:pt x="8" y="7"/>
                    </a:lnTo>
                    <a:lnTo>
                      <a:pt x="5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8D8C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" name="Freeform 127"/>
              <p:cNvSpPr>
                <a:spLocks/>
              </p:cNvSpPr>
              <p:nvPr/>
            </p:nvSpPr>
            <p:spPr bwMode="auto">
              <a:xfrm>
                <a:off x="5377" y="2796"/>
                <a:ext cx="38" cy="64"/>
              </a:xfrm>
              <a:custGeom>
                <a:avLst/>
                <a:gdLst>
                  <a:gd name="T0" fmla="*/ 11911335 w 10"/>
                  <a:gd name="T1" fmla="*/ 0 h 17"/>
                  <a:gd name="T2" fmla="*/ 0 w 10"/>
                  <a:gd name="T3" fmla="*/ 13235574 h 17"/>
                  <a:gd name="T4" fmla="*/ 0 w 10"/>
                  <a:gd name="T5" fmla="*/ 36600861 h 17"/>
                  <a:gd name="T6" fmla="*/ 23786403 w 10"/>
                  <a:gd name="T7" fmla="*/ 36600861 h 17"/>
                  <a:gd name="T8" fmla="*/ 23786403 w 10"/>
                  <a:gd name="T9" fmla="*/ 13235574 h 17"/>
                  <a:gd name="T10" fmla="*/ 11911335 w 10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7"/>
                  <a:gd name="T20" fmla="*/ 10 w 10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7">
                    <a:moveTo>
                      <a:pt x="5" y="0"/>
                    </a:moveTo>
                    <a:lnTo>
                      <a:pt x="0" y="6"/>
                    </a:lnTo>
                    <a:lnTo>
                      <a:pt x="0" y="17"/>
                    </a:lnTo>
                    <a:lnTo>
                      <a:pt x="10" y="17"/>
                    </a:lnTo>
                    <a:lnTo>
                      <a:pt x="10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BB300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" name="Rectangle 128"/>
              <p:cNvSpPr>
                <a:spLocks noChangeArrowheads="1"/>
              </p:cNvSpPr>
              <p:nvPr/>
            </p:nvSpPr>
            <p:spPr bwMode="auto">
              <a:xfrm>
                <a:off x="5389" y="2826"/>
                <a:ext cx="15" cy="30"/>
              </a:xfrm>
              <a:prstGeom prst="rect">
                <a:avLst/>
              </a:prstGeom>
              <a:solidFill>
                <a:srgbClr val="0056A2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58" name="Freeform 129"/>
              <p:cNvSpPr>
                <a:spLocks/>
              </p:cNvSpPr>
              <p:nvPr/>
            </p:nvSpPr>
            <p:spPr bwMode="auto">
              <a:xfrm>
                <a:off x="5415" y="2822"/>
                <a:ext cx="8" cy="38"/>
              </a:xfrm>
              <a:custGeom>
                <a:avLst/>
                <a:gdLst>
                  <a:gd name="T0" fmla="*/ 0 w 2"/>
                  <a:gd name="T1" fmla="*/ 0 h 10"/>
                  <a:gd name="T2" fmla="*/ 0 w 2"/>
                  <a:gd name="T3" fmla="*/ 23786403 h 10"/>
                  <a:gd name="T4" fmla="*/ 8388608 w 2"/>
                  <a:gd name="T5" fmla="*/ 0 h 10"/>
                  <a:gd name="T6" fmla="*/ 0 w 2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0"/>
                  <a:gd name="T14" fmla="*/ 2 w 2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0">
                    <a:moveTo>
                      <a:pt x="0" y="0"/>
                    </a:moveTo>
                    <a:lnTo>
                      <a:pt x="0" y="1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B300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" name="Freeform 130"/>
              <p:cNvSpPr>
                <a:spLocks/>
              </p:cNvSpPr>
              <p:nvPr/>
            </p:nvSpPr>
            <p:spPr bwMode="auto">
              <a:xfrm>
                <a:off x="5238" y="2796"/>
                <a:ext cx="34" cy="26"/>
              </a:xfrm>
              <a:custGeom>
                <a:avLst/>
                <a:gdLst>
                  <a:gd name="T0" fmla="*/ 0 w 9"/>
                  <a:gd name="T1" fmla="*/ 0 h 7"/>
                  <a:gd name="T2" fmla="*/ 20074143 w 9"/>
                  <a:gd name="T3" fmla="*/ 0 h 7"/>
                  <a:gd name="T4" fmla="*/ 15350665 w 9"/>
                  <a:gd name="T5" fmla="*/ 13039334 h 7"/>
                  <a:gd name="T6" fmla="*/ 11290107 w 9"/>
                  <a:gd name="T7" fmla="*/ 13039334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9" y="0"/>
                    </a:lnTo>
                    <a:lnTo>
                      <a:pt x="7" y="7"/>
                    </a:lnTo>
                    <a:lnTo>
                      <a:pt x="5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8D8C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0" name="Freeform 131"/>
              <p:cNvSpPr>
                <a:spLocks/>
              </p:cNvSpPr>
              <p:nvPr/>
            </p:nvSpPr>
            <p:spPr bwMode="auto">
              <a:xfrm>
                <a:off x="5219" y="2796"/>
                <a:ext cx="38" cy="64"/>
              </a:xfrm>
              <a:custGeom>
                <a:avLst/>
                <a:gdLst>
                  <a:gd name="T0" fmla="*/ 11911335 w 10"/>
                  <a:gd name="T1" fmla="*/ 0 h 17"/>
                  <a:gd name="T2" fmla="*/ 0 w 10"/>
                  <a:gd name="T3" fmla="*/ 13235574 h 17"/>
                  <a:gd name="T4" fmla="*/ 0 w 10"/>
                  <a:gd name="T5" fmla="*/ 36600861 h 17"/>
                  <a:gd name="T6" fmla="*/ 23786403 w 10"/>
                  <a:gd name="T7" fmla="*/ 36600861 h 17"/>
                  <a:gd name="T8" fmla="*/ 23786403 w 10"/>
                  <a:gd name="T9" fmla="*/ 13235574 h 17"/>
                  <a:gd name="T10" fmla="*/ 11911335 w 10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7"/>
                  <a:gd name="T20" fmla="*/ 10 w 10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7">
                    <a:moveTo>
                      <a:pt x="5" y="0"/>
                    </a:moveTo>
                    <a:lnTo>
                      <a:pt x="0" y="6"/>
                    </a:lnTo>
                    <a:lnTo>
                      <a:pt x="0" y="17"/>
                    </a:lnTo>
                    <a:lnTo>
                      <a:pt x="10" y="17"/>
                    </a:lnTo>
                    <a:lnTo>
                      <a:pt x="10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BB300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" name="Rectangle 132"/>
              <p:cNvSpPr>
                <a:spLocks noChangeArrowheads="1"/>
              </p:cNvSpPr>
              <p:nvPr/>
            </p:nvSpPr>
            <p:spPr bwMode="auto">
              <a:xfrm>
                <a:off x="5230" y="2826"/>
                <a:ext cx="15" cy="30"/>
              </a:xfrm>
              <a:prstGeom prst="rect">
                <a:avLst/>
              </a:prstGeom>
              <a:solidFill>
                <a:srgbClr val="0056A2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62" name="Freeform 133"/>
              <p:cNvSpPr>
                <a:spLocks/>
              </p:cNvSpPr>
              <p:nvPr/>
            </p:nvSpPr>
            <p:spPr bwMode="auto">
              <a:xfrm>
                <a:off x="5257" y="2822"/>
                <a:ext cx="7" cy="38"/>
              </a:xfrm>
              <a:custGeom>
                <a:avLst/>
                <a:gdLst>
                  <a:gd name="T0" fmla="*/ 0 w 2"/>
                  <a:gd name="T1" fmla="*/ 0 h 10"/>
                  <a:gd name="T2" fmla="*/ 0 w 2"/>
                  <a:gd name="T3" fmla="*/ 23786403 h 10"/>
                  <a:gd name="T4" fmla="*/ 1891214 w 2"/>
                  <a:gd name="T5" fmla="*/ 0 h 10"/>
                  <a:gd name="T6" fmla="*/ 0 w 2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0"/>
                  <a:gd name="T14" fmla="*/ 2 w 2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0">
                    <a:moveTo>
                      <a:pt x="0" y="0"/>
                    </a:moveTo>
                    <a:lnTo>
                      <a:pt x="0" y="1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B300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8" name="Group 134"/>
            <p:cNvGrpSpPr>
              <a:grpSpLocks/>
            </p:cNvGrpSpPr>
            <p:nvPr/>
          </p:nvGrpSpPr>
          <p:grpSpPr bwMode="auto">
            <a:xfrm>
              <a:off x="5440" y="2928"/>
              <a:ext cx="234" cy="268"/>
              <a:chOff x="3029" y="2813"/>
              <a:chExt cx="234" cy="268"/>
            </a:xfrm>
          </p:grpSpPr>
          <p:sp>
            <p:nvSpPr>
              <p:cNvPr id="20" name="Freeform 135"/>
              <p:cNvSpPr>
                <a:spLocks/>
              </p:cNvSpPr>
              <p:nvPr/>
            </p:nvSpPr>
            <p:spPr bwMode="auto">
              <a:xfrm>
                <a:off x="3123" y="2960"/>
                <a:ext cx="42" cy="79"/>
              </a:xfrm>
              <a:custGeom>
                <a:avLst/>
                <a:gdLst>
                  <a:gd name="T0" fmla="*/ 2578048 w 11"/>
                  <a:gd name="T1" fmla="*/ 0 h 21"/>
                  <a:gd name="T2" fmla="*/ 0 w 11"/>
                  <a:gd name="T3" fmla="*/ 44804555 h 21"/>
                  <a:gd name="T4" fmla="*/ 27600352 w 11"/>
                  <a:gd name="T5" fmla="*/ 44804555 h 21"/>
                  <a:gd name="T6" fmla="*/ 27600352 w 11"/>
                  <a:gd name="T7" fmla="*/ 0 h 21"/>
                  <a:gd name="T8" fmla="*/ 2578048 w 11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21"/>
                  <a:gd name="T17" fmla="*/ 11 w 1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21">
                    <a:moveTo>
                      <a:pt x="1" y="0"/>
                    </a:moveTo>
                    <a:cubicBezTo>
                      <a:pt x="3" y="7"/>
                      <a:pt x="2" y="14"/>
                      <a:pt x="0" y="21"/>
                    </a:cubicBezTo>
                    <a:cubicBezTo>
                      <a:pt x="3" y="21"/>
                      <a:pt x="8" y="21"/>
                      <a:pt x="11" y="21"/>
                    </a:cubicBezTo>
                    <a:cubicBezTo>
                      <a:pt x="10" y="14"/>
                      <a:pt x="9" y="8"/>
                      <a:pt x="11" y="0"/>
                    </a:cubicBezTo>
                    <a:cubicBezTo>
                      <a:pt x="8" y="1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926C2B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36"/>
              <p:cNvSpPr>
                <a:spLocks/>
              </p:cNvSpPr>
              <p:nvPr/>
            </p:nvSpPr>
            <p:spPr bwMode="auto">
              <a:xfrm>
                <a:off x="3070" y="2813"/>
                <a:ext cx="174" cy="177"/>
              </a:xfrm>
              <a:custGeom>
                <a:avLst/>
                <a:gdLst>
                  <a:gd name="T0" fmla="*/ 26945578 w 46"/>
                  <a:gd name="T1" fmla="*/ 86695476 h 47"/>
                  <a:gd name="T2" fmla="*/ 34236335 w 46"/>
                  <a:gd name="T3" fmla="*/ 96891215 h 47"/>
                  <a:gd name="T4" fmla="*/ 43123949 w 46"/>
                  <a:gd name="T5" fmla="*/ 92928886 h 47"/>
                  <a:gd name="T6" fmla="*/ 54523699 w 46"/>
                  <a:gd name="T7" fmla="*/ 99318961 h 47"/>
                  <a:gd name="T8" fmla="*/ 63578641 w 46"/>
                  <a:gd name="T9" fmla="*/ 86695476 h 47"/>
                  <a:gd name="T10" fmla="*/ 81472190 w 46"/>
                  <a:gd name="T11" fmla="*/ 95236785 h 47"/>
                  <a:gd name="T12" fmla="*/ 90523939 w 46"/>
                  <a:gd name="T13" fmla="*/ 78006240 h 47"/>
                  <a:gd name="T14" fmla="*/ 104317323 w 46"/>
                  <a:gd name="T15" fmla="*/ 60203073 h 47"/>
                  <a:gd name="T16" fmla="*/ 88772380 w 46"/>
                  <a:gd name="T17" fmla="*/ 45388766 h 47"/>
                  <a:gd name="T18" fmla="*/ 92916968 w 46"/>
                  <a:gd name="T19" fmla="*/ 17232993 h 47"/>
                  <a:gd name="T20" fmla="*/ 61193404 w 46"/>
                  <a:gd name="T21" fmla="*/ 13267468 h 47"/>
                  <a:gd name="T22" fmla="*/ 43123949 w 46"/>
                  <a:gd name="T23" fmla="*/ 2267856 h 47"/>
                  <a:gd name="T24" fmla="*/ 34236335 w 46"/>
                  <a:gd name="T25" fmla="*/ 21808976 h 47"/>
                  <a:gd name="T26" fmla="*/ 13784779 w 46"/>
                  <a:gd name="T27" fmla="*/ 25728177 h 47"/>
                  <a:gd name="T28" fmla="*/ 15544992 w 46"/>
                  <a:gd name="T29" fmla="*/ 47699888 h 47"/>
                  <a:gd name="T30" fmla="*/ 0 w 46"/>
                  <a:gd name="T31" fmla="*/ 56240534 h 47"/>
                  <a:gd name="T32" fmla="*/ 11400586 w 46"/>
                  <a:gd name="T33" fmla="*/ 90672325 h 47"/>
                  <a:gd name="T34" fmla="*/ 26945578 w 46"/>
                  <a:gd name="T35" fmla="*/ 86695476 h 4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6"/>
                  <a:gd name="T55" fmla="*/ 0 h 47"/>
                  <a:gd name="T56" fmla="*/ 46 w 46"/>
                  <a:gd name="T57" fmla="*/ 47 h 4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6" h="47">
                    <a:moveTo>
                      <a:pt x="12" y="40"/>
                    </a:moveTo>
                    <a:cubicBezTo>
                      <a:pt x="13" y="42"/>
                      <a:pt x="13" y="44"/>
                      <a:pt x="15" y="45"/>
                    </a:cubicBezTo>
                    <a:cubicBezTo>
                      <a:pt x="16" y="45"/>
                      <a:pt x="18" y="44"/>
                      <a:pt x="19" y="43"/>
                    </a:cubicBezTo>
                    <a:cubicBezTo>
                      <a:pt x="19" y="44"/>
                      <a:pt x="22" y="47"/>
                      <a:pt x="24" y="46"/>
                    </a:cubicBezTo>
                    <a:cubicBezTo>
                      <a:pt x="27" y="46"/>
                      <a:pt x="27" y="43"/>
                      <a:pt x="28" y="40"/>
                    </a:cubicBezTo>
                    <a:cubicBezTo>
                      <a:pt x="31" y="42"/>
                      <a:pt x="33" y="46"/>
                      <a:pt x="36" y="44"/>
                    </a:cubicBezTo>
                    <a:cubicBezTo>
                      <a:pt x="41" y="42"/>
                      <a:pt x="39" y="39"/>
                      <a:pt x="40" y="36"/>
                    </a:cubicBezTo>
                    <a:cubicBezTo>
                      <a:pt x="42" y="33"/>
                      <a:pt x="45" y="33"/>
                      <a:pt x="46" y="28"/>
                    </a:cubicBezTo>
                    <a:cubicBezTo>
                      <a:pt x="46" y="24"/>
                      <a:pt x="42" y="22"/>
                      <a:pt x="39" y="21"/>
                    </a:cubicBezTo>
                    <a:cubicBezTo>
                      <a:pt x="41" y="18"/>
                      <a:pt x="45" y="13"/>
                      <a:pt x="41" y="8"/>
                    </a:cubicBezTo>
                    <a:cubicBezTo>
                      <a:pt x="38" y="3"/>
                      <a:pt x="32" y="4"/>
                      <a:pt x="27" y="6"/>
                    </a:cubicBezTo>
                    <a:cubicBezTo>
                      <a:pt x="25" y="4"/>
                      <a:pt x="24" y="0"/>
                      <a:pt x="19" y="1"/>
                    </a:cubicBezTo>
                    <a:cubicBezTo>
                      <a:pt x="14" y="3"/>
                      <a:pt x="15" y="5"/>
                      <a:pt x="15" y="10"/>
                    </a:cubicBezTo>
                    <a:cubicBezTo>
                      <a:pt x="12" y="10"/>
                      <a:pt x="9" y="9"/>
                      <a:pt x="6" y="12"/>
                    </a:cubicBezTo>
                    <a:cubicBezTo>
                      <a:pt x="3" y="15"/>
                      <a:pt x="7" y="19"/>
                      <a:pt x="7" y="22"/>
                    </a:cubicBezTo>
                    <a:cubicBezTo>
                      <a:pt x="5" y="24"/>
                      <a:pt x="0" y="23"/>
                      <a:pt x="0" y="26"/>
                    </a:cubicBezTo>
                    <a:cubicBezTo>
                      <a:pt x="0" y="32"/>
                      <a:pt x="0" y="40"/>
                      <a:pt x="5" y="42"/>
                    </a:cubicBezTo>
                    <a:cubicBezTo>
                      <a:pt x="8" y="44"/>
                      <a:pt x="9" y="40"/>
                      <a:pt x="12" y="40"/>
                    </a:cubicBezTo>
                    <a:close/>
                  </a:path>
                </a:pathLst>
              </a:custGeom>
              <a:solidFill>
                <a:srgbClr val="009049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Freeform 137"/>
              <p:cNvSpPr>
                <a:spLocks/>
              </p:cNvSpPr>
              <p:nvPr/>
            </p:nvSpPr>
            <p:spPr bwMode="auto">
              <a:xfrm>
                <a:off x="3029" y="3001"/>
                <a:ext cx="234" cy="80"/>
              </a:xfrm>
              <a:custGeom>
                <a:avLst/>
                <a:gdLst>
                  <a:gd name="T0" fmla="*/ 63858645 w 62"/>
                  <a:gd name="T1" fmla="*/ 17385784 h 21"/>
                  <a:gd name="T2" fmla="*/ 86255428 w 62"/>
                  <a:gd name="T3" fmla="*/ 5052385 h 21"/>
                  <a:gd name="T4" fmla="*/ 99758886 w 62"/>
                  <a:gd name="T5" fmla="*/ 17385784 h 21"/>
                  <a:gd name="T6" fmla="*/ 126026179 w 62"/>
                  <a:gd name="T7" fmla="*/ 14857614 h 21"/>
                  <a:gd name="T8" fmla="*/ 132529294 w 62"/>
                  <a:gd name="T9" fmla="*/ 36677823 h 21"/>
                  <a:gd name="T10" fmla="*/ 97414720 w 62"/>
                  <a:gd name="T11" fmla="*/ 46305705 h 21"/>
                  <a:gd name="T12" fmla="*/ 22232312 w 62"/>
                  <a:gd name="T13" fmla="*/ 44444342 h 21"/>
                  <a:gd name="T14" fmla="*/ 6546988 w 62"/>
                  <a:gd name="T15" fmla="*/ 19247178 h 21"/>
                  <a:gd name="T16" fmla="*/ 26431841 w 62"/>
                  <a:gd name="T17" fmla="*/ 14857614 h 21"/>
                  <a:gd name="T18" fmla="*/ 39935532 w 62"/>
                  <a:gd name="T19" fmla="*/ 0 h 21"/>
                  <a:gd name="T20" fmla="*/ 63858645 w 62"/>
                  <a:gd name="T21" fmla="*/ 17385784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2"/>
                  <a:gd name="T34" fmla="*/ 0 h 21"/>
                  <a:gd name="T35" fmla="*/ 62 w 62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2" h="21">
                    <a:moveTo>
                      <a:pt x="29" y="7"/>
                    </a:moveTo>
                    <a:cubicBezTo>
                      <a:pt x="32" y="5"/>
                      <a:pt x="35" y="2"/>
                      <a:pt x="39" y="2"/>
                    </a:cubicBezTo>
                    <a:cubicBezTo>
                      <a:pt x="42" y="2"/>
                      <a:pt x="43" y="5"/>
                      <a:pt x="45" y="7"/>
                    </a:cubicBezTo>
                    <a:cubicBezTo>
                      <a:pt x="49" y="3"/>
                      <a:pt x="54" y="3"/>
                      <a:pt x="57" y="6"/>
                    </a:cubicBezTo>
                    <a:cubicBezTo>
                      <a:pt x="59" y="7"/>
                      <a:pt x="62" y="12"/>
                      <a:pt x="60" y="15"/>
                    </a:cubicBezTo>
                    <a:cubicBezTo>
                      <a:pt x="56" y="18"/>
                      <a:pt x="47" y="17"/>
                      <a:pt x="44" y="19"/>
                    </a:cubicBezTo>
                    <a:cubicBezTo>
                      <a:pt x="41" y="21"/>
                      <a:pt x="19" y="17"/>
                      <a:pt x="10" y="18"/>
                    </a:cubicBezTo>
                    <a:cubicBezTo>
                      <a:pt x="7" y="19"/>
                      <a:pt x="0" y="13"/>
                      <a:pt x="3" y="8"/>
                    </a:cubicBezTo>
                    <a:cubicBezTo>
                      <a:pt x="4" y="7"/>
                      <a:pt x="7" y="7"/>
                      <a:pt x="12" y="6"/>
                    </a:cubicBezTo>
                    <a:cubicBezTo>
                      <a:pt x="10" y="3"/>
                      <a:pt x="16" y="0"/>
                      <a:pt x="18" y="0"/>
                    </a:cubicBezTo>
                    <a:cubicBezTo>
                      <a:pt x="22" y="0"/>
                      <a:pt x="27" y="7"/>
                      <a:pt x="29" y="7"/>
                    </a:cubicBezTo>
                    <a:close/>
                  </a:path>
                </a:pathLst>
              </a:custGeom>
              <a:solidFill>
                <a:srgbClr val="69C34E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9" name="Text Box 138"/>
            <p:cNvSpPr txBox="1">
              <a:spLocks noChangeArrowheads="1"/>
            </p:cNvSpPr>
            <p:nvPr/>
          </p:nvSpPr>
          <p:spPr bwMode="auto">
            <a:xfrm>
              <a:off x="4936" y="2496"/>
              <a:ext cx="5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200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Г О Р О Д</a:t>
              </a:r>
            </a:p>
          </p:txBody>
        </p:sp>
      </p:grpSp>
      <p:grpSp>
        <p:nvGrpSpPr>
          <p:cNvPr id="106" name="Group 256"/>
          <p:cNvGrpSpPr>
            <a:grpSpLocks/>
          </p:cNvGrpSpPr>
          <p:nvPr/>
        </p:nvGrpSpPr>
        <p:grpSpPr bwMode="auto">
          <a:xfrm rot="1154154">
            <a:off x="7335197" y="3931529"/>
            <a:ext cx="898316" cy="611417"/>
            <a:chOff x="3195" y="1571"/>
            <a:chExt cx="763" cy="486"/>
          </a:xfrm>
        </p:grpSpPr>
        <p:sp>
          <p:nvSpPr>
            <p:cNvPr id="107" name="Freeform 257"/>
            <p:cNvSpPr>
              <a:spLocks/>
            </p:cNvSpPr>
            <p:nvPr/>
          </p:nvSpPr>
          <p:spPr bwMode="auto">
            <a:xfrm>
              <a:off x="3195" y="1571"/>
              <a:ext cx="737" cy="455"/>
            </a:xfrm>
            <a:custGeom>
              <a:avLst/>
              <a:gdLst>
                <a:gd name="T0" fmla="*/ 523 w 737"/>
                <a:gd name="T1" fmla="*/ 284 h 455"/>
                <a:gd name="T2" fmla="*/ 515 w 737"/>
                <a:gd name="T3" fmla="*/ 249 h 455"/>
                <a:gd name="T4" fmla="*/ 520 w 737"/>
                <a:gd name="T5" fmla="*/ 223 h 455"/>
                <a:gd name="T6" fmla="*/ 528 w 737"/>
                <a:gd name="T7" fmla="*/ 201 h 455"/>
                <a:gd name="T8" fmla="*/ 550 w 737"/>
                <a:gd name="T9" fmla="*/ 184 h 455"/>
                <a:gd name="T10" fmla="*/ 576 w 737"/>
                <a:gd name="T11" fmla="*/ 171 h 455"/>
                <a:gd name="T12" fmla="*/ 601 w 737"/>
                <a:gd name="T13" fmla="*/ 166 h 455"/>
                <a:gd name="T14" fmla="*/ 628 w 737"/>
                <a:gd name="T15" fmla="*/ 171 h 455"/>
                <a:gd name="T16" fmla="*/ 649 w 737"/>
                <a:gd name="T17" fmla="*/ 184 h 455"/>
                <a:gd name="T18" fmla="*/ 671 w 737"/>
                <a:gd name="T19" fmla="*/ 206 h 455"/>
                <a:gd name="T20" fmla="*/ 679 w 737"/>
                <a:gd name="T21" fmla="*/ 227 h 455"/>
                <a:gd name="T22" fmla="*/ 732 w 737"/>
                <a:gd name="T23" fmla="*/ 206 h 455"/>
                <a:gd name="T24" fmla="*/ 737 w 737"/>
                <a:gd name="T25" fmla="*/ 196 h 455"/>
                <a:gd name="T26" fmla="*/ 732 w 737"/>
                <a:gd name="T27" fmla="*/ 188 h 455"/>
                <a:gd name="T28" fmla="*/ 684 w 737"/>
                <a:gd name="T29" fmla="*/ 48 h 455"/>
                <a:gd name="T30" fmla="*/ 676 w 737"/>
                <a:gd name="T31" fmla="*/ 44 h 455"/>
                <a:gd name="T32" fmla="*/ 667 w 737"/>
                <a:gd name="T33" fmla="*/ 44 h 455"/>
                <a:gd name="T34" fmla="*/ 606 w 737"/>
                <a:gd name="T35" fmla="*/ 65 h 455"/>
                <a:gd name="T36" fmla="*/ 598 w 737"/>
                <a:gd name="T37" fmla="*/ 62 h 455"/>
                <a:gd name="T38" fmla="*/ 462 w 737"/>
                <a:gd name="T39" fmla="*/ 0 h 455"/>
                <a:gd name="T40" fmla="*/ 454 w 737"/>
                <a:gd name="T41" fmla="*/ 0 h 455"/>
                <a:gd name="T42" fmla="*/ 162 w 737"/>
                <a:gd name="T43" fmla="*/ 223 h 455"/>
                <a:gd name="T44" fmla="*/ 5 w 737"/>
                <a:gd name="T45" fmla="*/ 315 h 455"/>
                <a:gd name="T46" fmla="*/ 0 w 737"/>
                <a:gd name="T47" fmla="*/ 319 h 455"/>
                <a:gd name="T48" fmla="*/ 48 w 737"/>
                <a:gd name="T49" fmla="*/ 446 h 455"/>
                <a:gd name="T50" fmla="*/ 48 w 737"/>
                <a:gd name="T51" fmla="*/ 450 h 455"/>
                <a:gd name="T52" fmla="*/ 58 w 737"/>
                <a:gd name="T53" fmla="*/ 455 h 455"/>
                <a:gd name="T54" fmla="*/ 93 w 737"/>
                <a:gd name="T55" fmla="*/ 441 h 455"/>
                <a:gd name="T56" fmla="*/ 83 w 737"/>
                <a:gd name="T57" fmla="*/ 410 h 455"/>
                <a:gd name="T58" fmla="*/ 88 w 737"/>
                <a:gd name="T59" fmla="*/ 380 h 455"/>
                <a:gd name="T60" fmla="*/ 101 w 737"/>
                <a:gd name="T61" fmla="*/ 355 h 455"/>
                <a:gd name="T62" fmla="*/ 118 w 737"/>
                <a:gd name="T63" fmla="*/ 337 h 455"/>
                <a:gd name="T64" fmla="*/ 144 w 737"/>
                <a:gd name="T65" fmla="*/ 324 h 455"/>
                <a:gd name="T66" fmla="*/ 174 w 737"/>
                <a:gd name="T67" fmla="*/ 319 h 455"/>
                <a:gd name="T68" fmla="*/ 202 w 737"/>
                <a:gd name="T69" fmla="*/ 327 h 455"/>
                <a:gd name="T70" fmla="*/ 227 w 737"/>
                <a:gd name="T71" fmla="*/ 345 h 455"/>
                <a:gd name="T72" fmla="*/ 240 w 737"/>
                <a:gd name="T73" fmla="*/ 363 h 455"/>
                <a:gd name="T74" fmla="*/ 249 w 737"/>
                <a:gd name="T75" fmla="*/ 385 h 4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37"/>
                <a:gd name="T115" fmla="*/ 0 h 455"/>
                <a:gd name="T116" fmla="*/ 737 w 737"/>
                <a:gd name="T117" fmla="*/ 455 h 4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37" h="455">
                  <a:moveTo>
                    <a:pt x="249" y="385"/>
                  </a:moveTo>
                  <a:lnTo>
                    <a:pt x="523" y="284"/>
                  </a:lnTo>
                  <a:lnTo>
                    <a:pt x="520" y="267"/>
                  </a:lnTo>
                  <a:lnTo>
                    <a:pt x="515" y="249"/>
                  </a:lnTo>
                  <a:lnTo>
                    <a:pt x="520" y="236"/>
                  </a:lnTo>
                  <a:lnTo>
                    <a:pt x="520" y="223"/>
                  </a:lnTo>
                  <a:lnTo>
                    <a:pt x="523" y="211"/>
                  </a:lnTo>
                  <a:lnTo>
                    <a:pt x="528" y="201"/>
                  </a:lnTo>
                  <a:lnTo>
                    <a:pt x="540" y="188"/>
                  </a:lnTo>
                  <a:lnTo>
                    <a:pt x="550" y="184"/>
                  </a:lnTo>
                  <a:lnTo>
                    <a:pt x="563" y="176"/>
                  </a:lnTo>
                  <a:lnTo>
                    <a:pt x="576" y="171"/>
                  </a:lnTo>
                  <a:lnTo>
                    <a:pt x="588" y="166"/>
                  </a:lnTo>
                  <a:lnTo>
                    <a:pt x="601" y="166"/>
                  </a:lnTo>
                  <a:lnTo>
                    <a:pt x="615" y="166"/>
                  </a:lnTo>
                  <a:lnTo>
                    <a:pt x="628" y="171"/>
                  </a:lnTo>
                  <a:lnTo>
                    <a:pt x="641" y="179"/>
                  </a:lnTo>
                  <a:lnTo>
                    <a:pt x="649" y="184"/>
                  </a:lnTo>
                  <a:lnTo>
                    <a:pt x="662" y="193"/>
                  </a:lnTo>
                  <a:lnTo>
                    <a:pt x="671" y="206"/>
                  </a:lnTo>
                  <a:lnTo>
                    <a:pt x="676" y="219"/>
                  </a:lnTo>
                  <a:lnTo>
                    <a:pt x="679" y="227"/>
                  </a:lnTo>
                  <a:lnTo>
                    <a:pt x="724" y="211"/>
                  </a:lnTo>
                  <a:lnTo>
                    <a:pt x="732" y="206"/>
                  </a:lnTo>
                  <a:lnTo>
                    <a:pt x="737" y="201"/>
                  </a:lnTo>
                  <a:lnTo>
                    <a:pt x="737" y="196"/>
                  </a:lnTo>
                  <a:lnTo>
                    <a:pt x="732" y="188"/>
                  </a:lnTo>
                  <a:lnTo>
                    <a:pt x="684" y="52"/>
                  </a:lnTo>
                  <a:lnTo>
                    <a:pt x="684" y="48"/>
                  </a:lnTo>
                  <a:lnTo>
                    <a:pt x="679" y="48"/>
                  </a:lnTo>
                  <a:lnTo>
                    <a:pt x="676" y="44"/>
                  </a:lnTo>
                  <a:lnTo>
                    <a:pt x="671" y="44"/>
                  </a:lnTo>
                  <a:lnTo>
                    <a:pt x="667" y="44"/>
                  </a:lnTo>
                  <a:lnTo>
                    <a:pt x="615" y="65"/>
                  </a:lnTo>
                  <a:lnTo>
                    <a:pt x="606" y="65"/>
                  </a:lnTo>
                  <a:lnTo>
                    <a:pt x="601" y="65"/>
                  </a:lnTo>
                  <a:lnTo>
                    <a:pt x="598" y="62"/>
                  </a:lnTo>
                  <a:lnTo>
                    <a:pt x="467" y="0"/>
                  </a:lnTo>
                  <a:lnTo>
                    <a:pt x="462" y="0"/>
                  </a:lnTo>
                  <a:lnTo>
                    <a:pt x="457" y="0"/>
                  </a:lnTo>
                  <a:lnTo>
                    <a:pt x="454" y="0"/>
                  </a:lnTo>
                  <a:lnTo>
                    <a:pt x="232" y="80"/>
                  </a:lnTo>
                  <a:lnTo>
                    <a:pt x="162" y="223"/>
                  </a:lnTo>
                  <a:lnTo>
                    <a:pt x="10" y="310"/>
                  </a:lnTo>
                  <a:lnTo>
                    <a:pt x="5" y="315"/>
                  </a:lnTo>
                  <a:lnTo>
                    <a:pt x="0" y="315"/>
                  </a:lnTo>
                  <a:lnTo>
                    <a:pt x="0" y="319"/>
                  </a:lnTo>
                  <a:lnTo>
                    <a:pt x="0" y="324"/>
                  </a:lnTo>
                  <a:lnTo>
                    <a:pt x="48" y="446"/>
                  </a:lnTo>
                  <a:lnTo>
                    <a:pt x="48" y="450"/>
                  </a:lnTo>
                  <a:lnTo>
                    <a:pt x="53" y="450"/>
                  </a:lnTo>
                  <a:lnTo>
                    <a:pt x="58" y="455"/>
                  </a:lnTo>
                  <a:lnTo>
                    <a:pt x="61" y="450"/>
                  </a:lnTo>
                  <a:lnTo>
                    <a:pt x="93" y="441"/>
                  </a:lnTo>
                  <a:lnTo>
                    <a:pt x="88" y="428"/>
                  </a:lnTo>
                  <a:lnTo>
                    <a:pt x="83" y="410"/>
                  </a:lnTo>
                  <a:lnTo>
                    <a:pt x="83" y="398"/>
                  </a:lnTo>
                  <a:lnTo>
                    <a:pt x="88" y="380"/>
                  </a:lnTo>
                  <a:lnTo>
                    <a:pt x="93" y="363"/>
                  </a:lnTo>
                  <a:lnTo>
                    <a:pt x="101" y="355"/>
                  </a:lnTo>
                  <a:lnTo>
                    <a:pt x="109" y="342"/>
                  </a:lnTo>
                  <a:lnTo>
                    <a:pt x="118" y="337"/>
                  </a:lnTo>
                  <a:lnTo>
                    <a:pt x="131" y="327"/>
                  </a:lnTo>
                  <a:lnTo>
                    <a:pt x="144" y="324"/>
                  </a:lnTo>
                  <a:lnTo>
                    <a:pt x="157" y="319"/>
                  </a:lnTo>
                  <a:lnTo>
                    <a:pt x="174" y="319"/>
                  </a:lnTo>
                  <a:lnTo>
                    <a:pt x="189" y="324"/>
                  </a:lnTo>
                  <a:lnTo>
                    <a:pt x="202" y="327"/>
                  </a:lnTo>
                  <a:lnTo>
                    <a:pt x="214" y="337"/>
                  </a:lnTo>
                  <a:lnTo>
                    <a:pt x="227" y="345"/>
                  </a:lnTo>
                  <a:lnTo>
                    <a:pt x="232" y="355"/>
                  </a:lnTo>
                  <a:lnTo>
                    <a:pt x="240" y="363"/>
                  </a:lnTo>
                  <a:lnTo>
                    <a:pt x="245" y="375"/>
                  </a:lnTo>
                  <a:lnTo>
                    <a:pt x="249" y="38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8" name="Freeform 258"/>
            <p:cNvSpPr>
              <a:spLocks/>
            </p:cNvSpPr>
            <p:nvPr/>
          </p:nvSpPr>
          <p:spPr bwMode="auto">
            <a:xfrm>
              <a:off x="3195" y="1571"/>
              <a:ext cx="737" cy="455"/>
            </a:xfrm>
            <a:custGeom>
              <a:avLst/>
              <a:gdLst>
                <a:gd name="T0" fmla="*/ 523 w 737"/>
                <a:gd name="T1" fmla="*/ 284 h 455"/>
                <a:gd name="T2" fmla="*/ 515 w 737"/>
                <a:gd name="T3" fmla="*/ 249 h 455"/>
                <a:gd name="T4" fmla="*/ 520 w 737"/>
                <a:gd name="T5" fmla="*/ 223 h 455"/>
                <a:gd name="T6" fmla="*/ 528 w 737"/>
                <a:gd name="T7" fmla="*/ 201 h 455"/>
                <a:gd name="T8" fmla="*/ 550 w 737"/>
                <a:gd name="T9" fmla="*/ 184 h 455"/>
                <a:gd name="T10" fmla="*/ 576 w 737"/>
                <a:gd name="T11" fmla="*/ 171 h 455"/>
                <a:gd name="T12" fmla="*/ 601 w 737"/>
                <a:gd name="T13" fmla="*/ 166 h 455"/>
                <a:gd name="T14" fmla="*/ 628 w 737"/>
                <a:gd name="T15" fmla="*/ 171 h 455"/>
                <a:gd name="T16" fmla="*/ 649 w 737"/>
                <a:gd name="T17" fmla="*/ 184 h 455"/>
                <a:gd name="T18" fmla="*/ 671 w 737"/>
                <a:gd name="T19" fmla="*/ 206 h 455"/>
                <a:gd name="T20" fmla="*/ 679 w 737"/>
                <a:gd name="T21" fmla="*/ 227 h 455"/>
                <a:gd name="T22" fmla="*/ 732 w 737"/>
                <a:gd name="T23" fmla="*/ 206 h 455"/>
                <a:gd name="T24" fmla="*/ 737 w 737"/>
                <a:gd name="T25" fmla="*/ 196 h 455"/>
                <a:gd name="T26" fmla="*/ 732 w 737"/>
                <a:gd name="T27" fmla="*/ 188 h 455"/>
                <a:gd name="T28" fmla="*/ 684 w 737"/>
                <a:gd name="T29" fmla="*/ 48 h 455"/>
                <a:gd name="T30" fmla="*/ 676 w 737"/>
                <a:gd name="T31" fmla="*/ 44 h 455"/>
                <a:gd name="T32" fmla="*/ 667 w 737"/>
                <a:gd name="T33" fmla="*/ 44 h 455"/>
                <a:gd name="T34" fmla="*/ 606 w 737"/>
                <a:gd name="T35" fmla="*/ 65 h 455"/>
                <a:gd name="T36" fmla="*/ 598 w 737"/>
                <a:gd name="T37" fmla="*/ 62 h 455"/>
                <a:gd name="T38" fmla="*/ 462 w 737"/>
                <a:gd name="T39" fmla="*/ 0 h 455"/>
                <a:gd name="T40" fmla="*/ 454 w 737"/>
                <a:gd name="T41" fmla="*/ 0 h 455"/>
                <a:gd name="T42" fmla="*/ 162 w 737"/>
                <a:gd name="T43" fmla="*/ 223 h 455"/>
                <a:gd name="T44" fmla="*/ 5 w 737"/>
                <a:gd name="T45" fmla="*/ 315 h 455"/>
                <a:gd name="T46" fmla="*/ 0 w 737"/>
                <a:gd name="T47" fmla="*/ 319 h 455"/>
                <a:gd name="T48" fmla="*/ 48 w 737"/>
                <a:gd name="T49" fmla="*/ 446 h 455"/>
                <a:gd name="T50" fmla="*/ 48 w 737"/>
                <a:gd name="T51" fmla="*/ 450 h 455"/>
                <a:gd name="T52" fmla="*/ 58 w 737"/>
                <a:gd name="T53" fmla="*/ 455 h 455"/>
                <a:gd name="T54" fmla="*/ 93 w 737"/>
                <a:gd name="T55" fmla="*/ 441 h 455"/>
                <a:gd name="T56" fmla="*/ 83 w 737"/>
                <a:gd name="T57" fmla="*/ 410 h 455"/>
                <a:gd name="T58" fmla="*/ 88 w 737"/>
                <a:gd name="T59" fmla="*/ 380 h 455"/>
                <a:gd name="T60" fmla="*/ 101 w 737"/>
                <a:gd name="T61" fmla="*/ 355 h 455"/>
                <a:gd name="T62" fmla="*/ 118 w 737"/>
                <a:gd name="T63" fmla="*/ 337 h 455"/>
                <a:gd name="T64" fmla="*/ 144 w 737"/>
                <a:gd name="T65" fmla="*/ 324 h 455"/>
                <a:gd name="T66" fmla="*/ 174 w 737"/>
                <a:gd name="T67" fmla="*/ 319 h 455"/>
                <a:gd name="T68" fmla="*/ 202 w 737"/>
                <a:gd name="T69" fmla="*/ 327 h 455"/>
                <a:gd name="T70" fmla="*/ 227 w 737"/>
                <a:gd name="T71" fmla="*/ 345 h 455"/>
                <a:gd name="T72" fmla="*/ 240 w 737"/>
                <a:gd name="T73" fmla="*/ 363 h 455"/>
                <a:gd name="T74" fmla="*/ 249 w 737"/>
                <a:gd name="T75" fmla="*/ 385 h 4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37"/>
                <a:gd name="T115" fmla="*/ 0 h 455"/>
                <a:gd name="T116" fmla="*/ 737 w 737"/>
                <a:gd name="T117" fmla="*/ 455 h 4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37" h="455">
                  <a:moveTo>
                    <a:pt x="249" y="385"/>
                  </a:moveTo>
                  <a:lnTo>
                    <a:pt x="523" y="284"/>
                  </a:lnTo>
                  <a:lnTo>
                    <a:pt x="520" y="267"/>
                  </a:lnTo>
                  <a:lnTo>
                    <a:pt x="515" y="249"/>
                  </a:lnTo>
                  <a:lnTo>
                    <a:pt x="520" y="236"/>
                  </a:lnTo>
                  <a:lnTo>
                    <a:pt x="520" y="223"/>
                  </a:lnTo>
                  <a:lnTo>
                    <a:pt x="523" y="211"/>
                  </a:lnTo>
                  <a:lnTo>
                    <a:pt x="528" y="201"/>
                  </a:lnTo>
                  <a:lnTo>
                    <a:pt x="540" y="188"/>
                  </a:lnTo>
                  <a:lnTo>
                    <a:pt x="550" y="184"/>
                  </a:lnTo>
                  <a:lnTo>
                    <a:pt x="563" y="176"/>
                  </a:lnTo>
                  <a:lnTo>
                    <a:pt x="576" y="171"/>
                  </a:lnTo>
                  <a:lnTo>
                    <a:pt x="588" y="166"/>
                  </a:lnTo>
                  <a:lnTo>
                    <a:pt x="601" y="166"/>
                  </a:lnTo>
                  <a:lnTo>
                    <a:pt x="615" y="166"/>
                  </a:lnTo>
                  <a:lnTo>
                    <a:pt x="628" y="171"/>
                  </a:lnTo>
                  <a:lnTo>
                    <a:pt x="641" y="179"/>
                  </a:lnTo>
                  <a:lnTo>
                    <a:pt x="649" y="184"/>
                  </a:lnTo>
                  <a:lnTo>
                    <a:pt x="662" y="193"/>
                  </a:lnTo>
                  <a:lnTo>
                    <a:pt x="671" y="206"/>
                  </a:lnTo>
                  <a:lnTo>
                    <a:pt x="676" y="219"/>
                  </a:lnTo>
                  <a:lnTo>
                    <a:pt x="679" y="227"/>
                  </a:lnTo>
                  <a:lnTo>
                    <a:pt x="724" y="211"/>
                  </a:lnTo>
                  <a:lnTo>
                    <a:pt x="732" y="206"/>
                  </a:lnTo>
                  <a:lnTo>
                    <a:pt x="737" y="201"/>
                  </a:lnTo>
                  <a:lnTo>
                    <a:pt x="737" y="196"/>
                  </a:lnTo>
                  <a:lnTo>
                    <a:pt x="732" y="188"/>
                  </a:lnTo>
                  <a:lnTo>
                    <a:pt x="684" y="52"/>
                  </a:lnTo>
                  <a:lnTo>
                    <a:pt x="684" y="48"/>
                  </a:lnTo>
                  <a:lnTo>
                    <a:pt x="679" y="48"/>
                  </a:lnTo>
                  <a:lnTo>
                    <a:pt x="676" y="44"/>
                  </a:lnTo>
                  <a:lnTo>
                    <a:pt x="671" y="44"/>
                  </a:lnTo>
                  <a:lnTo>
                    <a:pt x="667" y="44"/>
                  </a:lnTo>
                  <a:lnTo>
                    <a:pt x="615" y="65"/>
                  </a:lnTo>
                  <a:lnTo>
                    <a:pt x="606" y="65"/>
                  </a:lnTo>
                  <a:lnTo>
                    <a:pt x="601" y="65"/>
                  </a:lnTo>
                  <a:lnTo>
                    <a:pt x="598" y="62"/>
                  </a:lnTo>
                  <a:lnTo>
                    <a:pt x="467" y="0"/>
                  </a:lnTo>
                  <a:lnTo>
                    <a:pt x="462" y="0"/>
                  </a:lnTo>
                  <a:lnTo>
                    <a:pt x="457" y="0"/>
                  </a:lnTo>
                  <a:lnTo>
                    <a:pt x="454" y="0"/>
                  </a:lnTo>
                  <a:lnTo>
                    <a:pt x="232" y="80"/>
                  </a:lnTo>
                  <a:lnTo>
                    <a:pt x="162" y="223"/>
                  </a:lnTo>
                  <a:lnTo>
                    <a:pt x="10" y="310"/>
                  </a:lnTo>
                  <a:lnTo>
                    <a:pt x="5" y="315"/>
                  </a:lnTo>
                  <a:lnTo>
                    <a:pt x="0" y="315"/>
                  </a:lnTo>
                  <a:lnTo>
                    <a:pt x="0" y="319"/>
                  </a:lnTo>
                  <a:lnTo>
                    <a:pt x="0" y="324"/>
                  </a:lnTo>
                  <a:lnTo>
                    <a:pt x="48" y="446"/>
                  </a:lnTo>
                  <a:lnTo>
                    <a:pt x="48" y="450"/>
                  </a:lnTo>
                  <a:lnTo>
                    <a:pt x="53" y="450"/>
                  </a:lnTo>
                  <a:lnTo>
                    <a:pt x="58" y="455"/>
                  </a:lnTo>
                  <a:lnTo>
                    <a:pt x="61" y="450"/>
                  </a:lnTo>
                  <a:lnTo>
                    <a:pt x="93" y="441"/>
                  </a:lnTo>
                  <a:lnTo>
                    <a:pt x="88" y="428"/>
                  </a:lnTo>
                  <a:lnTo>
                    <a:pt x="83" y="410"/>
                  </a:lnTo>
                  <a:lnTo>
                    <a:pt x="83" y="398"/>
                  </a:lnTo>
                  <a:lnTo>
                    <a:pt x="88" y="380"/>
                  </a:lnTo>
                  <a:lnTo>
                    <a:pt x="93" y="363"/>
                  </a:lnTo>
                  <a:lnTo>
                    <a:pt x="101" y="355"/>
                  </a:lnTo>
                  <a:lnTo>
                    <a:pt x="109" y="342"/>
                  </a:lnTo>
                  <a:lnTo>
                    <a:pt x="118" y="337"/>
                  </a:lnTo>
                  <a:lnTo>
                    <a:pt x="131" y="327"/>
                  </a:lnTo>
                  <a:lnTo>
                    <a:pt x="144" y="324"/>
                  </a:lnTo>
                  <a:lnTo>
                    <a:pt x="157" y="319"/>
                  </a:lnTo>
                  <a:lnTo>
                    <a:pt x="174" y="319"/>
                  </a:lnTo>
                  <a:lnTo>
                    <a:pt x="189" y="324"/>
                  </a:lnTo>
                  <a:lnTo>
                    <a:pt x="202" y="327"/>
                  </a:lnTo>
                  <a:lnTo>
                    <a:pt x="214" y="337"/>
                  </a:lnTo>
                  <a:lnTo>
                    <a:pt x="227" y="345"/>
                  </a:lnTo>
                  <a:lnTo>
                    <a:pt x="232" y="355"/>
                  </a:lnTo>
                  <a:lnTo>
                    <a:pt x="240" y="363"/>
                  </a:lnTo>
                  <a:lnTo>
                    <a:pt x="245" y="375"/>
                  </a:lnTo>
                  <a:lnTo>
                    <a:pt x="249" y="385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9" name="Freeform 259"/>
            <p:cNvSpPr>
              <a:spLocks/>
            </p:cNvSpPr>
            <p:nvPr/>
          </p:nvSpPr>
          <p:spPr bwMode="auto">
            <a:xfrm>
              <a:off x="3727" y="1755"/>
              <a:ext cx="139" cy="143"/>
            </a:xfrm>
            <a:custGeom>
              <a:avLst/>
              <a:gdLst>
                <a:gd name="T0" fmla="*/ 4 w 139"/>
                <a:gd name="T1" fmla="*/ 95 h 143"/>
                <a:gd name="T2" fmla="*/ 8 w 139"/>
                <a:gd name="T3" fmla="*/ 108 h 143"/>
                <a:gd name="T4" fmla="*/ 18 w 139"/>
                <a:gd name="T5" fmla="*/ 123 h 143"/>
                <a:gd name="T6" fmla="*/ 31 w 139"/>
                <a:gd name="T7" fmla="*/ 131 h 143"/>
                <a:gd name="T8" fmla="*/ 44 w 139"/>
                <a:gd name="T9" fmla="*/ 140 h 143"/>
                <a:gd name="T10" fmla="*/ 56 w 139"/>
                <a:gd name="T11" fmla="*/ 143 h 143"/>
                <a:gd name="T12" fmla="*/ 69 w 139"/>
                <a:gd name="T13" fmla="*/ 143 h 143"/>
                <a:gd name="T14" fmla="*/ 83 w 139"/>
                <a:gd name="T15" fmla="*/ 143 h 143"/>
                <a:gd name="T16" fmla="*/ 96 w 139"/>
                <a:gd name="T17" fmla="*/ 140 h 143"/>
                <a:gd name="T18" fmla="*/ 109 w 139"/>
                <a:gd name="T19" fmla="*/ 135 h 143"/>
                <a:gd name="T20" fmla="*/ 117 w 139"/>
                <a:gd name="T21" fmla="*/ 126 h 143"/>
                <a:gd name="T22" fmla="*/ 127 w 139"/>
                <a:gd name="T23" fmla="*/ 118 h 143"/>
                <a:gd name="T24" fmla="*/ 135 w 139"/>
                <a:gd name="T25" fmla="*/ 105 h 143"/>
                <a:gd name="T26" fmla="*/ 139 w 139"/>
                <a:gd name="T27" fmla="*/ 92 h 143"/>
                <a:gd name="T28" fmla="*/ 139 w 139"/>
                <a:gd name="T29" fmla="*/ 78 h 143"/>
                <a:gd name="T30" fmla="*/ 139 w 139"/>
                <a:gd name="T31" fmla="*/ 60 h 143"/>
                <a:gd name="T32" fmla="*/ 135 w 139"/>
                <a:gd name="T33" fmla="*/ 47 h 143"/>
                <a:gd name="T34" fmla="*/ 130 w 139"/>
                <a:gd name="T35" fmla="*/ 35 h 143"/>
                <a:gd name="T36" fmla="*/ 122 w 139"/>
                <a:gd name="T37" fmla="*/ 22 h 143"/>
                <a:gd name="T38" fmla="*/ 109 w 139"/>
                <a:gd name="T39" fmla="*/ 12 h 143"/>
                <a:gd name="T40" fmla="*/ 99 w 139"/>
                <a:gd name="T41" fmla="*/ 4 h 143"/>
                <a:gd name="T42" fmla="*/ 87 w 139"/>
                <a:gd name="T43" fmla="*/ 0 h 143"/>
                <a:gd name="T44" fmla="*/ 74 w 139"/>
                <a:gd name="T45" fmla="*/ 0 h 143"/>
                <a:gd name="T46" fmla="*/ 56 w 139"/>
                <a:gd name="T47" fmla="*/ 0 h 143"/>
                <a:gd name="T48" fmla="*/ 44 w 139"/>
                <a:gd name="T49" fmla="*/ 0 h 143"/>
                <a:gd name="T50" fmla="*/ 31 w 139"/>
                <a:gd name="T51" fmla="*/ 9 h 143"/>
                <a:gd name="T52" fmla="*/ 21 w 139"/>
                <a:gd name="T53" fmla="*/ 17 h 143"/>
                <a:gd name="T54" fmla="*/ 13 w 139"/>
                <a:gd name="T55" fmla="*/ 27 h 143"/>
                <a:gd name="T56" fmla="*/ 4 w 139"/>
                <a:gd name="T57" fmla="*/ 39 h 143"/>
                <a:gd name="T58" fmla="*/ 0 w 139"/>
                <a:gd name="T59" fmla="*/ 52 h 143"/>
                <a:gd name="T60" fmla="*/ 0 w 139"/>
                <a:gd name="T61" fmla="*/ 65 h 143"/>
                <a:gd name="T62" fmla="*/ 0 w 139"/>
                <a:gd name="T63" fmla="*/ 83 h 143"/>
                <a:gd name="T64" fmla="*/ 4 w 139"/>
                <a:gd name="T65" fmla="*/ 95 h 1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9"/>
                <a:gd name="T100" fmla="*/ 0 h 143"/>
                <a:gd name="T101" fmla="*/ 139 w 139"/>
                <a:gd name="T102" fmla="*/ 143 h 1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9" h="143">
                  <a:moveTo>
                    <a:pt x="4" y="95"/>
                  </a:moveTo>
                  <a:lnTo>
                    <a:pt x="8" y="108"/>
                  </a:lnTo>
                  <a:lnTo>
                    <a:pt x="18" y="123"/>
                  </a:lnTo>
                  <a:lnTo>
                    <a:pt x="31" y="131"/>
                  </a:lnTo>
                  <a:lnTo>
                    <a:pt x="44" y="140"/>
                  </a:lnTo>
                  <a:lnTo>
                    <a:pt x="56" y="143"/>
                  </a:lnTo>
                  <a:lnTo>
                    <a:pt x="69" y="143"/>
                  </a:lnTo>
                  <a:lnTo>
                    <a:pt x="83" y="143"/>
                  </a:lnTo>
                  <a:lnTo>
                    <a:pt x="96" y="140"/>
                  </a:lnTo>
                  <a:lnTo>
                    <a:pt x="109" y="135"/>
                  </a:lnTo>
                  <a:lnTo>
                    <a:pt x="117" y="126"/>
                  </a:lnTo>
                  <a:lnTo>
                    <a:pt x="127" y="118"/>
                  </a:lnTo>
                  <a:lnTo>
                    <a:pt x="135" y="105"/>
                  </a:lnTo>
                  <a:lnTo>
                    <a:pt x="139" y="92"/>
                  </a:lnTo>
                  <a:lnTo>
                    <a:pt x="139" y="78"/>
                  </a:lnTo>
                  <a:lnTo>
                    <a:pt x="139" y="60"/>
                  </a:lnTo>
                  <a:lnTo>
                    <a:pt x="135" y="47"/>
                  </a:lnTo>
                  <a:lnTo>
                    <a:pt x="130" y="35"/>
                  </a:lnTo>
                  <a:lnTo>
                    <a:pt x="122" y="22"/>
                  </a:lnTo>
                  <a:lnTo>
                    <a:pt x="109" y="12"/>
                  </a:lnTo>
                  <a:lnTo>
                    <a:pt x="99" y="4"/>
                  </a:lnTo>
                  <a:lnTo>
                    <a:pt x="87" y="0"/>
                  </a:lnTo>
                  <a:lnTo>
                    <a:pt x="74" y="0"/>
                  </a:lnTo>
                  <a:lnTo>
                    <a:pt x="56" y="0"/>
                  </a:lnTo>
                  <a:lnTo>
                    <a:pt x="44" y="0"/>
                  </a:lnTo>
                  <a:lnTo>
                    <a:pt x="31" y="9"/>
                  </a:lnTo>
                  <a:lnTo>
                    <a:pt x="21" y="17"/>
                  </a:lnTo>
                  <a:lnTo>
                    <a:pt x="13" y="27"/>
                  </a:lnTo>
                  <a:lnTo>
                    <a:pt x="4" y="39"/>
                  </a:lnTo>
                  <a:lnTo>
                    <a:pt x="0" y="52"/>
                  </a:lnTo>
                  <a:lnTo>
                    <a:pt x="0" y="65"/>
                  </a:lnTo>
                  <a:lnTo>
                    <a:pt x="0" y="83"/>
                  </a:lnTo>
                  <a:lnTo>
                    <a:pt x="4" y="95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0" name="Freeform 260"/>
            <p:cNvSpPr>
              <a:spLocks/>
            </p:cNvSpPr>
            <p:nvPr/>
          </p:nvSpPr>
          <p:spPr bwMode="auto">
            <a:xfrm>
              <a:off x="3727" y="1755"/>
              <a:ext cx="139" cy="143"/>
            </a:xfrm>
            <a:custGeom>
              <a:avLst/>
              <a:gdLst>
                <a:gd name="T0" fmla="*/ 4 w 139"/>
                <a:gd name="T1" fmla="*/ 95 h 143"/>
                <a:gd name="T2" fmla="*/ 8 w 139"/>
                <a:gd name="T3" fmla="*/ 108 h 143"/>
                <a:gd name="T4" fmla="*/ 18 w 139"/>
                <a:gd name="T5" fmla="*/ 123 h 143"/>
                <a:gd name="T6" fmla="*/ 31 w 139"/>
                <a:gd name="T7" fmla="*/ 131 h 143"/>
                <a:gd name="T8" fmla="*/ 44 w 139"/>
                <a:gd name="T9" fmla="*/ 140 h 143"/>
                <a:gd name="T10" fmla="*/ 56 w 139"/>
                <a:gd name="T11" fmla="*/ 143 h 143"/>
                <a:gd name="T12" fmla="*/ 69 w 139"/>
                <a:gd name="T13" fmla="*/ 143 h 143"/>
                <a:gd name="T14" fmla="*/ 83 w 139"/>
                <a:gd name="T15" fmla="*/ 143 h 143"/>
                <a:gd name="T16" fmla="*/ 96 w 139"/>
                <a:gd name="T17" fmla="*/ 140 h 143"/>
                <a:gd name="T18" fmla="*/ 109 w 139"/>
                <a:gd name="T19" fmla="*/ 135 h 143"/>
                <a:gd name="T20" fmla="*/ 117 w 139"/>
                <a:gd name="T21" fmla="*/ 126 h 143"/>
                <a:gd name="T22" fmla="*/ 127 w 139"/>
                <a:gd name="T23" fmla="*/ 118 h 143"/>
                <a:gd name="T24" fmla="*/ 135 w 139"/>
                <a:gd name="T25" fmla="*/ 105 h 143"/>
                <a:gd name="T26" fmla="*/ 139 w 139"/>
                <a:gd name="T27" fmla="*/ 92 h 143"/>
                <a:gd name="T28" fmla="*/ 139 w 139"/>
                <a:gd name="T29" fmla="*/ 78 h 143"/>
                <a:gd name="T30" fmla="*/ 139 w 139"/>
                <a:gd name="T31" fmla="*/ 60 h 143"/>
                <a:gd name="T32" fmla="*/ 135 w 139"/>
                <a:gd name="T33" fmla="*/ 47 h 143"/>
                <a:gd name="T34" fmla="*/ 130 w 139"/>
                <a:gd name="T35" fmla="*/ 35 h 143"/>
                <a:gd name="T36" fmla="*/ 122 w 139"/>
                <a:gd name="T37" fmla="*/ 22 h 143"/>
                <a:gd name="T38" fmla="*/ 109 w 139"/>
                <a:gd name="T39" fmla="*/ 12 h 143"/>
                <a:gd name="T40" fmla="*/ 99 w 139"/>
                <a:gd name="T41" fmla="*/ 4 h 143"/>
                <a:gd name="T42" fmla="*/ 87 w 139"/>
                <a:gd name="T43" fmla="*/ 0 h 143"/>
                <a:gd name="T44" fmla="*/ 74 w 139"/>
                <a:gd name="T45" fmla="*/ 0 h 143"/>
                <a:gd name="T46" fmla="*/ 56 w 139"/>
                <a:gd name="T47" fmla="*/ 0 h 143"/>
                <a:gd name="T48" fmla="*/ 44 w 139"/>
                <a:gd name="T49" fmla="*/ 0 h 143"/>
                <a:gd name="T50" fmla="*/ 31 w 139"/>
                <a:gd name="T51" fmla="*/ 9 h 143"/>
                <a:gd name="T52" fmla="*/ 21 w 139"/>
                <a:gd name="T53" fmla="*/ 17 h 143"/>
                <a:gd name="T54" fmla="*/ 13 w 139"/>
                <a:gd name="T55" fmla="*/ 27 h 143"/>
                <a:gd name="T56" fmla="*/ 4 w 139"/>
                <a:gd name="T57" fmla="*/ 39 h 143"/>
                <a:gd name="T58" fmla="*/ 0 w 139"/>
                <a:gd name="T59" fmla="*/ 52 h 143"/>
                <a:gd name="T60" fmla="*/ 0 w 139"/>
                <a:gd name="T61" fmla="*/ 65 h 143"/>
                <a:gd name="T62" fmla="*/ 0 w 139"/>
                <a:gd name="T63" fmla="*/ 83 h 143"/>
                <a:gd name="T64" fmla="*/ 4 w 139"/>
                <a:gd name="T65" fmla="*/ 95 h 1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9"/>
                <a:gd name="T100" fmla="*/ 0 h 143"/>
                <a:gd name="T101" fmla="*/ 139 w 139"/>
                <a:gd name="T102" fmla="*/ 143 h 1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9" h="143">
                  <a:moveTo>
                    <a:pt x="4" y="95"/>
                  </a:moveTo>
                  <a:lnTo>
                    <a:pt x="8" y="108"/>
                  </a:lnTo>
                  <a:lnTo>
                    <a:pt x="18" y="123"/>
                  </a:lnTo>
                  <a:lnTo>
                    <a:pt x="31" y="131"/>
                  </a:lnTo>
                  <a:lnTo>
                    <a:pt x="44" y="140"/>
                  </a:lnTo>
                  <a:lnTo>
                    <a:pt x="56" y="143"/>
                  </a:lnTo>
                  <a:lnTo>
                    <a:pt x="69" y="143"/>
                  </a:lnTo>
                  <a:lnTo>
                    <a:pt x="83" y="143"/>
                  </a:lnTo>
                  <a:lnTo>
                    <a:pt x="96" y="140"/>
                  </a:lnTo>
                  <a:lnTo>
                    <a:pt x="109" y="135"/>
                  </a:lnTo>
                  <a:lnTo>
                    <a:pt x="117" y="126"/>
                  </a:lnTo>
                  <a:lnTo>
                    <a:pt x="127" y="118"/>
                  </a:lnTo>
                  <a:lnTo>
                    <a:pt x="135" y="105"/>
                  </a:lnTo>
                  <a:lnTo>
                    <a:pt x="139" y="92"/>
                  </a:lnTo>
                  <a:lnTo>
                    <a:pt x="139" y="78"/>
                  </a:lnTo>
                  <a:lnTo>
                    <a:pt x="139" y="60"/>
                  </a:lnTo>
                  <a:lnTo>
                    <a:pt x="135" y="47"/>
                  </a:lnTo>
                  <a:lnTo>
                    <a:pt x="130" y="35"/>
                  </a:lnTo>
                  <a:lnTo>
                    <a:pt x="122" y="22"/>
                  </a:lnTo>
                  <a:lnTo>
                    <a:pt x="109" y="12"/>
                  </a:lnTo>
                  <a:lnTo>
                    <a:pt x="99" y="4"/>
                  </a:lnTo>
                  <a:lnTo>
                    <a:pt x="87" y="0"/>
                  </a:lnTo>
                  <a:lnTo>
                    <a:pt x="74" y="0"/>
                  </a:lnTo>
                  <a:lnTo>
                    <a:pt x="56" y="0"/>
                  </a:lnTo>
                  <a:lnTo>
                    <a:pt x="44" y="0"/>
                  </a:lnTo>
                  <a:lnTo>
                    <a:pt x="31" y="9"/>
                  </a:lnTo>
                  <a:lnTo>
                    <a:pt x="21" y="17"/>
                  </a:lnTo>
                  <a:lnTo>
                    <a:pt x="13" y="27"/>
                  </a:lnTo>
                  <a:lnTo>
                    <a:pt x="4" y="39"/>
                  </a:lnTo>
                  <a:lnTo>
                    <a:pt x="0" y="52"/>
                  </a:lnTo>
                  <a:lnTo>
                    <a:pt x="0" y="65"/>
                  </a:lnTo>
                  <a:lnTo>
                    <a:pt x="0" y="83"/>
                  </a:lnTo>
                  <a:lnTo>
                    <a:pt x="4" y="95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1" name="Freeform 261"/>
            <p:cNvSpPr>
              <a:spLocks/>
            </p:cNvSpPr>
            <p:nvPr/>
          </p:nvSpPr>
          <p:spPr bwMode="auto">
            <a:xfrm>
              <a:off x="3763" y="1790"/>
              <a:ext cx="68" cy="73"/>
            </a:xfrm>
            <a:custGeom>
              <a:avLst/>
              <a:gdLst>
                <a:gd name="T0" fmla="*/ 0 w 68"/>
                <a:gd name="T1" fmla="*/ 52 h 73"/>
                <a:gd name="T2" fmla="*/ 8 w 68"/>
                <a:gd name="T3" fmla="*/ 65 h 73"/>
                <a:gd name="T4" fmla="*/ 20 w 68"/>
                <a:gd name="T5" fmla="*/ 73 h 73"/>
                <a:gd name="T6" fmla="*/ 33 w 68"/>
                <a:gd name="T7" fmla="*/ 73 h 73"/>
                <a:gd name="T8" fmla="*/ 47 w 68"/>
                <a:gd name="T9" fmla="*/ 73 h 73"/>
                <a:gd name="T10" fmla="*/ 60 w 68"/>
                <a:gd name="T11" fmla="*/ 65 h 73"/>
                <a:gd name="T12" fmla="*/ 68 w 68"/>
                <a:gd name="T13" fmla="*/ 52 h 73"/>
                <a:gd name="T14" fmla="*/ 68 w 68"/>
                <a:gd name="T15" fmla="*/ 40 h 73"/>
                <a:gd name="T16" fmla="*/ 68 w 68"/>
                <a:gd name="T17" fmla="*/ 25 h 73"/>
                <a:gd name="T18" fmla="*/ 60 w 68"/>
                <a:gd name="T19" fmla="*/ 12 h 73"/>
                <a:gd name="T20" fmla="*/ 51 w 68"/>
                <a:gd name="T21" fmla="*/ 4 h 73"/>
                <a:gd name="T22" fmla="*/ 33 w 68"/>
                <a:gd name="T23" fmla="*/ 0 h 73"/>
                <a:gd name="T24" fmla="*/ 20 w 68"/>
                <a:gd name="T25" fmla="*/ 4 h 73"/>
                <a:gd name="T26" fmla="*/ 8 w 68"/>
                <a:gd name="T27" fmla="*/ 8 h 73"/>
                <a:gd name="T28" fmla="*/ 3 w 68"/>
                <a:gd name="T29" fmla="*/ 22 h 73"/>
                <a:gd name="T30" fmla="*/ 0 w 68"/>
                <a:gd name="T31" fmla="*/ 35 h 73"/>
                <a:gd name="T32" fmla="*/ 0 w 68"/>
                <a:gd name="T33" fmla="*/ 52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73"/>
                <a:gd name="T53" fmla="*/ 68 w 68"/>
                <a:gd name="T54" fmla="*/ 73 h 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73">
                  <a:moveTo>
                    <a:pt x="0" y="52"/>
                  </a:moveTo>
                  <a:lnTo>
                    <a:pt x="8" y="65"/>
                  </a:lnTo>
                  <a:lnTo>
                    <a:pt x="20" y="73"/>
                  </a:lnTo>
                  <a:lnTo>
                    <a:pt x="33" y="73"/>
                  </a:lnTo>
                  <a:lnTo>
                    <a:pt x="47" y="73"/>
                  </a:lnTo>
                  <a:lnTo>
                    <a:pt x="60" y="65"/>
                  </a:lnTo>
                  <a:lnTo>
                    <a:pt x="68" y="52"/>
                  </a:lnTo>
                  <a:lnTo>
                    <a:pt x="68" y="40"/>
                  </a:lnTo>
                  <a:lnTo>
                    <a:pt x="68" y="25"/>
                  </a:lnTo>
                  <a:lnTo>
                    <a:pt x="60" y="12"/>
                  </a:lnTo>
                  <a:lnTo>
                    <a:pt x="51" y="4"/>
                  </a:lnTo>
                  <a:lnTo>
                    <a:pt x="33" y="0"/>
                  </a:lnTo>
                  <a:lnTo>
                    <a:pt x="20" y="4"/>
                  </a:lnTo>
                  <a:lnTo>
                    <a:pt x="8" y="8"/>
                  </a:lnTo>
                  <a:lnTo>
                    <a:pt x="3" y="22"/>
                  </a:lnTo>
                  <a:lnTo>
                    <a:pt x="0" y="3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" name="Freeform 262"/>
            <p:cNvSpPr>
              <a:spLocks/>
            </p:cNvSpPr>
            <p:nvPr/>
          </p:nvSpPr>
          <p:spPr bwMode="auto">
            <a:xfrm>
              <a:off x="3763" y="1790"/>
              <a:ext cx="68" cy="73"/>
            </a:xfrm>
            <a:custGeom>
              <a:avLst/>
              <a:gdLst>
                <a:gd name="T0" fmla="*/ 0 w 68"/>
                <a:gd name="T1" fmla="*/ 52 h 73"/>
                <a:gd name="T2" fmla="*/ 8 w 68"/>
                <a:gd name="T3" fmla="*/ 65 h 73"/>
                <a:gd name="T4" fmla="*/ 20 w 68"/>
                <a:gd name="T5" fmla="*/ 73 h 73"/>
                <a:gd name="T6" fmla="*/ 33 w 68"/>
                <a:gd name="T7" fmla="*/ 73 h 73"/>
                <a:gd name="T8" fmla="*/ 47 w 68"/>
                <a:gd name="T9" fmla="*/ 73 h 73"/>
                <a:gd name="T10" fmla="*/ 60 w 68"/>
                <a:gd name="T11" fmla="*/ 65 h 73"/>
                <a:gd name="T12" fmla="*/ 68 w 68"/>
                <a:gd name="T13" fmla="*/ 52 h 73"/>
                <a:gd name="T14" fmla="*/ 68 w 68"/>
                <a:gd name="T15" fmla="*/ 40 h 73"/>
                <a:gd name="T16" fmla="*/ 68 w 68"/>
                <a:gd name="T17" fmla="*/ 25 h 73"/>
                <a:gd name="T18" fmla="*/ 60 w 68"/>
                <a:gd name="T19" fmla="*/ 12 h 73"/>
                <a:gd name="T20" fmla="*/ 51 w 68"/>
                <a:gd name="T21" fmla="*/ 4 h 73"/>
                <a:gd name="T22" fmla="*/ 33 w 68"/>
                <a:gd name="T23" fmla="*/ 0 h 73"/>
                <a:gd name="T24" fmla="*/ 20 w 68"/>
                <a:gd name="T25" fmla="*/ 4 h 73"/>
                <a:gd name="T26" fmla="*/ 8 w 68"/>
                <a:gd name="T27" fmla="*/ 8 h 73"/>
                <a:gd name="T28" fmla="*/ 3 w 68"/>
                <a:gd name="T29" fmla="*/ 22 h 73"/>
                <a:gd name="T30" fmla="*/ 0 w 68"/>
                <a:gd name="T31" fmla="*/ 35 h 73"/>
                <a:gd name="T32" fmla="*/ 0 w 68"/>
                <a:gd name="T33" fmla="*/ 52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73"/>
                <a:gd name="T53" fmla="*/ 68 w 68"/>
                <a:gd name="T54" fmla="*/ 73 h 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73">
                  <a:moveTo>
                    <a:pt x="0" y="52"/>
                  </a:moveTo>
                  <a:lnTo>
                    <a:pt x="8" y="65"/>
                  </a:lnTo>
                  <a:lnTo>
                    <a:pt x="20" y="73"/>
                  </a:lnTo>
                  <a:lnTo>
                    <a:pt x="33" y="73"/>
                  </a:lnTo>
                  <a:lnTo>
                    <a:pt x="47" y="73"/>
                  </a:lnTo>
                  <a:lnTo>
                    <a:pt x="60" y="65"/>
                  </a:lnTo>
                  <a:lnTo>
                    <a:pt x="68" y="52"/>
                  </a:lnTo>
                  <a:lnTo>
                    <a:pt x="68" y="40"/>
                  </a:lnTo>
                  <a:lnTo>
                    <a:pt x="68" y="25"/>
                  </a:lnTo>
                  <a:lnTo>
                    <a:pt x="60" y="12"/>
                  </a:lnTo>
                  <a:lnTo>
                    <a:pt x="51" y="4"/>
                  </a:lnTo>
                  <a:lnTo>
                    <a:pt x="33" y="0"/>
                  </a:lnTo>
                  <a:lnTo>
                    <a:pt x="20" y="4"/>
                  </a:lnTo>
                  <a:lnTo>
                    <a:pt x="8" y="8"/>
                  </a:lnTo>
                  <a:lnTo>
                    <a:pt x="3" y="22"/>
                  </a:lnTo>
                  <a:lnTo>
                    <a:pt x="0" y="35"/>
                  </a:lnTo>
                  <a:lnTo>
                    <a:pt x="0" y="52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" name="Freeform 263"/>
            <p:cNvSpPr>
              <a:spLocks/>
            </p:cNvSpPr>
            <p:nvPr/>
          </p:nvSpPr>
          <p:spPr bwMode="auto">
            <a:xfrm>
              <a:off x="3296" y="1908"/>
              <a:ext cx="139" cy="149"/>
            </a:xfrm>
            <a:custGeom>
              <a:avLst/>
              <a:gdLst>
                <a:gd name="T0" fmla="*/ 5 w 139"/>
                <a:gd name="T1" fmla="*/ 101 h 149"/>
                <a:gd name="T2" fmla="*/ 8 w 139"/>
                <a:gd name="T3" fmla="*/ 113 h 149"/>
                <a:gd name="T4" fmla="*/ 17 w 139"/>
                <a:gd name="T5" fmla="*/ 121 h 149"/>
                <a:gd name="T6" fmla="*/ 25 w 139"/>
                <a:gd name="T7" fmla="*/ 136 h 149"/>
                <a:gd name="T8" fmla="*/ 40 w 139"/>
                <a:gd name="T9" fmla="*/ 139 h 149"/>
                <a:gd name="T10" fmla="*/ 53 w 139"/>
                <a:gd name="T11" fmla="*/ 144 h 149"/>
                <a:gd name="T12" fmla="*/ 65 w 139"/>
                <a:gd name="T13" fmla="*/ 149 h 149"/>
                <a:gd name="T14" fmla="*/ 83 w 139"/>
                <a:gd name="T15" fmla="*/ 149 h 149"/>
                <a:gd name="T16" fmla="*/ 96 w 139"/>
                <a:gd name="T17" fmla="*/ 144 h 149"/>
                <a:gd name="T18" fmla="*/ 109 w 139"/>
                <a:gd name="T19" fmla="*/ 139 h 149"/>
                <a:gd name="T20" fmla="*/ 118 w 139"/>
                <a:gd name="T21" fmla="*/ 131 h 149"/>
                <a:gd name="T22" fmla="*/ 126 w 139"/>
                <a:gd name="T23" fmla="*/ 118 h 149"/>
                <a:gd name="T24" fmla="*/ 134 w 139"/>
                <a:gd name="T25" fmla="*/ 104 h 149"/>
                <a:gd name="T26" fmla="*/ 139 w 139"/>
                <a:gd name="T27" fmla="*/ 91 h 149"/>
                <a:gd name="T28" fmla="*/ 139 w 139"/>
                <a:gd name="T29" fmla="*/ 78 h 149"/>
                <a:gd name="T30" fmla="*/ 139 w 139"/>
                <a:gd name="T31" fmla="*/ 65 h 149"/>
                <a:gd name="T32" fmla="*/ 134 w 139"/>
                <a:gd name="T33" fmla="*/ 53 h 149"/>
                <a:gd name="T34" fmla="*/ 131 w 139"/>
                <a:gd name="T35" fmla="*/ 35 h 149"/>
                <a:gd name="T36" fmla="*/ 118 w 139"/>
                <a:gd name="T37" fmla="*/ 26 h 149"/>
                <a:gd name="T38" fmla="*/ 109 w 139"/>
                <a:gd name="T39" fmla="*/ 13 h 149"/>
                <a:gd name="T40" fmla="*/ 96 w 139"/>
                <a:gd name="T41" fmla="*/ 8 h 149"/>
                <a:gd name="T42" fmla="*/ 83 w 139"/>
                <a:gd name="T43" fmla="*/ 5 h 149"/>
                <a:gd name="T44" fmla="*/ 70 w 139"/>
                <a:gd name="T45" fmla="*/ 0 h 149"/>
                <a:gd name="T46" fmla="*/ 56 w 139"/>
                <a:gd name="T47" fmla="*/ 0 h 149"/>
                <a:gd name="T48" fmla="*/ 43 w 139"/>
                <a:gd name="T49" fmla="*/ 5 h 149"/>
                <a:gd name="T50" fmla="*/ 30 w 139"/>
                <a:gd name="T51" fmla="*/ 8 h 149"/>
                <a:gd name="T52" fmla="*/ 22 w 139"/>
                <a:gd name="T53" fmla="*/ 18 h 149"/>
                <a:gd name="T54" fmla="*/ 13 w 139"/>
                <a:gd name="T55" fmla="*/ 30 h 149"/>
                <a:gd name="T56" fmla="*/ 5 w 139"/>
                <a:gd name="T57" fmla="*/ 43 h 149"/>
                <a:gd name="T58" fmla="*/ 0 w 139"/>
                <a:gd name="T59" fmla="*/ 56 h 149"/>
                <a:gd name="T60" fmla="*/ 0 w 139"/>
                <a:gd name="T61" fmla="*/ 70 h 149"/>
                <a:gd name="T62" fmla="*/ 0 w 139"/>
                <a:gd name="T63" fmla="*/ 83 h 149"/>
                <a:gd name="T64" fmla="*/ 5 w 139"/>
                <a:gd name="T65" fmla="*/ 101 h 14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9"/>
                <a:gd name="T100" fmla="*/ 0 h 149"/>
                <a:gd name="T101" fmla="*/ 139 w 139"/>
                <a:gd name="T102" fmla="*/ 149 h 14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9" h="149">
                  <a:moveTo>
                    <a:pt x="5" y="101"/>
                  </a:moveTo>
                  <a:lnTo>
                    <a:pt x="8" y="113"/>
                  </a:lnTo>
                  <a:lnTo>
                    <a:pt x="17" y="121"/>
                  </a:lnTo>
                  <a:lnTo>
                    <a:pt x="25" y="136"/>
                  </a:lnTo>
                  <a:lnTo>
                    <a:pt x="40" y="139"/>
                  </a:lnTo>
                  <a:lnTo>
                    <a:pt x="53" y="144"/>
                  </a:lnTo>
                  <a:lnTo>
                    <a:pt x="65" y="149"/>
                  </a:lnTo>
                  <a:lnTo>
                    <a:pt x="83" y="149"/>
                  </a:lnTo>
                  <a:lnTo>
                    <a:pt x="96" y="144"/>
                  </a:lnTo>
                  <a:lnTo>
                    <a:pt x="109" y="139"/>
                  </a:lnTo>
                  <a:lnTo>
                    <a:pt x="118" y="131"/>
                  </a:lnTo>
                  <a:lnTo>
                    <a:pt x="126" y="118"/>
                  </a:lnTo>
                  <a:lnTo>
                    <a:pt x="134" y="104"/>
                  </a:lnTo>
                  <a:lnTo>
                    <a:pt x="139" y="91"/>
                  </a:lnTo>
                  <a:lnTo>
                    <a:pt x="139" y="78"/>
                  </a:lnTo>
                  <a:lnTo>
                    <a:pt x="139" y="65"/>
                  </a:lnTo>
                  <a:lnTo>
                    <a:pt x="134" y="53"/>
                  </a:lnTo>
                  <a:lnTo>
                    <a:pt x="131" y="35"/>
                  </a:lnTo>
                  <a:lnTo>
                    <a:pt x="118" y="26"/>
                  </a:lnTo>
                  <a:lnTo>
                    <a:pt x="109" y="13"/>
                  </a:lnTo>
                  <a:lnTo>
                    <a:pt x="96" y="8"/>
                  </a:lnTo>
                  <a:lnTo>
                    <a:pt x="83" y="5"/>
                  </a:lnTo>
                  <a:lnTo>
                    <a:pt x="70" y="0"/>
                  </a:lnTo>
                  <a:lnTo>
                    <a:pt x="56" y="0"/>
                  </a:lnTo>
                  <a:lnTo>
                    <a:pt x="43" y="5"/>
                  </a:lnTo>
                  <a:lnTo>
                    <a:pt x="30" y="8"/>
                  </a:lnTo>
                  <a:lnTo>
                    <a:pt x="22" y="18"/>
                  </a:lnTo>
                  <a:lnTo>
                    <a:pt x="13" y="30"/>
                  </a:lnTo>
                  <a:lnTo>
                    <a:pt x="5" y="43"/>
                  </a:lnTo>
                  <a:lnTo>
                    <a:pt x="0" y="56"/>
                  </a:lnTo>
                  <a:lnTo>
                    <a:pt x="0" y="70"/>
                  </a:lnTo>
                  <a:lnTo>
                    <a:pt x="0" y="83"/>
                  </a:lnTo>
                  <a:lnTo>
                    <a:pt x="5" y="101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4" name="Freeform 264"/>
            <p:cNvSpPr>
              <a:spLocks/>
            </p:cNvSpPr>
            <p:nvPr/>
          </p:nvSpPr>
          <p:spPr bwMode="auto">
            <a:xfrm>
              <a:off x="3296" y="1908"/>
              <a:ext cx="139" cy="149"/>
            </a:xfrm>
            <a:custGeom>
              <a:avLst/>
              <a:gdLst>
                <a:gd name="T0" fmla="*/ 5 w 139"/>
                <a:gd name="T1" fmla="*/ 101 h 149"/>
                <a:gd name="T2" fmla="*/ 8 w 139"/>
                <a:gd name="T3" fmla="*/ 113 h 149"/>
                <a:gd name="T4" fmla="*/ 17 w 139"/>
                <a:gd name="T5" fmla="*/ 121 h 149"/>
                <a:gd name="T6" fmla="*/ 25 w 139"/>
                <a:gd name="T7" fmla="*/ 136 h 149"/>
                <a:gd name="T8" fmla="*/ 40 w 139"/>
                <a:gd name="T9" fmla="*/ 139 h 149"/>
                <a:gd name="T10" fmla="*/ 53 w 139"/>
                <a:gd name="T11" fmla="*/ 144 h 149"/>
                <a:gd name="T12" fmla="*/ 65 w 139"/>
                <a:gd name="T13" fmla="*/ 149 h 149"/>
                <a:gd name="T14" fmla="*/ 83 w 139"/>
                <a:gd name="T15" fmla="*/ 149 h 149"/>
                <a:gd name="T16" fmla="*/ 96 w 139"/>
                <a:gd name="T17" fmla="*/ 144 h 149"/>
                <a:gd name="T18" fmla="*/ 109 w 139"/>
                <a:gd name="T19" fmla="*/ 139 h 149"/>
                <a:gd name="T20" fmla="*/ 118 w 139"/>
                <a:gd name="T21" fmla="*/ 131 h 149"/>
                <a:gd name="T22" fmla="*/ 126 w 139"/>
                <a:gd name="T23" fmla="*/ 118 h 149"/>
                <a:gd name="T24" fmla="*/ 134 w 139"/>
                <a:gd name="T25" fmla="*/ 104 h 149"/>
                <a:gd name="T26" fmla="*/ 139 w 139"/>
                <a:gd name="T27" fmla="*/ 91 h 149"/>
                <a:gd name="T28" fmla="*/ 139 w 139"/>
                <a:gd name="T29" fmla="*/ 78 h 149"/>
                <a:gd name="T30" fmla="*/ 139 w 139"/>
                <a:gd name="T31" fmla="*/ 65 h 149"/>
                <a:gd name="T32" fmla="*/ 134 w 139"/>
                <a:gd name="T33" fmla="*/ 53 h 149"/>
                <a:gd name="T34" fmla="*/ 131 w 139"/>
                <a:gd name="T35" fmla="*/ 35 h 149"/>
                <a:gd name="T36" fmla="*/ 118 w 139"/>
                <a:gd name="T37" fmla="*/ 26 h 149"/>
                <a:gd name="T38" fmla="*/ 109 w 139"/>
                <a:gd name="T39" fmla="*/ 13 h 149"/>
                <a:gd name="T40" fmla="*/ 96 w 139"/>
                <a:gd name="T41" fmla="*/ 8 h 149"/>
                <a:gd name="T42" fmla="*/ 83 w 139"/>
                <a:gd name="T43" fmla="*/ 5 h 149"/>
                <a:gd name="T44" fmla="*/ 70 w 139"/>
                <a:gd name="T45" fmla="*/ 0 h 149"/>
                <a:gd name="T46" fmla="*/ 56 w 139"/>
                <a:gd name="T47" fmla="*/ 0 h 149"/>
                <a:gd name="T48" fmla="*/ 43 w 139"/>
                <a:gd name="T49" fmla="*/ 5 h 149"/>
                <a:gd name="T50" fmla="*/ 30 w 139"/>
                <a:gd name="T51" fmla="*/ 8 h 149"/>
                <a:gd name="T52" fmla="*/ 22 w 139"/>
                <a:gd name="T53" fmla="*/ 18 h 149"/>
                <a:gd name="T54" fmla="*/ 13 w 139"/>
                <a:gd name="T55" fmla="*/ 30 h 149"/>
                <a:gd name="T56" fmla="*/ 5 w 139"/>
                <a:gd name="T57" fmla="*/ 43 h 149"/>
                <a:gd name="T58" fmla="*/ 0 w 139"/>
                <a:gd name="T59" fmla="*/ 56 h 149"/>
                <a:gd name="T60" fmla="*/ 0 w 139"/>
                <a:gd name="T61" fmla="*/ 70 h 149"/>
                <a:gd name="T62" fmla="*/ 0 w 139"/>
                <a:gd name="T63" fmla="*/ 83 h 149"/>
                <a:gd name="T64" fmla="*/ 5 w 139"/>
                <a:gd name="T65" fmla="*/ 101 h 14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9"/>
                <a:gd name="T100" fmla="*/ 0 h 149"/>
                <a:gd name="T101" fmla="*/ 139 w 139"/>
                <a:gd name="T102" fmla="*/ 149 h 14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9" h="149">
                  <a:moveTo>
                    <a:pt x="5" y="101"/>
                  </a:moveTo>
                  <a:lnTo>
                    <a:pt x="8" y="113"/>
                  </a:lnTo>
                  <a:lnTo>
                    <a:pt x="17" y="121"/>
                  </a:lnTo>
                  <a:lnTo>
                    <a:pt x="25" y="136"/>
                  </a:lnTo>
                  <a:lnTo>
                    <a:pt x="40" y="139"/>
                  </a:lnTo>
                  <a:lnTo>
                    <a:pt x="53" y="144"/>
                  </a:lnTo>
                  <a:lnTo>
                    <a:pt x="65" y="149"/>
                  </a:lnTo>
                  <a:lnTo>
                    <a:pt x="83" y="149"/>
                  </a:lnTo>
                  <a:lnTo>
                    <a:pt x="96" y="144"/>
                  </a:lnTo>
                  <a:lnTo>
                    <a:pt x="109" y="139"/>
                  </a:lnTo>
                  <a:lnTo>
                    <a:pt x="118" y="131"/>
                  </a:lnTo>
                  <a:lnTo>
                    <a:pt x="126" y="118"/>
                  </a:lnTo>
                  <a:lnTo>
                    <a:pt x="134" y="104"/>
                  </a:lnTo>
                  <a:lnTo>
                    <a:pt x="139" y="91"/>
                  </a:lnTo>
                  <a:lnTo>
                    <a:pt x="139" y="78"/>
                  </a:lnTo>
                  <a:lnTo>
                    <a:pt x="139" y="65"/>
                  </a:lnTo>
                  <a:lnTo>
                    <a:pt x="134" y="53"/>
                  </a:lnTo>
                  <a:lnTo>
                    <a:pt x="131" y="35"/>
                  </a:lnTo>
                  <a:lnTo>
                    <a:pt x="118" y="26"/>
                  </a:lnTo>
                  <a:lnTo>
                    <a:pt x="109" y="13"/>
                  </a:lnTo>
                  <a:lnTo>
                    <a:pt x="96" y="8"/>
                  </a:lnTo>
                  <a:lnTo>
                    <a:pt x="83" y="5"/>
                  </a:lnTo>
                  <a:lnTo>
                    <a:pt x="70" y="0"/>
                  </a:lnTo>
                  <a:lnTo>
                    <a:pt x="56" y="0"/>
                  </a:lnTo>
                  <a:lnTo>
                    <a:pt x="43" y="5"/>
                  </a:lnTo>
                  <a:lnTo>
                    <a:pt x="30" y="8"/>
                  </a:lnTo>
                  <a:lnTo>
                    <a:pt x="22" y="18"/>
                  </a:lnTo>
                  <a:lnTo>
                    <a:pt x="13" y="30"/>
                  </a:lnTo>
                  <a:lnTo>
                    <a:pt x="5" y="43"/>
                  </a:lnTo>
                  <a:lnTo>
                    <a:pt x="0" y="56"/>
                  </a:lnTo>
                  <a:lnTo>
                    <a:pt x="0" y="70"/>
                  </a:lnTo>
                  <a:lnTo>
                    <a:pt x="0" y="83"/>
                  </a:lnTo>
                  <a:lnTo>
                    <a:pt x="5" y="101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5" name="Freeform 265"/>
            <p:cNvSpPr>
              <a:spLocks/>
            </p:cNvSpPr>
            <p:nvPr/>
          </p:nvSpPr>
          <p:spPr bwMode="auto">
            <a:xfrm>
              <a:off x="3331" y="1946"/>
              <a:ext cx="69" cy="75"/>
            </a:xfrm>
            <a:custGeom>
              <a:avLst/>
              <a:gdLst>
                <a:gd name="T0" fmla="*/ 0 w 69"/>
                <a:gd name="T1" fmla="*/ 48 h 75"/>
                <a:gd name="T2" fmla="*/ 8 w 69"/>
                <a:gd name="T3" fmla="*/ 63 h 75"/>
                <a:gd name="T4" fmla="*/ 18 w 69"/>
                <a:gd name="T5" fmla="*/ 71 h 75"/>
                <a:gd name="T6" fmla="*/ 35 w 69"/>
                <a:gd name="T7" fmla="*/ 75 h 75"/>
                <a:gd name="T8" fmla="*/ 48 w 69"/>
                <a:gd name="T9" fmla="*/ 71 h 75"/>
                <a:gd name="T10" fmla="*/ 56 w 69"/>
                <a:gd name="T11" fmla="*/ 66 h 75"/>
                <a:gd name="T12" fmla="*/ 66 w 69"/>
                <a:gd name="T13" fmla="*/ 53 h 75"/>
                <a:gd name="T14" fmla="*/ 69 w 69"/>
                <a:gd name="T15" fmla="*/ 40 h 75"/>
                <a:gd name="T16" fmla="*/ 69 w 69"/>
                <a:gd name="T17" fmla="*/ 27 h 75"/>
                <a:gd name="T18" fmla="*/ 61 w 69"/>
                <a:gd name="T19" fmla="*/ 15 h 75"/>
                <a:gd name="T20" fmla="*/ 48 w 69"/>
                <a:gd name="T21" fmla="*/ 5 h 75"/>
                <a:gd name="T22" fmla="*/ 35 w 69"/>
                <a:gd name="T23" fmla="*/ 0 h 75"/>
                <a:gd name="T24" fmla="*/ 21 w 69"/>
                <a:gd name="T25" fmla="*/ 0 h 75"/>
                <a:gd name="T26" fmla="*/ 8 w 69"/>
                <a:gd name="T27" fmla="*/ 10 h 75"/>
                <a:gd name="T28" fmla="*/ 0 w 69"/>
                <a:gd name="T29" fmla="*/ 23 h 75"/>
                <a:gd name="T30" fmla="*/ 0 w 69"/>
                <a:gd name="T31" fmla="*/ 35 h 75"/>
                <a:gd name="T32" fmla="*/ 0 w 69"/>
                <a:gd name="T33" fmla="*/ 48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75"/>
                <a:gd name="T53" fmla="*/ 69 w 69"/>
                <a:gd name="T54" fmla="*/ 75 h 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75">
                  <a:moveTo>
                    <a:pt x="0" y="48"/>
                  </a:moveTo>
                  <a:lnTo>
                    <a:pt x="8" y="63"/>
                  </a:lnTo>
                  <a:lnTo>
                    <a:pt x="18" y="71"/>
                  </a:lnTo>
                  <a:lnTo>
                    <a:pt x="35" y="75"/>
                  </a:lnTo>
                  <a:lnTo>
                    <a:pt x="48" y="71"/>
                  </a:lnTo>
                  <a:lnTo>
                    <a:pt x="56" y="66"/>
                  </a:lnTo>
                  <a:lnTo>
                    <a:pt x="66" y="53"/>
                  </a:lnTo>
                  <a:lnTo>
                    <a:pt x="69" y="40"/>
                  </a:lnTo>
                  <a:lnTo>
                    <a:pt x="69" y="27"/>
                  </a:lnTo>
                  <a:lnTo>
                    <a:pt x="61" y="15"/>
                  </a:lnTo>
                  <a:lnTo>
                    <a:pt x="48" y="5"/>
                  </a:lnTo>
                  <a:lnTo>
                    <a:pt x="35" y="0"/>
                  </a:lnTo>
                  <a:lnTo>
                    <a:pt x="21" y="0"/>
                  </a:lnTo>
                  <a:lnTo>
                    <a:pt x="8" y="1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6" name="Freeform 266"/>
            <p:cNvSpPr>
              <a:spLocks/>
            </p:cNvSpPr>
            <p:nvPr/>
          </p:nvSpPr>
          <p:spPr bwMode="auto">
            <a:xfrm>
              <a:off x="3331" y="1946"/>
              <a:ext cx="69" cy="75"/>
            </a:xfrm>
            <a:custGeom>
              <a:avLst/>
              <a:gdLst>
                <a:gd name="T0" fmla="*/ 0 w 69"/>
                <a:gd name="T1" fmla="*/ 48 h 75"/>
                <a:gd name="T2" fmla="*/ 8 w 69"/>
                <a:gd name="T3" fmla="*/ 63 h 75"/>
                <a:gd name="T4" fmla="*/ 18 w 69"/>
                <a:gd name="T5" fmla="*/ 71 h 75"/>
                <a:gd name="T6" fmla="*/ 35 w 69"/>
                <a:gd name="T7" fmla="*/ 75 h 75"/>
                <a:gd name="T8" fmla="*/ 48 w 69"/>
                <a:gd name="T9" fmla="*/ 71 h 75"/>
                <a:gd name="T10" fmla="*/ 56 w 69"/>
                <a:gd name="T11" fmla="*/ 66 h 75"/>
                <a:gd name="T12" fmla="*/ 66 w 69"/>
                <a:gd name="T13" fmla="*/ 53 h 75"/>
                <a:gd name="T14" fmla="*/ 69 w 69"/>
                <a:gd name="T15" fmla="*/ 40 h 75"/>
                <a:gd name="T16" fmla="*/ 69 w 69"/>
                <a:gd name="T17" fmla="*/ 27 h 75"/>
                <a:gd name="T18" fmla="*/ 61 w 69"/>
                <a:gd name="T19" fmla="*/ 15 h 75"/>
                <a:gd name="T20" fmla="*/ 48 w 69"/>
                <a:gd name="T21" fmla="*/ 5 h 75"/>
                <a:gd name="T22" fmla="*/ 35 w 69"/>
                <a:gd name="T23" fmla="*/ 0 h 75"/>
                <a:gd name="T24" fmla="*/ 21 w 69"/>
                <a:gd name="T25" fmla="*/ 0 h 75"/>
                <a:gd name="T26" fmla="*/ 8 w 69"/>
                <a:gd name="T27" fmla="*/ 10 h 75"/>
                <a:gd name="T28" fmla="*/ 0 w 69"/>
                <a:gd name="T29" fmla="*/ 23 h 75"/>
                <a:gd name="T30" fmla="*/ 0 w 69"/>
                <a:gd name="T31" fmla="*/ 35 h 75"/>
                <a:gd name="T32" fmla="*/ 0 w 69"/>
                <a:gd name="T33" fmla="*/ 48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75"/>
                <a:gd name="T53" fmla="*/ 69 w 69"/>
                <a:gd name="T54" fmla="*/ 75 h 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75">
                  <a:moveTo>
                    <a:pt x="0" y="48"/>
                  </a:moveTo>
                  <a:lnTo>
                    <a:pt x="8" y="63"/>
                  </a:lnTo>
                  <a:lnTo>
                    <a:pt x="18" y="71"/>
                  </a:lnTo>
                  <a:lnTo>
                    <a:pt x="35" y="75"/>
                  </a:lnTo>
                  <a:lnTo>
                    <a:pt x="48" y="71"/>
                  </a:lnTo>
                  <a:lnTo>
                    <a:pt x="56" y="66"/>
                  </a:lnTo>
                  <a:lnTo>
                    <a:pt x="66" y="53"/>
                  </a:lnTo>
                  <a:lnTo>
                    <a:pt x="69" y="40"/>
                  </a:lnTo>
                  <a:lnTo>
                    <a:pt x="69" y="27"/>
                  </a:lnTo>
                  <a:lnTo>
                    <a:pt x="61" y="15"/>
                  </a:lnTo>
                  <a:lnTo>
                    <a:pt x="48" y="5"/>
                  </a:lnTo>
                  <a:lnTo>
                    <a:pt x="35" y="0"/>
                  </a:lnTo>
                  <a:lnTo>
                    <a:pt x="21" y="0"/>
                  </a:lnTo>
                  <a:lnTo>
                    <a:pt x="8" y="1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48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7" name="Freeform 267"/>
            <p:cNvSpPr>
              <a:spLocks/>
            </p:cNvSpPr>
            <p:nvPr/>
          </p:nvSpPr>
          <p:spPr bwMode="auto">
            <a:xfrm>
              <a:off x="3544" y="1588"/>
              <a:ext cx="179" cy="128"/>
            </a:xfrm>
            <a:custGeom>
              <a:avLst/>
              <a:gdLst>
                <a:gd name="T0" fmla="*/ 30 w 179"/>
                <a:gd name="T1" fmla="*/ 128 h 128"/>
                <a:gd name="T2" fmla="*/ 0 w 179"/>
                <a:gd name="T3" fmla="*/ 35 h 128"/>
                <a:gd name="T4" fmla="*/ 92 w 179"/>
                <a:gd name="T5" fmla="*/ 0 h 128"/>
                <a:gd name="T6" fmla="*/ 95 w 179"/>
                <a:gd name="T7" fmla="*/ 0 h 128"/>
                <a:gd name="T8" fmla="*/ 105 w 179"/>
                <a:gd name="T9" fmla="*/ 0 h 128"/>
                <a:gd name="T10" fmla="*/ 108 w 179"/>
                <a:gd name="T11" fmla="*/ 5 h 128"/>
                <a:gd name="T12" fmla="*/ 179 w 179"/>
                <a:gd name="T13" fmla="*/ 75 h 128"/>
                <a:gd name="T14" fmla="*/ 179 w 179"/>
                <a:gd name="T15" fmla="*/ 75 h 128"/>
                <a:gd name="T16" fmla="*/ 35 w 179"/>
                <a:gd name="T17" fmla="*/ 128 h 128"/>
                <a:gd name="T18" fmla="*/ 30 w 179"/>
                <a:gd name="T19" fmla="*/ 128 h 1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9"/>
                <a:gd name="T31" fmla="*/ 0 h 128"/>
                <a:gd name="T32" fmla="*/ 179 w 179"/>
                <a:gd name="T33" fmla="*/ 128 h 1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9" h="128">
                  <a:moveTo>
                    <a:pt x="30" y="128"/>
                  </a:moveTo>
                  <a:lnTo>
                    <a:pt x="0" y="35"/>
                  </a:lnTo>
                  <a:lnTo>
                    <a:pt x="92" y="0"/>
                  </a:lnTo>
                  <a:lnTo>
                    <a:pt x="95" y="0"/>
                  </a:lnTo>
                  <a:lnTo>
                    <a:pt x="105" y="0"/>
                  </a:lnTo>
                  <a:lnTo>
                    <a:pt x="108" y="5"/>
                  </a:lnTo>
                  <a:lnTo>
                    <a:pt x="179" y="75"/>
                  </a:lnTo>
                  <a:lnTo>
                    <a:pt x="35" y="128"/>
                  </a:lnTo>
                  <a:lnTo>
                    <a:pt x="30" y="128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8" name="Freeform 268"/>
            <p:cNvSpPr>
              <a:spLocks/>
            </p:cNvSpPr>
            <p:nvPr/>
          </p:nvSpPr>
          <p:spPr bwMode="auto">
            <a:xfrm>
              <a:off x="3544" y="1588"/>
              <a:ext cx="179" cy="128"/>
            </a:xfrm>
            <a:custGeom>
              <a:avLst/>
              <a:gdLst>
                <a:gd name="T0" fmla="*/ 30 w 179"/>
                <a:gd name="T1" fmla="*/ 128 h 128"/>
                <a:gd name="T2" fmla="*/ 0 w 179"/>
                <a:gd name="T3" fmla="*/ 35 h 128"/>
                <a:gd name="T4" fmla="*/ 92 w 179"/>
                <a:gd name="T5" fmla="*/ 0 h 128"/>
                <a:gd name="T6" fmla="*/ 95 w 179"/>
                <a:gd name="T7" fmla="*/ 0 h 128"/>
                <a:gd name="T8" fmla="*/ 105 w 179"/>
                <a:gd name="T9" fmla="*/ 0 h 128"/>
                <a:gd name="T10" fmla="*/ 108 w 179"/>
                <a:gd name="T11" fmla="*/ 5 h 128"/>
                <a:gd name="T12" fmla="*/ 179 w 179"/>
                <a:gd name="T13" fmla="*/ 75 h 128"/>
                <a:gd name="T14" fmla="*/ 179 w 179"/>
                <a:gd name="T15" fmla="*/ 75 h 128"/>
                <a:gd name="T16" fmla="*/ 35 w 179"/>
                <a:gd name="T17" fmla="*/ 128 h 128"/>
                <a:gd name="T18" fmla="*/ 30 w 179"/>
                <a:gd name="T19" fmla="*/ 128 h 128"/>
                <a:gd name="T20" fmla="*/ 30 w 179"/>
                <a:gd name="T21" fmla="*/ 128 h 1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9"/>
                <a:gd name="T34" fmla="*/ 0 h 128"/>
                <a:gd name="T35" fmla="*/ 179 w 179"/>
                <a:gd name="T36" fmla="*/ 128 h 1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9" h="128">
                  <a:moveTo>
                    <a:pt x="30" y="128"/>
                  </a:moveTo>
                  <a:lnTo>
                    <a:pt x="0" y="35"/>
                  </a:lnTo>
                  <a:lnTo>
                    <a:pt x="92" y="0"/>
                  </a:lnTo>
                  <a:lnTo>
                    <a:pt x="95" y="0"/>
                  </a:lnTo>
                  <a:lnTo>
                    <a:pt x="105" y="0"/>
                  </a:lnTo>
                  <a:lnTo>
                    <a:pt x="108" y="5"/>
                  </a:lnTo>
                  <a:lnTo>
                    <a:pt x="179" y="75"/>
                  </a:lnTo>
                  <a:lnTo>
                    <a:pt x="35" y="128"/>
                  </a:lnTo>
                  <a:lnTo>
                    <a:pt x="30" y="12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9" name="Freeform 269"/>
            <p:cNvSpPr>
              <a:spLocks/>
            </p:cNvSpPr>
            <p:nvPr/>
          </p:nvSpPr>
          <p:spPr bwMode="auto">
            <a:xfrm>
              <a:off x="3374" y="1628"/>
              <a:ext cx="187" cy="157"/>
            </a:xfrm>
            <a:custGeom>
              <a:avLst/>
              <a:gdLst>
                <a:gd name="T0" fmla="*/ 157 w 187"/>
                <a:gd name="T1" fmla="*/ 0 h 157"/>
                <a:gd name="T2" fmla="*/ 187 w 187"/>
                <a:gd name="T3" fmla="*/ 91 h 157"/>
                <a:gd name="T4" fmla="*/ 0 w 187"/>
                <a:gd name="T5" fmla="*/ 157 h 157"/>
                <a:gd name="T6" fmla="*/ 66 w 187"/>
                <a:gd name="T7" fmla="*/ 35 h 157"/>
                <a:gd name="T8" fmla="*/ 157 w 187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"/>
                <a:gd name="T16" fmla="*/ 0 h 157"/>
                <a:gd name="T17" fmla="*/ 187 w 187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" h="157">
                  <a:moveTo>
                    <a:pt x="157" y="0"/>
                  </a:moveTo>
                  <a:lnTo>
                    <a:pt x="187" y="91"/>
                  </a:lnTo>
                  <a:lnTo>
                    <a:pt x="0" y="157"/>
                  </a:lnTo>
                  <a:lnTo>
                    <a:pt x="66" y="3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0" name="Freeform 270"/>
            <p:cNvSpPr>
              <a:spLocks/>
            </p:cNvSpPr>
            <p:nvPr/>
          </p:nvSpPr>
          <p:spPr bwMode="auto">
            <a:xfrm>
              <a:off x="3374" y="1628"/>
              <a:ext cx="187" cy="157"/>
            </a:xfrm>
            <a:custGeom>
              <a:avLst/>
              <a:gdLst>
                <a:gd name="T0" fmla="*/ 157 w 187"/>
                <a:gd name="T1" fmla="*/ 0 h 157"/>
                <a:gd name="T2" fmla="*/ 187 w 187"/>
                <a:gd name="T3" fmla="*/ 91 h 157"/>
                <a:gd name="T4" fmla="*/ 0 w 187"/>
                <a:gd name="T5" fmla="*/ 157 h 157"/>
                <a:gd name="T6" fmla="*/ 66 w 187"/>
                <a:gd name="T7" fmla="*/ 35 h 157"/>
                <a:gd name="T8" fmla="*/ 157 w 187"/>
                <a:gd name="T9" fmla="*/ 0 h 157"/>
                <a:gd name="T10" fmla="*/ 157 w 187"/>
                <a:gd name="T11" fmla="*/ 0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7"/>
                <a:gd name="T19" fmla="*/ 0 h 157"/>
                <a:gd name="T20" fmla="*/ 187 w 187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7" h="157">
                  <a:moveTo>
                    <a:pt x="157" y="0"/>
                  </a:moveTo>
                  <a:lnTo>
                    <a:pt x="187" y="91"/>
                  </a:lnTo>
                  <a:lnTo>
                    <a:pt x="0" y="157"/>
                  </a:lnTo>
                  <a:lnTo>
                    <a:pt x="66" y="35"/>
                  </a:lnTo>
                  <a:lnTo>
                    <a:pt x="157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1" name="Freeform 271"/>
            <p:cNvSpPr>
              <a:spLocks/>
            </p:cNvSpPr>
            <p:nvPr/>
          </p:nvSpPr>
          <p:spPr bwMode="auto">
            <a:xfrm>
              <a:off x="3914" y="1716"/>
              <a:ext cx="44" cy="26"/>
            </a:xfrm>
            <a:custGeom>
              <a:avLst/>
              <a:gdLst>
                <a:gd name="T0" fmla="*/ 5 w 44"/>
                <a:gd name="T1" fmla="*/ 8 h 26"/>
                <a:gd name="T2" fmla="*/ 36 w 44"/>
                <a:gd name="T3" fmla="*/ 0 h 26"/>
                <a:gd name="T4" fmla="*/ 39 w 44"/>
                <a:gd name="T5" fmla="*/ 0 h 26"/>
                <a:gd name="T6" fmla="*/ 44 w 44"/>
                <a:gd name="T7" fmla="*/ 3 h 26"/>
                <a:gd name="T8" fmla="*/ 44 w 44"/>
                <a:gd name="T9" fmla="*/ 8 h 26"/>
                <a:gd name="T10" fmla="*/ 39 w 44"/>
                <a:gd name="T11" fmla="*/ 13 h 26"/>
                <a:gd name="T12" fmla="*/ 8 w 44"/>
                <a:gd name="T13" fmla="*/ 26 h 26"/>
                <a:gd name="T14" fmla="*/ 5 w 44"/>
                <a:gd name="T15" fmla="*/ 21 h 26"/>
                <a:gd name="T16" fmla="*/ 0 w 44"/>
                <a:gd name="T17" fmla="*/ 18 h 26"/>
                <a:gd name="T18" fmla="*/ 0 w 44"/>
                <a:gd name="T19" fmla="*/ 13 h 26"/>
                <a:gd name="T20" fmla="*/ 5 w 44"/>
                <a:gd name="T21" fmla="*/ 8 h 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"/>
                <a:gd name="T34" fmla="*/ 0 h 26"/>
                <a:gd name="T35" fmla="*/ 44 w 44"/>
                <a:gd name="T36" fmla="*/ 26 h 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" h="26">
                  <a:moveTo>
                    <a:pt x="5" y="8"/>
                  </a:moveTo>
                  <a:lnTo>
                    <a:pt x="36" y="0"/>
                  </a:lnTo>
                  <a:lnTo>
                    <a:pt x="39" y="0"/>
                  </a:lnTo>
                  <a:lnTo>
                    <a:pt x="44" y="3"/>
                  </a:lnTo>
                  <a:lnTo>
                    <a:pt x="44" y="8"/>
                  </a:lnTo>
                  <a:lnTo>
                    <a:pt x="39" y="13"/>
                  </a:lnTo>
                  <a:lnTo>
                    <a:pt x="8" y="26"/>
                  </a:lnTo>
                  <a:lnTo>
                    <a:pt x="5" y="21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2" name="Group 250"/>
          <p:cNvGrpSpPr>
            <a:grpSpLocks/>
          </p:cNvGrpSpPr>
          <p:nvPr/>
        </p:nvGrpSpPr>
        <p:grpSpPr bwMode="auto">
          <a:xfrm>
            <a:off x="8439842" y="4257607"/>
            <a:ext cx="304800" cy="381000"/>
            <a:chOff x="2448" y="2976"/>
            <a:chExt cx="359" cy="457"/>
          </a:xfrm>
        </p:grpSpPr>
        <p:grpSp>
          <p:nvGrpSpPr>
            <p:cNvPr id="123" name="Group 251"/>
            <p:cNvGrpSpPr>
              <a:grpSpLocks/>
            </p:cNvGrpSpPr>
            <p:nvPr/>
          </p:nvGrpSpPr>
          <p:grpSpPr bwMode="auto">
            <a:xfrm>
              <a:off x="2448" y="3289"/>
              <a:ext cx="308" cy="144"/>
              <a:chOff x="1792" y="4000"/>
              <a:chExt cx="352" cy="160"/>
            </a:xfrm>
          </p:grpSpPr>
          <p:sp>
            <p:nvSpPr>
              <p:cNvPr id="125" name="Oval 252"/>
              <p:cNvSpPr>
                <a:spLocks noChangeArrowheads="1"/>
              </p:cNvSpPr>
              <p:nvPr/>
            </p:nvSpPr>
            <p:spPr bwMode="auto">
              <a:xfrm>
                <a:off x="1792" y="4032"/>
                <a:ext cx="352" cy="12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C0C0"/>
                  </a:gs>
                </a:gsLst>
                <a:path path="shape">
                  <a:fillToRect l="50000" t="50000" r="50000" b="50000"/>
                </a:path>
              </a:gra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26" name="Oval 253"/>
              <p:cNvSpPr>
                <a:spLocks noChangeArrowheads="1"/>
              </p:cNvSpPr>
              <p:nvPr/>
            </p:nvSpPr>
            <p:spPr bwMode="auto">
              <a:xfrm>
                <a:off x="1840" y="4016"/>
                <a:ext cx="272" cy="9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C0C0"/>
                  </a:gs>
                </a:gsLst>
                <a:path path="shape">
                  <a:fillToRect l="50000" t="50000" r="50000" b="50000"/>
                </a:path>
              </a:gra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27" name="Oval 254"/>
              <p:cNvSpPr>
                <a:spLocks noChangeArrowheads="1"/>
              </p:cNvSpPr>
              <p:nvPr/>
            </p:nvSpPr>
            <p:spPr bwMode="auto">
              <a:xfrm>
                <a:off x="1872" y="4000"/>
                <a:ext cx="192" cy="4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C0C0"/>
                  </a:gs>
                </a:gsLst>
                <a:path path="shape">
                  <a:fillToRect l="50000" t="50000" r="50000" b="50000"/>
                </a:path>
              </a:gra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124" name="Freeform 255"/>
            <p:cNvSpPr>
              <a:spLocks/>
            </p:cNvSpPr>
            <p:nvPr/>
          </p:nvSpPr>
          <p:spPr bwMode="auto">
            <a:xfrm rot="-148727">
              <a:off x="2595" y="2976"/>
              <a:ext cx="212" cy="336"/>
            </a:xfrm>
            <a:custGeom>
              <a:avLst/>
              <a:gdLst>
                <a:gd name="T0" fmla="*/ 0 w 454"/>
                <a:gd name="T1" fmla="*/ 1 h 544"/>
                <a:gd name="T2" fmla="*/ 0 w 454"/>
                <a:gd name="T3" fmla="*/ 1 h 544"/>
                <a:gd name="T4" fmla="*/ 0 w 454"/>
                <a:gd name="T5" fmla="*/ 0 h 544"/>
                <a:gd name="T6" fmla="*/ 0 w 454"/>
                <a:gd name="T7" fmla="*/ 2 h 5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4"/>
                <a:gd name="T13" fmla="*/ 0 h 544"/>
                <a:gd name="T14" fmla="*/ 454 w 454"/>
                <a:gd name="T15" fmla="*/ 544 h 5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4" h="544">
                  <a:moveTo>
                    <a:pt x="0" y="318"/>
                  </a:moveTo>
                  <a:lnTo>
                    <a:pt x="454" y="318"/>
                  </a:lnTo>
                  <a:lnTo>
                    <a:pt x="0" y="0"/>
                  </a:lnTo>
                  <a:lnTo>
                    <a:pt x="0" y="544"/>
                  </a:lnTo>
                </a:path>
              </a:pathLst>
            </a:cu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8" name="Group 16"/>
          <p:cNvGrpSpPr>
            <a:grpSpLocks/>
          </p:cNvGrpSpPr>
          <p:nvPr/>
        </p:nvGrpSpPr>
        <p:grpSpPr bwMode="auto">
          <a:xfrm>
            <a:off x="455467" y="4497886"/>
            <a:ext cx="912813" cy="395288"/>
            <a:chOff x="144" y="3456"/>
            <a:chExt cx="575" cy="249"/>
          </a:xfrm>
        </p:grpSpPr>
        <p:grpSp>
          <p:nvGrpSpPr>
            <p:cNvPr id="129" name="Group 17"/>
            <p:cNvGrpSpPr>
              <a:grpSpLocks/>
            </p:cNvGrpSpPr>
            <p:nvPr/>
          </p:nvGrpSpPr>
          <p:grpSpPr bwMode="auto">
            <a:xfrm>
              <a:off x="144" y="3456"/>
              <a:ext cx="453" cy="249"/>
              <a:chOff x="2308" y="2356"/>
              <a:chExt cx="453" cy="249"/>
            </a:xfrm>
          </p:grpSpPr>
          <p:sp>
            <p:nvSpPr>
              <p:cNvPr id="133" name="Freeform 18"/>
              <p:cNvSpPr>
                <a:spLocks/>
              </p:cNvSpPr>
              <p:nvPr/>
            </p:nvSpPr>
            <p:spPr bwMode="auto">
              <a:xfrm>
                <a:off x="2640" y="2356"/>
                <a:ext cx="121" cy="102"/>
              </a:xfrm>
              <a:custGeom>
                <a:avLst/>
                <a:gdLst>
                  <a:gd name="T0" fmla="*/ 17850055 w 32"/>
                  <a:gd name="T1" fmla="*/ 0 h 27"/>
                  <a:gd name="T2" fmla="*/ 72379292 w 32"/>
                  <a:gd name="T3" fmla="*/ 60319685 h 27"/>
                  <a:gd name="T4" fmla="*/ 42960651 w 32"/>
                  <a:gd name="T5" fmla="*/ 60319685 h 27"/>
                  <a:gd name="T6" fmla="*/ 0 w 32"/>
                  <a:gd name="T7" fmla="*/ 17714350 h 27"/>
                  <a:gd name="T8" fmla="*/ 17850055 w 32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27"/>
                  <a:gd name="T17" fmla="*/ 32 w 3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27">
                    <a:moveTo>
                      <a:pt x="8" y="0"/>
                    </a:moveTo>
                    <a:lnTo>
                      <a:pt x="32" y="27"/>
                    </a:lnTo>
                    <a:lnTo>
                      <a:pt x="19" y="27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A9A89A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4" name="Freeform 19"/>
              <p:cNvSpPr>
                <a:spLocks/>
              </p:cNvSpPr>
              <p:nvPr/>
            </p:nvSpPr>
            <p:spPr bwMode="auto">
              <a:xfrm>
                <a:off x="2572" y="2386"/>
                <a:ext cx="136" cy="204"/>
              </a:xfrm>
              <a:custGeom>
                <a:avLst/>
                <a:gdLst>
                  <a:gd name="T0" fmla="*/ 42651501 w 36"/>
                  <a:gd name="T1" fmla="*/ 0 h 54"/>
                  <a:gd name="T2" fmla="*/ 80559324 w 36"/>
                  <a:gd name="T3" fmla="*/ 40280121 h 54"/>
                  <a:gd name="T4" fmla="*/ 80559324 w 36"/>
                  <a:gd name="T5" fmla="*/ 120848085 h 54"/>
                  <a:gd name="T6" fmla="*/ 0 w 36"/>
                  <a:gd name="T7" fmla="*/ 120848085 h 54"/>
                  <a:gd name="T8" fmla="*/ 0 w 36"/>
                  <a:gd name="T9" fmla="*/ 35591024 h 54"/>
                  <a:gd name="T10" fmla="*/ 42651501 w 36"/>
                  <a:gd name="T11" fmla="*/ 0 h 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4"/>
                  <a:gd name="T20" fmla="*/ 36 w 36"/>
                  <a:gd name="T21" fmla="*/ 54 h 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4">
                    <a:moveTo>
                      <a:pt x="19" y="0"/>
                    </a:moveTo>
                    <a:lnTo>
                      <a:pt x="36" y="18"/>
                    </a:lnTo>
                    <a:lnTo>
                      <a:pt x="36" y="54"/>
                    </a:lnTo>
                    <a:lnTo>
                      <a:pt x="0" y="54"/>
                    </a:lnTo>
                    <a:lnTo>
                      <a:pt x="0" y="1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BB300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" name="Freeform 20"/>
              <p:cNvSpPr>
                <a:spLocks/>
              </p:cNvSpPr>
              <p:nvPr/>
            </p:nvSpPr>
            <p:spPr bwMode="auto">
              <a:xfrm>
                <a:off x="2376" y="2443"/>
                <a:ext cx="204" cy="143"/>
              </a:xfrm>
              <a:custGeom>
                <a:avLst/>
                <a:gdLst>
                  <a:gd name="T0" fmla="*/ 0 w 54"/>
                  <a:gd name="T1" fmla="*/ 0 h 38"/>
                  <a:gd name="T2" fmla="*/ 0 w 54"/>
                  <a:gd name="T3" fmla="*/ 81436661 h 38"/>
                  <a:gd name="T4" fmla="*/ 120848085 w 54"/>
                  <a:gd name="T5" fmla="*/ 81436661 h 38"/>
                  <a:gd name="T6" fmla="*/ 120848085 w 54"/>
                  <a:gd name="T7" fmla="*/ 2254914 h 38"/>
                  <a:gd name="T8" fmla="*/ 0 w 54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8"/>
                  <a:gd name="T17" fmla="*/ 54 w 54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8">
                    <a:moveTo>
                      <a:pt x="0" y="0"/>
                    </a:moveTo>
                    <a:lnTo>
                      <a:pt x="0" y="38"/>
                    </a:lnTo>
                    <a:lnTo>
                      <a:pt x="54" y="38"/>
                    </a:lnTo>
                    <a:lnTo>
                      <a:pt x="5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B300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6" name="Freeform 21"/>
              <p:cNvSpPr>
                <a:spLocks/>
              </p:cNvSpPr>
              <p:nvPr/>
            </p:nvSpPr>
            <p:spPr bwMode="auto">
              <a:xfrm>
                <a:off x="2357" y="2541"/>
                <a:ext cx="268" cy="53"/>
              </a:xfrm>
              <a:custGeom>
                <a:avLst/>
                <a:gdLst>
                  <a:gd name="T0" fmla="*/ 148568326 w 71"/>
                  <a:gd name="T1" fmla="*/ 32106649 h 14"/>
                  <a:gd name="T2" fmla="*/ 143908540 w 71"/>
                  <a:gd name="T3" fmla="*/ 11521254 h 14"/>
                  <a:gd name="T4" fmla="*/ 119757296 w 71"/>
                  <a:gd name="T5" fmla="*/ 4813222 h 14"/>
                  <a:gd name="T6" fmla="*/ 110903063 w 71"/>
                  <a:gd name="T7" fmla="*/ 18221478 h 14"/>
                  <a:gd name="T8" fmla="*/ 99854221 w 71"/>
                  <a:gd name="T9" fmla="*/ 9116281 h 14"/>
                  <a:gd name="T10" fmla="*/ 71086826 w 71"/>
                  <a:gd name="T11" fmla="*/ 13885175 h 14"/>
                  <a:gd name="T12" fmla="*/ 55222063 w 71"/>
                  <a:gd name="T13" fmla="*/ 9116281 h 14"/>
                  <a:gd name="T14" fmla="*/ 31116727 w 71"/>
                  <a:gd name="T15" fmla="*/ 22989493 h 14"/>
                  <a:gd name="T16" fmla="*/ 17600489 w 71"/>
                  <a:gd name="T17" fmla="*/ 16281527 h 14"/>
                  <a:gd name="T18" fmla="*/ 2348563 w 71"/>
                  <a:gd name="T19" fmla="*/ 18221478 h 14"/>
                  <a:gd name="T20" fmla="*/ 0 w 71"/>
                  <a:gd name="T21" fmla="*/ 32106649 h 14"/>
                  <a:gd name="T22" fmla="*/ 148568326 w 71"/>
                  <a:gd name="T23" fmla="*/ 32106649 h 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1"/>
                  <a:gd name="T37" fmla="*/ 0 h 14"/>
                  <a:gd name="T38" fmla="*/ 71 w 71"/>
                  <a:gd name="T39" fmla="*/ 14 h 1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1" h="14">
                    <a:moveTo>
                      <a:pt x="67" y="14"/>
                    </a:moveTo>
                    <a:cubicBezTo>
                      <a:pt x="71" y="12"/>
                      <a:pt x="70" y="9"/>
                      <a:pt x="65" y="5"/>
                    </a:cubicBezTo>
                    <a:cubicBezTo>
                      <a:pt x="60" y="7"/>
                      <a:pt x="57" y="0"/>
                      <a:pt x="54" y="2"/>
                    </a:cubicBezTo>
                    <a:cubicBezTo>
                      <a:pt x="52" y="4"/>
                      <a:pt x="51" y="6"/>
                      <a:pt x="50" y="8"/>
                    </a:cubicBezTo>
                    <a:cubicBezTo>
                      <a:pt x="48" y="8"/>
                      <a:pt x="46" y="5"/>
                      <a:pt x="45" y="4"/>
                    </a:cubicBezTo>
                    <a:cubicBezTo>
                      <a:pt x="39" y="0"/>
                      <a:pt x="35" y="2"/>
                      <a:pt x="32" y="6"/>
                    </a:cubicBezTo>
                    <a:cubicBezTo>
                      <a:pt x="30" y="5"/>
                      <a:pt x="27" y="4"/>
                      <a:pt x="25" y="4"/>
                    </a:cubicBezTo>
                    <a:cubicBezTo>
                      <a:pt x="20" y="3"/>
                      <a:pt x="14" y="5"/>
                      <a:pt x="14" y="10"/>
                    </a:cubicBezTo>
                    <a:cubicBezTo>
                      <a:pt x="13" y="12"/>
                      <a:pt x="10" y="7"/>
                      <a:pt x="8" y="7"/>
                    </a:cubicBezTo>
                    <a:cubicBezTo>
                      <a:pt x="7" y="10"/>
                      <a:pt x="3" y="6"/>
                      <a:pt x="1" y="8"/>
                    </a:cubicBezTo>
                    <a:lnTo>
                      <a:pt x="0" y="14"/>
                    </a:lnTo>
                    <a:lnTo>
                      <a:pt x="67" y="14"/>
                    </a:lnTo>
                    <a:close/>
                  </a:path>
                </a:pathLst>
              </a:custGeom>
              <a:solidFill>
                <a:srgbClr val="009049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7" name="Freeform 22"/>
              <p:cNvSpPr>
                <a:spLocks/>
              </p:cNvSpPr>
              <p:nvPr/>
            </p:nvSpPr>
            <p:spPr bwMode="auto">
              <a:xfrm>
                <a:off x="2308" y="2567"/>
                <a:ext cx="196" cy="38"/>
              </a:xfrm>
              <a:custGeom>
                <a:avLst/>
                <a:gdLst>
                  <a:gd name="T0" fmla="*/ 107026914 w 52"/>
                  <a:gd name="T1" fmla="*/ 23786403 h 10"/>
                  <a:gd name="T2" fmla="*/ 104746681 w 52"/>
                  <a:gd name="T3" fmla="*/ 9439193 h 10"/>
                  <a:gd name="T4" fmla="*/ 87387117 w 52"/>
                  <a:gd name="T5" fmla="*/ 4953023 h 10"/>
                  <a:gd name="T6" fmla="*/ 80458730 w 52"/>
                  <a:gd name="T7" fmla="*/ 14392210 h 10"/>
                  <a:gd name="T8" fmla="*/ 71704227 w 52"/>
                  <a:gd name="T9" fmla="*/ 6955185 h 10"/>
                  <a:gd name="T10" fmla="*/ 52063811 w 52"/>
                  <a:gd name="T11" fmla="*/ 9439193 h 10"/>
                  <a:gd name="T12" fmla="*/ 41591504 w 52"/>
                  <a:gd name="T13" fmla="*/ 6955185 h 10"/>
                  <a:gd name="T14" fmla="*/ 23789877 w 52"/>
                  <a:gd name="T15" fmla="*/ 18821476 h 10"/>
                  <a:gd name="T16" fmla="*/ 13360099 w 52"/>
                  <a:gd name="T17" fmla="*/ 11911335 h 10"/>
                  <a:gd name="T18" fmla="*/ 2322619 w 52"/>
                  <a:gd name="T19" fmla="*/ 14392210 h 10"/>
                  <a:gd name="T20" fmla="*/ 0 w 52"/>
                  <a:gd name="T21" fmla="*/ 23786403 h 10"/>
                  <a:gd name="T22" fmla="*/ 107026914 w 52"/>
                  <a:gd name="T23" fmla="*/ 23786403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2"/>
                  <a:gd name="T37" fmla="*/ 0 h 10"/>
                  <a:gd name="T38" fmla="*/ 52 w 52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2" h="10">
                    <a:moveTo>
                      <a:pt x="49" y="10"/>
                    </a:moveTo>
                    <a:cubicBezTo>
                      <a:pt x="52" y="9"/>
                      <a:pt x="52" y="7"/>
                      <a:pt x="48" y="4"/>
                    </a:cubicBezTo>
                    <a:cubicBezTo>
                      <a:pt x="44" y="5"/>
                      <a:pt x="42" y="0"/>
                      <a:pt x="40" y="2"/>
                    </a:cubicBezTo>
                    <a:cubicBezTo>
                      <a:pt x="38" y="3"/>
                      <a:pt x="38" y="5"/>
                      <a:pt x="37" y="6"/>
                    </a:cubicBezTo>
                    <a:cubicBezTo>
                      <a:pt x="36" y="6"/>
                      <a:pt x="34" y="4"/>
                      <a:pt x="33" y="3"/>
                    </a:cubicBezTo>
                    <a:cubicBezTo>
                      <a:pt x="29" y="0"/>
                      <a:pt x="26" y="1"/>
                      <a:pt x="24" y="4"/>
                    </a:cubicBezTo>
                    <a:cubicBezTo>
                      <a:pt x="22" y="4"/>
                      <a:pt x="20" y="3"/>
                      <a:pt x="19" y="3"/>
                    </a:cubicBezTo>
                    <a:cubicBezTo>
                      <a:pt x="15" y="2"/>
                      <a:pt x="11" y="4"/>
                      <a:pt x="11" y="8"/>
                    </a:cubicBezTo>
                    <a:cubicBezTo>
                      <a:pt x="10" y="9"/>
                      <a:pt x="8" y="5"/>
                      <a:pt x="6" y="5"/>
                    </a:cubicBezTo>
                    <a:cubicBezTo>
                      <a:pt x="5" y="8"/>
                      <a:pt x="3" y="5"/>
                      <a:pt x="1" y="6"/>
                    </a:cubicBezTo>
                    <a:lnTo>
                      <a:pt x="0" y="10"/>
                    </a:lnTo>
                    <a:lnTo>
                      <a:pt x="49" y="10"/>
                    </a:lnTo>
                    <a:close/>
                  </a:path>
                </a:pathLst>
              </a:custGeom>
              <a:solidFill>
                <a:srgbClr val="69C34E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2625" y="2492"/>
                <a:ext cx="41" cy="98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39" name="Rectangle 24"/>
              <p:cNvSpPr>
                <a:spLocks noChangeArrowheads="1"/>
              </p:cNvSpPr>
              <p:nvPr/>
            </p:nvSpPr>
            <p:spPr bwMode="auto">
              <a:xfrm>
                <a:off x="2402" y="2488"/>
                <a:ext cx="53" cy="38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496" y="2488"/>
                <a:ext cx="53" cy="38"/>
              </a:xfrm>
              <a:prstGeom prst="rect">
                <a:avLst/>
              </a:prstGeom>
              <a:solidFill>
                <a:srgbClr val="0089E1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41" name="Freeform 26"/>
              <p:cNvSpPr>
                <a:spLocks/>
              </p:cNvSpPr>
              <p:nvPr/>
            </p:nvSpPr>
            <p:spPr bwMode="auto">
              <a:xfrm>
                <a:off x="2349" y="2360"/>
                <a:ext cx="317" cy="94"/>
              </a:xfrm>
              <a:custGeom>
                <a:avLst/>
                <a:gdLst>
                  <a:gd name="T0" fmla="*/ 0 w 84"/>
                  <a:gd name="T1" fmla="*/ 53015728 h 25"/>
                  <a:gd name="T2" fmla="*/ 62112278 w 84"/>
                  <a:gd name="T3" fmla="*/ 0 h 25"/>
                  <a:gd name="T4" fmla="*/ 185652341 w 84"/>
                  <a:gd name="T5" fmla="*/ 0 h 25"/>
                  <a:gd name="T6" fmla="*/ 134768123 w 84"/>
                  <a:gd name="T7" fmla="*/ 53015728 h 25"/>
                  <a:gd name="T8" fmla="*/ 0 w 84"/>
                  <a:gd name="T9" fmla="*/ 53015728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25"/>
                  <a:gd name="T17" fmla="*/ 84 w 84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25">
                    <a:moveTo>
                      <a:pt x="0" y="25"/>
                    </a:moveTo>
                    <a:lnTo>
                      <a:pt x="28" y="0"/>
                    </a:lnTo>
                    <a:lnTo>
                      <a:pt x="84" y="0"/>
                    </a:lnTo>
                    <a:lnTo>
                      <a:pt x="61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949393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" name="Line 27"/>
              <p:cNvSpPr>
                <a:spLocks noChangeShapeType="1"/>
              </p:cNvSpPr>
              <p:nvPr/>
            </p:nvSpPr>
            <p:spPr bwMode="auto">
              <a:xfrm>
                <a:off x="2523" y="2488"/>
                <a:ext cx="1" cy="38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" name="Line 28"/>
              <p:cNvSpPr>
                <a:spLocks noChangeShapeType="1"/>
              </p:cNvSpPr>
              <p:nvPr/>
            </p:nvSpPr>
            <p:spPr bwMode="auto">
              <a:xfrm>
                <a:off x="2496" y="2526"/>
                <a:ext cx="5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" name="Line 29"/>
              <p:cNvSpPr>
                <a:spLocks noChangeShapeType="1"/>
              </p:cNvSpPr>
              <p:nvPr/>
            </p:nvSpPr>
            <p:spPr bwMode="auto">
              <a:xfrm>
                <a:off x="2429" y="2488"/>
                <a:ext cx="1" cy="38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" name="Line 30"/>
              <p:cNvSpPr>
                <a:spLocks noChangeShapeType="1"/>
              </p:cNvSpPr>
              <p:nvPr/>
            </p:nvSpPr>
            <p:spPr bwMode="auto">
              <a:xfrm>
                <a:off x="2402" y="2526"/>
                <a:ext cx="5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" name="Rectangle 31"/>
              <p:cNvSpPr>
                <a:spLocks noChangeArrowheads="1"/>
              </p:cNvSpPr>
              <p:nvPr/>
            </p:nvSpPr>
            <p:spPr bwMode="auto">
              <a:xfrm>
                <a:off x="2402" y="2522"/>
                <a:ext cx="53" cy="4"/>
              </a:xfrm>
              <a:prstGeom prst="rect">
                <a:avLst/>
              </a:prstGeom>
              <a:solidFill>
                <a:srgbClr val="926C2B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47" name="Rectangle 32"/>
              <p:cNvSpPr>
                <a:spLocks noChangeArrowheads="1"/>
              </p:cNvSpPr>
              <p:nvPr/>
            </p:nvSpPr>
            <p:spPr bwMode="auto">
              <a:xfrm>
                <a:off x="2402" y="2488"/>
                <a:ext cx="4" cy="38"/>
              </a:xfrm>
              <a:prstGeom prst="rect">
                <a:avLst/>
              </a:prstGeom>
              <a:solidFill>
                <a:srgbClr val="926C2B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2496" y="2522"/>
                <a:ext cx="53" cy="4"/>
              </a:xfrm>
              <a:prstGeom prst="rect">
                <a:avLst/>
              </a:prstGeom>
              <a:solidFill>
                <a:srgbClr val="926C2B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49" name="Rectangle 34"/>
              <p:cNvSpPr>
                <a:spLocks noChangeArrowheads="1"/>
              </p:cNvSpPr>
              <p:nvPr/>
            </p:nvSpPr>
            <p:spPr bwMode="auto">
              <a:xfrm>
                <a:off x="2496" y="2488"/>
                <a:ext cx="4" cy="38"/>
              </a:xfrm>
              <a:prstGeom prst="rect">
                <a:avLst/>
              </a:prstGeom>
              <a:solidFill>
                <a:srgbClr val="926C2B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50" name="Rectangle 35"/>
              <p:cNvSpPr>
                <a:spLocks noChangeArrowheads="1"/>
              </p:cNvSpPr>
              <p:nvPr/>
            </p:nvSpPr>
            <p:spPr bwMode="auto">
              <a:xfrm>
                <a:off x="2663" y="2492"/>
                <a:ext cx="3" cy="98"/>
              </a:xfrm>
              <a:prstGeom prst="rect">
                <a:avLst/>
              </a:prstGeom>
              <a:solidFill>
                <a:srgbClr val="926C2B"/>
              </a:solidFill>
              <a:ln w="0">
                <a:solidFill>
                  <a:srgbClr val="24211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51" name="Line 36"/>
              <p:cNvSpPr>
                <a:spLocks noChangeShapeType="1"/>
              </p:cNvSpPr>
              <p:nvPr/>
            </p:nvSpPr>
            <p:spPr bwMode="auto">
              <a:xfrm>
                <a:off x="2636" y="2492"/>
                <a:ext cx="1" cy="98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" name="Line 37"/>
              <p:cNvSpPr>
                <a:spLocks noChangeShapeType="1"/>
              </p:cNvSpPr>
              <p:nvPr/>
            </p:nvSpPr>
            <p:spPr bwMode="auto">
              <a:xfrm>
                <a:off x="2655" y="2492"/>
                <a:ext cx="1" cy="98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" name="Line 38"/>
              <p:cNvSpPr>
                <a:spLocks noChangeShapeType="1"/>
              </p:cNvSpPr>
              <p:nvPr/>
            </p:nvSpPr>
            <p:spPr bwMode="auto">
              <a:xfrm>
                <a:off x="2625" y="2507"/>
                <a:ext cx="3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" name="Line 39"/>
              <p:cNvSpPr>
                <a:spLocks noChangeShapeType="1"/>
              </p:cNvSpPr>
              <p:nvPr/>
            </p:nvSpPr>
            <p:spPr bwMode="auto">
              <a:xfrm>
                <a:off x="2625" y="2518"/>
                <a:ext cx="41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" name="Line 40"/>
              <p:cNvSpPr>
                <a:spLocks noChangeShapeType="1"/>
              </p:cNvSpPr>
              <p:nvPr/>
            </p:nvSpPr>
            <p:spPr bwMode="auto">
              <a:xfrm>
                <a:off x="2625" y="2533"/>
                <a:ext cx="41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6" name="Line 41"/>
              <p:cNvSpPr>
                <a:spLocks noChangeShapeType="1"/>
              </p:cNvSpPr>
              <p:nvPr/>
            </p:nvSpPr>
            <p:spPr bwMode="auto">
              <a:xfrm>
                <a:off x="2625" y="2548"/>
                <a:ext cx="3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7" name="Line 42"/>
              <p:cNvSpPr>
                <a:spLocks noChangeShapeType="1"/>
              </p:cNvSpPr>
              <p:nvPr/>
            </p:nvSpPr>
            <p:spPr bwMode="auto">
              <a:xfrm>
                <a:off x="2625" y="2563"/>
                <a:ext cx="41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8" name="Line 43"/>
              <p:cNvSpPr>
                <a:spLocks noChangeShapeType="1"/>
              </p:cNvSpPr>
              <p:nvPr/>
            </p:nvSpPr>
            <p:spPr bwMode="auto">
              <a:xfrm>
                <a:off x="2625" y="2578"/>
                <a:ext cx="41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0" name="Group 44"/>
            <p:cNvGrpSpPr>
              <a:grpSpLocks/>
            </p:cNvGrpSpPr>
            <p:nvPr/>
          </p:nvGrpSpPr>
          <p:grpSpPr bwMode="auto">
            <a:xfrm>
              <a:off x="545" y="3464"/>
              <a:ext cx="174" cy="226"/>
              <a:chOff x="569" y="3448"/>
              <a:chExt cx="174" cy="226"/>
            </a:xfrm>
          </p:grpSpPr>
          <p:sp>
            <p:nvSpPr>
              <p:cNvPr id="131" name="Freeform 45"/>
              <p:cNvSpPr>
                <a:spLocks/>
              </p:cNvSpPr>
              <p:nvPr/>
            </p:nvSpPr>
            <p:spPr bwMode="auto">
              <a:xfrm>
                <a:off x="622" y="3595"/>
                <a:ext cx="42" cy="79"/>
              </a:xfrm>
              <a:custGeom>
                <a:avLst/>
                <a:gdLst>
                  <a:gd name="T0" fmla="*/ 2578048 w 11"/>
                  <a:gd name="T1" fmla="*/ 0 h 21"/>
                  <a:gd name="T2" fmla="*/ 0 w 11"/>
                  <a:gd name="T3" fmla="*/ 44804555 h 21"/>
                  <a:gd name="T4" fmla="*/ 27600352 w 11"/>
                  <a:gd name="T5" fmla="*/ 44804555 h 21"/>
                  <a:gd name="T6" fmla="*/ 27600352 w 11"/>
                  <a:gd name="T7" fmla="*/ 0 h 21"/>
                  <a:gd name="T8" fmla="*/ 2578048 w 11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21"/>
                  <a:gd name="T17" fmla="*/ 11 w 1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21">
                    <a:moveTo>
                      <a:pt x="1" y="0"/>
                    </a:moveTo>
                    <a:cubicBezTo>
                      <a:pt x="3" y="7"/>
                      <a:pt x="2" y="14"/>
                      <a:pt x="0" y="21"/>
                    </a:cubicBezTo>
                    <a:cubicBezTo>
                      <a:pt x="3" y="21"/>
                      <a:pt x="8" y="21"/>
                      <a:pt x="11" y="21"/>
                    </a:cubicBezTo>
                    <a:cubicBezTo>
                      <a:pt x="10" y="14"/>
                      <a:pt x="9" y="8"/>
                      <a:pt x="11" y="0"/>
                    </a:cubicBezTo>
                    <a:cubicBezTo>
                      <a:pt x="8" y="1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926C2B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2" name="Freeform 46"/>
              <p:cNvSpPr>
                <a:spLocks/>
              </p:cNvSpPr>
              <p:nvPr/>
            </p:nvSpPr>
            <p:spPr bwMode="auto">
              <a:xfrm>
                <a:off x="569" y="3448"/>
                <a:ext cx="174" cy="177"/>
              </a:xfrm>
              <a:custGeom>
                <a:avLst/>
                <a:gdLst>
                  <a:gd name="T0" fmla="*/ 26945578 w 46"/>
                  <a:gd name="T1" fmla="*/ 86695476 h 47"/>
                  <a:gd name="T2" fmla="*/ 34236335 w 46"/>
                  <a:gd name="T3" fmla="*/ 96891215 h 47"/>
                  <a:gd name="T4" fmla="*/ 43123949 w 46"/>
                  <a:gd name="T5" fmla="*/ 92928886 h 47"/>
                  <a:gd name="T6" fmla="*/ 54523699 w 46"/>
                  <a:gd name="T7" fmla="*/ 99318961 h 47"/>
                  <a:gd name="T8" fmla="*/ 63578641 w 46"/>
                  <a:gd name="T9" fmla="*/ 86695476 h 47"/>
                  <a:gd name="T10" fmla="*/ 81472190 w 46"/>
                  <a:gd name="T11" fmla="*/ 95236785 h 47"/>
                  <a:gd name="T12" fmla="*/ 90523939 w 46"/>
                  <a:gd name="T13" fmla="*/ 78006240 h 47"/>
                  <a:gd name="T14" fmla="*/ 104317323 w 46"/>
                  <a:gd name="T15" fmla="*/ 60203073 h 47"/>
                  <a:gd name="T16" fmla="*/ 88772380 w 46"/>
                  <a:gd name="T17" fmla="*/ 45388766 h 47"/>
                  <a:gd name="T18" fmla="*/ 92916968 w 46"/>
                  <a:gd name="T19" fmla="*/ 17232993 h 47"/>
                  <a:gd name="T20" fmla="*/ 61193404 w 46"/>
                  <a:gd name="T21" fmla="*/ 13267468 h 47"/>
                  <a:gd name="T22" fmla="*/ 43123949 w 46"/>
                  <a:gd name="T23" fmla="*/ 2267856 h 47"/>
                  <a:gd name="T24" fmla="*/ 34236335 w 46"/>
                  <a:gd name="T25" fmla="*/ 21808976 h 47"/>
                  <a:gd name="T26" fmla="*/ 13784779 w 46"/>
                  <a:gd name="T27" fmla="*/ 25728177 h 47"/>
                  <a:gd name="T28" fmla="*/ 15544992 w 46"/>
                  <a:gd name="T29" fmla="*/ 47699888 h 47"/>
                  <a:gd name="T30" fmla="*/ 0 w 46"/>
                  <a:gd name="T31" fmla="*/ 56240534 h 47"/>
                  <a:gd name="T32" fmla="*/ 11400586 w 46"/>
                  <a:gd name="T33" fmla="*/ 90672325 h 47"/>
                  <a:gd name="T34" fmla="*/ 26945578 w 46"/>
                  <a:gd name="T35" fmla="*/ 86695476 h 4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6"/>
                  <a:gd name="T55" fmla="*/ 0 h 47"/>
                  <a:gd name="T56" fmla="*/ 46 w 46"/>
                  <a:gd name="T57" fmla="*/ 47 h 4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6" h="47">
                    <a:moveTo>
                      <a:pt x="12" y="40"/>
                    </a:moveTo>
                    <a:cubicBezTo>
                      <a:pt x="13" y="42"/>
                      <a:pt x="13" y="44"/>
                      <a:pt x="15" y="45"/>
                    </a:cubicBezTo>
                    <a:cubicBezTo>
                      <a:pt x="16" y="45"/>
                      <a:pt x="18" y="44"/>
                      <a:pt x="19" y="43"/>
                    </a:cubicBezTo>
                    <a:cubicBezTo>
                      <a:pt x="19" y="44"/>
                      <a:pt x="22" y="47"/>
                      <a:pt x="24" y="46"/>
                    </a:cubicBezTo>
                    <a:cubicBezTo>
                      <a:pt x="27" y="46"/>
                      <a:pt x="27" y="43"/>
                      <a:pt x="28" y="40"/>
                    </a:cubicBezTo>
                    <a:cubicBezTo>
                      <a:pt x="31" y="42"/>
                      <a:pt x="33" y="46"/>
                      <a:pt x="36" y="44"/>
                    </a:cubicBezTo>
                    <a:cubicBezTo>
                      <a:pt x="41" y="42"/>
                      <a:pt x="39" y="39"/>
                      <a:pt x="40" y="36"/>
                    </a:cubicBezTo>
                    <a:cubicBezTo>
                      <a:pt x="42" y="33"/>
                      <a:pt x="45" y="33"/>
                      <a:pt x="46" y="28"/>
                    </a:cubicBezTo>
                    <a:cubicBezTo>
                      <a:pt x="46" y="24"/>
                      <a:pt x="42" y="22"/>
                      <a:pt x="39" y="21"/>
                    </a:cubicBezTo>
                    <a:cubicBezTo>
                      <a:pt x="41" y="18"/>
                      <a:pt x="45" y="13"/>
                      <a:pt x="41" y="8"/>
                    </a:cubicBezTo>
                    <a:cubicBezTo>
                      <a:pt x="38" y="3"/>
                      <a:pt x="32" y="4"/>
                      <a:pt x="27" y="6"/>
                    </a:cubicBezTo>
                    <a:cubicBezTo>
                      <a:pt x="25" y="4"/>
                      <a:pt x="24" y="0"/>
                      <a:pt x="19" y="1"/>
                    </a:cubicBezTo>
                    <a:cubicBezTo>
                      <a:pt x="14" y="3"/>
                      <a:pt x="15" y="5"/>
                      <a:pt x="15" y="10"/>
                    </a:cubicBezTo>
                    <a:cubicBezTo>
                      <a:pt x="12" y="10"/>
                      <a:pt x="9" y="9"/>
                      <a:pt x="6" y="12"/>
                    </a:cubicBezTo>
                    <a:cubicBezTo>
                      <a:pt x="3" y="15"/>
                      <a:pt x="7" y="19"/>
                      <a:pt x="7" y="22"/>
                    </a:cubicBezTo>
                    <a:cubicBezTo>
                      <a:pt x="5" y="24"/>
                      <a:pt x="0" y="23"/>
                      <a:pt x="0" y="26"/>
                    </a:cubicBezTo>
                    <a:cubicBezTo>
                      <a:pt x="0" y="32"/>
                      <a:pt x="0" y="40"/>
                      <a:pt x="5" y="42"/>
                    </a:cubicBezTo>
                    <a:cubicBezTo>
                      <a:pt x="8" y="44"/>
                      <a:pt x="9" y="40"/>
                      <a:pt x="12" y="40"/>
                    </a:cubicBezTo>
                    <a:close/>
                  </a:path>
                </a:pathLst>
              </a:custGeom>
              <a:solidFill>
                <a:srgbClr val="009049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92" name="Text Box 15"/>
          <p:cNvSpPr txBox="1">
            <a:spLocks noChangeArrowheads="1"/>
          </p:cNvSpPr>
          <p:nvPr/>
        </p:nvSpPr>
        <p:spPr bwMode="auto">
          <a:xfrm rot="10800000" flipV="1">
            <a:off x="561320" y="3990240"/>
            <a:ext cx="806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 Е Л О</a:t>
            </a:r>
          </a:p>
        </p:txBody>
      </p:sp>
      <p:grpSp>
        <p:nvGrpSpPr>
          <p:cNvPr id="193" name="Group 272"/>
          <p:cNvGrpSpPr>
            <a:grpSpLocks/>
          </p:cNvGrpSpPr>
          <p:nvPr/>
        </p:nvGrpSpPr>
        <p:grpSpPr bwMode="auto">
          <a:xfrm>
            <a:off x="442487" y="5140592"/>
            <a:ext cx="304800" cy="381000"/>
            <a:chOff x="2448" y="2976"/>
            <a:chExt cx="359" cy="457"/>
          </a:xfrm>
        </p:grpSpPr>
        <p:grpSp>
          <p:nvGrpSpPr>
            <p:cNvPr id="194" name="Group 273"/>
            <p:cNvGrpSpPr>
              <a:grpSpLocks/>
            </p:cNvGrpSpPr>
            <p:nvPr/>
          </p:nvGrpSpPr>
          <p:grpSpPr bwMode="auto">
            <a:xfrm>
              <a:off x="2448" y="3289"/>
              <a:ext cx="308" cy="144"/>
              <a:chOff x="1792" y="4000"/>
              <a:chExt cx="352" cy="160"/>
            </a:xfrm>
          </p:grpSpPr>
          <p:sp>
            <p:nvSpPr>
              <p:cNvPr id="196" name="Oval 274"/>
              <p:cNvSpPr>
                <a:spLocks noChangeArrowheads="1"/>
              </p:cNvSpPr>
              <p:nvPr/>
            </p:nvSpPr>
            <p:spPr bwMode="auto">
              <a:xfrm>
                <a:off x="1792" y="4032"/>
                <a:ext cx="352" cy="12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C0C0"/>
                  </a:gs>
                </a:gsLst>
                <a:path path="shape">
                  <a:fillToRect l="50000" t="50000" r="50000" b="50000"/>
                </a:path>
              </a:gra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97" name="Oval 275"/>
              <p:cNvSpPr>
                <a:spLocks noChangeArrowheads="1"/>
              </p:cNvSpPr>
              <p:nvPr/>
            </p:nvSpPr>
            <p:spPr bwMode="auto">
              <a:xfrm>
                <a:off x="1840" y="4016"/>
                <a:ext cx="272" cy="9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C0C0"/>
                  </a:gs>
                </a:gsLst>
                <a:path path="shape">
                  <a:fillToRect l="50000" t="50000" r="50000" b="50000"/>
                </a:path>
              </a:gra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98" name="Oval 276"/>
              <p:cNvSpPr>
                <a:spLocks noChangeArrowheads="1"/>
              </p:cNvSpPr>
              <p:nvPr/>
            </p:nvSpPr>
            <p:spPr bwMode="auto">
              <a:xfrm>
                <a:off x="1872" y="4000"/>
                <a:ext cx="192" cy="4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C0C0"/>
                  </a:gs>
                </a:gsLst>
                <a:path path="shape">
                  <a:fillToRect l="50000" t="50000" r="50000" b="50000"/>
                </a:path>
              </a:gra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195" name="Freeform 277"/>
            <p:cNvSpPr>
              <a:spLocks/>
            </p:cNvSpPr>
            <p:nvPr/>
          </p:nvSpPr>
          <p:spPr bwMode="auto">
            <a:xfrm rot="-148727">
              <a:off x="2595" y="2976"/>
              <a:ext cx="212" cy="336"/>
            </a:xfrm>
            <a:custGeom>
              <a:avLst/>
              <a:gdLst>
                <a:gd name="T0" fmla="*/ 0 w 454"/>
                <a:gd name="T1" fmla="*/ 1 h 544"/>
                <a:gd name="T2" fmla="*/ 0 w 454"/>
                <a:gd name="T3" fmla="*/ 1 h 544"/>
                <a:gd name="T4" fmla="*/ 0 w 454"/>
                <a:gd name="T5" fmla="*/ 0 h 544"/>
                <a:gd name="T6" fmla="*/ 0 w 454"/>
                <a:gd name="T7" fmla="*/ 2 h 5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4"/>
                <a:gd name="T13" fmla="*/ 0 h 544"/>
                <a:gd name="T14" fmla="*/ 454 w 454"/>
                <a:gd name="T15" fmla="*/ 544 h 5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4" h="544">
                  <a:moveTo>
                    <a:pt x="0" y="318"/>
                  </a:moveTo>
                  <a:lnTo>
                    <a:pt x="454" y="318"/>
                  </a:lnTo>
                  <a:lnTo>
                    <a:pt x="0" y="0"/>
                  </a:lnTo>
                  <a:lnTo>
                    <a:pt x="0" y="544"/>
                  </a:lnTo>
                </a:path>
              </a:pathLst>
            </a:cu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02" name="Group 256"/>
          <p:cNvGrpSpPr>
            <a:grpSpLocks/>
          </p:cNvGrpSpPr>
          <p:nvPr/>
        </p:nvGrpSpPr>
        <p:grpSpPr bwMode="auto">
          <a:xfrm rot="20159167" flipH="1">
            <a:off x="-1315792" y="4884496"/>
            <a:ext cx="1141178" cy="611417"/>
            <a:chOff x="3195" y="1571"/>
            <a:chExt cx="763" cy="486"/>
          </a:xfrm>
        </p:grpSpPr>
        <p:sp>
          <p:nvSpPr>
            <p:cNvPr id="203" name="Freeform 257"/>
            <p:cNvSpPr>
              <a:spLocks/>
            </p:cNvSpPr>
            <p:nvPr/>
          </p:nvSpPr>
          <p:spPr bwMode="auto">
            <a:xfrm>
              <a:off x="3195" y="1571"/>
              <a:ext cx="737" cy="455"/>
            </a:xfrm>
            <a:custGeom>
              <a:avLst/>
              <a:gdLst>
                <a:gd name="T0" fmla="*/ 523 w 737"/>
                <a:gd name="T1" fmla="*/ 284 h 455"/>
                <a:gd name="T2" fmla="*/ 515 w 737"/>
                <a:gd name="T3" fmla="*/ 249 h 455"/>
                <a:gd name="T4" fmla="*/ 520 w 737"/>
                <a:gd name="T5" fmla="*/ 223 h 455"/>
                <a:gd name="T6" fmla="*/ 528 w 737"/>
                <a:gd name="T7" fmla="*/ 201 h 455"/>
                <a:gd name="T8" fmla="*/ 550 w 737"/>
                <a:gd name="T9" fmla="*/ 184 h 455"/>
                <a:gd name="T10" fmla="*/ 576 w 737"/>
                <a:gd name="T11" fmla="*/ 171 h 455"/>
                <a:gd name="T12" fmla="*/ 601 w 737"/>
                <a:gd name="T13" fmla="*/ 166 h 455"/>
                <a:gd name="T14" fmla="*/ 628 w 737"/>
                <a:gd name="T15" fmla="*/ 171 h 455"/>
                <a:gd name="T16" fmla="*/ 649 w 737"/>
                <a:gd name="T17" fmla="*/ 184 h 455"/>
                <a:gd name="T18" fmla="*/ 671 w 737"/>
                <a:gd name="T19" fmla="*/ 206 h 455"/>
                <a:gd name="T20" fmla="*/ 679 w 737"/>
                <a:gd name="T21" fmla="*/ 227 h 455"/>
                <a:gd name="T22" fmla="*/ 732 w 737"/>
                <a:gd name="T23" fmla="*/ 206 h 455"/>
                <a:gd name="T24" fmla="*/ 737 w 737"/>
                <a:gd name="T25" fmla="*/ 196 h 455"/>
                <a:gd name="T26" fmla="*/ 732 w 737"/>
                <a:gd name="T27" fmla="*/ 188 h 455"/>
                <a:gd name="T28" fmla="*/ 684 w 737"/>
                <a:gd name="T29" fmla="*/ 48 h 455"/>
                <a:gd name="T30" fmla="*/ 676 w 737"/>
                <a:gd name="T31" fmla="*/ 44 h 455"/>
                <a:gd name="T32" fmla="*/ 667 w 737"/>
                <a:gd name="T33" fmla="*/ 44 h 455"/>
                <a:gd name="T34" fmla="*/ 606 w 737"/>
                <a:gd name="T35" fmla="*/ 65 h 455"/>
                <a:gd name="T36" fmla="*/ 598 w 737"/>
                <a:gd name="T37" fmla="*/ 62 h 455"/>
                <a:gd name="T38" fmla="*/ 462 w 737"/>
                <a:gd name="T39" fmla="*/ 0 h 455"/>
                <a:gd name="T40" fmla="*/ 454 w 737"/>
                <a:gd name="T41" fmla="*/ 0 h 455"/>
                <a:gd name="T42" fmla="*/ 162 w 737"/>
                <a:gd name="T43" fmla="*/ 223 h 455"/>
                <a:gd name="T44" fmla="*/ 5 w 737"/>
                <a:gd name="T45" fmla="*/ 315 h 455"/>
                <a:gd name="T46" fmla="*/ 0 w 737"/>
                <a:gd name="T47" fmla="*/ 319 h 455"/>
                <a:gd name="T48" fmla="*/ 48 w 737"/>
                <a:gd name="T49" fmla="*/ 446 h 455"/>
                <a:gd name="T50" fmla="*/ 48 w 737"/>
                <a:gd name="T51" fmla="*/ 450 h 455"/>
                <a:gd name="T52" fmla="*/ 58 w 737"/>
                <a:gd name="T53" fmla="*/ 455 h 455"/>
                <a:gd name="T54" fmla="*/ 93 w 737"/>
                <a:gd name="T55" fmla="*/ 441 h 455"/>
                <a:gd name="T56" fmla="*/ 83 w 737"/>
                <a:gd name="T57" fmla="*/ 410 h 455"/>
                <a:gd name="T58" fmla="*/ 88 w 737"/>
                <a:gd name="T59" fmla="*/ 380 h 455"/>
                <a:gd name="T60" fmla="*/ 101 w 737"/>
                <a:gd name="T61" fmla="*/ 355 h 455"/>
                <a:gd name="T62" fmla="*/ 118 w 737"/>
                <a:gd name="T63" fmla="*/ 337 h 455"/>
                <a:gd name="T64" fmla="*/ 144 w 737"/>
                <a:gd name="T65" fmla="*/ 324 h 455"/>
                <a:gd name="T66" fmla="*/ 174 w 737"/>
                <a:gd name="T67" fmla="*/ 319 h 455"/>
                <a:gd name="T68" fmla="*/ 202 w 737"/>
                <a:gd name="T69" fmla="*/ 327 h 455"/>
                <a:gd name="T70" fmla="*/ 227 w 737"/>
                <a:gd name="T71" fmla="*/ 345 h 455"/>
                <a:gd name="T72" fmla="*/ 240 w 737"/>
                <a:gd name="T73" fmla="*/ 363 h 455"/>
                <a:gd name="T74" fmla="*/ 249 w 737"/>
                <a:gd name="T75" fmla="*/ 385 h 4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37"/>
                <a:gd name="T115" fmla="*/ 0 h 455"/>
                <a:gd name="T116" fmla="*/ 737 w 737"/>
                <a:gd name="T117" fmla="*/ 455 h 4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37" h="455">
                  <a:moveTo>
                    <a:pt x="249" y="385"/>
                  </a:moveTo>
                  <a:lnTo>
                    <a:pt x="523" y="284"/>
                  </a:lnTo>
                  <a:lnTo>
                    <a:pt x="520" y="267"/>
                  </a:lnTo>
                  <a:lnTo>
                    <a:pt x="515" y="249"/>
                  </a:lnTo>
                  <a:lnTo>
                    <a:pt x="520" y="236"/>
                  </a:lnTo>
                  <a:lnTo>
                    <a:pt x="520" y="223"/>
                  </a:lnTo>
                  <a:lnTo>
                    <a:pt x="523" y="211"/>
                  </a:lnTo>
                  <a:lnTo>
                    <a:pt x="528" y="201"/>
                  </a:lnTo>
                  <a:lnTo>
                    <a:pt x="540" y="188"/>
                  </a:lnTo>
                  <a:lnTo>
                    <a:pt x="550" y="184"/>
                  </a:lnTo>
                  <a:lnTo>
                    <a:pt x="563" y="176"/>
                  </a:lnTo>
                  <a:lnTo>
                    <a:pt x="576" y="171"/>
                  </a:lnTo>
                  <a:lnTo>
                    <a:pt x="588" y="166"/>
                  </a:lnTo>
                  <a:lnTo>
                    <a:pt x="601" y="166"/>
                  </a:lnTo>
                  <a:lnTo>
                    <a:pt x="615" y="166"/>
                  </a:lnTo>
                  <a:lnTo>
                    <a:pt x="628" y="171"/>
                  </a:lnTo>
                  <a:lnTo>
                    <a:pt x="641" y="179"/>
                  </a:lnTo>
                  <a:lnTo>
                    <a:pt x="649" y="184"/>
                  </a:lnTo>
                  <a:lnTo>
                    <a:pt x="662" y="193"/>
                  </a:lnTo>
                  <a:lnTo>
                    <a:pt x="671" y="206"/>
                  </a:lnTo>
                  <a:lnTo>
                    <a:pt x="676" y="219"/>
                  </a:lnTo>
                  <a:lnTo>
                    <a:pt x="679" y="227"/>
                  </a:lnTo>
                  <a:lnTo>
                    <a:pt x="724" y="211"/>
                  </a:lnTo>
                  <a:lnTo>
                    <a:pt x="732" y="206"/>
                  </a:lnTo>
                  <a:lnTo>
                    <a:pt x="737" y="201"/>
                  </a:lnTo>
                  <a:lnTo>
                    <a:pt x="737" y="196"/>
                  </a:lnTo>
                  <a:lnTo>
                    <a:pt x="732" y="188"/>
                  </a:lnTo>
                  <a:lnTo>
                    <a:pt x="684" y="52"/>
                  </a:lnTo>
                  <a:lnTo>
                    <a:pt x="684" y="48"/>
                  </a:lnTo>
                  <a:lnTo>
                    <a:pt x="679" y="48"/>
                  </a:lnTo>
                  <a:lnTo>
                    <a:pt x="676" y="44"/>
                  </a:lnTo>
                  <a:lnTo>
                    <a:pt x="671" y="44"/>
                  </a:lnTo>
                  <a:lnTo>
                    <a:pt x="667" y="44"/>
                  </a:lnTo>
                  <a:lnTo>
                    <a:pt x="615" y="65"/>
                  </a:lnTo>
                  <a:lnTo>
                    <a:pt x="606" y="65"/>
                  </a:lnTo>
                  <a:lnTo>
                    <a:pt x="601" y="65"/>
                  </a:lnTo>
                  <a:lnTo>
                    <a:pt x="598" y="62"/>
                  </a:lnTo>
                  <a:lnTo>
                    <a:pt x="467" y="0"/>
                  </a:lnTo>
                  <a:lnTo>
                    <a:pt x="462" y="0"/>
                  </a:lnTo>
                  <a:lnTo>
                    <a:pt x="457" y="0"/>
                  </a:lnTo>
                  <a:lnTo>
                    <a:pt x="454" y="0"/>
                  </a:lnTo>
                  <a:lnTo>
                    <a:pt x="232" y="80"/>
                  </a:lnTo>
                  <a:lnTo>
                    <a:pt x="162" y="223"/>
                  </a:lnTo>
                  <a:lnTo>
                    <a:pt x="10" y="310"/>
                  </a:lnTo>
                  <a:lnTo>
                    <a:pt x="5" y="315"/>
                  </a:lnTo>
                  <a:lnTo>
                    <a:pt x="0" y="315"/>
                  </a:lnTo>
                  <a:lnTo>
                    <a:pt x="0" y="319"/>
                  </a:lnTo>
                  <a:lnTo>
                    <a:pt x="0" y="324"/>
                  </a:lnTo>
                  <a:lnTo>
                    <a:pt x="48" y="446"/>
                  </a:lnTo>
                  <a:lnTo>
                    <a:pt x="48" y="450"/>
                  </a:lnTo>
                  <a:lnTo>
                    <a:pt x="53" y="450"/>
                  </a:lnTo>
                  <a:lnTo>
                    <a:pt x="58" y="455"/>
                  </a:lnTo>
                  <a:lnTo>
                    <a:pt x="61" y="450"/>
                  </a:lnTo>
                  <a:lnTo>
                    <a:pt x="93" y="441"/>
                  </a:lnTo>
                  <a:lnTo>
                    <a:pt x="88" y="428"/>
                  </a:lnTo>
                  <a:lnTo>
                    <a:pt x="83" y="410"/>
                  </a:lnTo>
                  <a:lnTo>
                    <a:pt x="83" y="398"/>
                  </a:lnTo>
                  <a:lnTo>
                    <a:pt x="88" y="380"/>
                  </a:lnTo>
                  <a:lnTo>
                    <a:pt x="93" y="363"/>
                  </a:lnTo>
                  <a:lnTo>
                    <a:pt x="101" y="355"/>
                  </a:lnTo>
                  <a:lnTo>
                    <a:pt x="109" y="342"/>
                  </a:lnTo>
                  <a:lnTo>
                    <a:pt x="118" y="337"/>
                  </a:lnTo>
                  <a:lnTo>
                    <a:pt x="131" y="327"/>
                  </a:lnTo>
                  <a:lnTo>
                    <a:pt x="144" y="324"/>
                  </a:lnTo>
                  <a:lnTo>
                    <a:pt x="157" y="319"/>
                  </a:lnTo>
                  <a:lnTo>
                    <a:pt x="174" y="319"/>
                  </a:lnTo>
                  <a:lnTo>
                    <a:pt x="189" y="324"/>
                  </a:lnTo>
                  <a:lnTo>
                    <a:pt x="202" y="327"/>
                  </a:lnTo>
                  <a:lnTo>
                    <a:pt x="214" y="337"/>
                  </a:lnTo>
                  <a:lnTo>
                    <a:pt x="227" y="345"/>
                  </a:lnTo>
                  <a:lnTo>
                    <a:pt x="232" y="355"/>
                  </a:lnTo>
                  <a:lnTo>
                    <a:pt x="240" y="363"/>
                  </a:lnTo>
                  <a:lnTo>
                    <a:pt x="245" y="375"/>
                  </a:lnTo>
                  <a:lnTo>
                    <a:pt x="249" y="385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4" name="Freeform 258"/>
            <p:cNvSpPr>
              <a:spLocks/>
            </p:cNvSpPr>
            <p:nvPr/>
          </p:nvSpPr>
          <p:spPr bwMode="auto">
            <a:xfrm>
              <a:off x="3195" y="1571"/>
              <a:ext cx="737" cy="455"/>
            </a:xfrm>
            <a:custGeom>
              <a:avLst/>
              <a:gdLst>
                <a:gd name="T0" fmla="*/ 523 w 737"/>
                <a:gd name="T1" fmla="*/ 284 h 455"/>
                <a:gd name="T2" fmla="*/ 515 w 737"/>
                <a:gd name="T3" fmla="*/ 249 h 455"/>
                <a:gd name="T4" fmla="*/ 520 w 737"/>
                <a:gd name="T5" fmla="*/ 223 h 455"/>
                <a:gd name="T6" fmla="*/ 528 w 737"/>
                <a:gd name="T7" fmla="*/ 201 h 455"/>
                <a:gd name="T8" fmla="*/ 550 w 737"/>
                <a:gd name="T9" fmla="*/ 184 h 455"/>
                <a:gd name="T10" fmla="*/ 576 w 737"/>
                <a:gd name="T11" fmla="*/ 171 h 455"/>
                <a:gd name="T12" fmla="*/ 601 w 737"/>
                <a:gd name="T13" fmla="*/ 166 h 455"/>
                <a:gd name="T14" fmla="*/ 628 w 737"/>
                <a:gd name="T15" fmla="*/ 171 h 455"/>
                <a:gd name="T16" fmla="*/ 649 w 737"/>
                <a:gd name="T17" fmla="*/ 184 h 455"/>
                <a:gd name="T18" fmla="*/ 671 w 737"/>
                <a:gd name="T19" fmla="*/ 206 h 455"/>
                <a:gd name="T20" fmla="*/ 679 w 737"/>
                <a:gd name="T21" fmla="*/ 227 h 455"/>
                <a:gd name="T22" fmla="*/ 732 w 737"/>
                <a:gd name="T23" fmla="*/ 206 h 455"/>
                <a:gd name="T24" fmla="*/ 737 w 737"/>
                <a:gd name="T25" fmla="*/ 196 h 455"/>
                <a:gd name="T26" fmla="*/ 732 w 737"/>
                <a:gd name="T27" fmla="*/ 188 h 455"/>
                <a:gd name="T28" fmla="*/ 684 w 737"/>
                <a:gd name="T29" fmla="*/ 48 h 455"/>
                <a:gd name="T30" fmla="*/ 676 w 737"/>
                <a:gd name="T31" fmla="*/ 44 h 455"/>
                <a:gd name="T32" fmla="*/ 667 w 737"/>
                <a:gd name="T33" fmla="*/ 44 h 455"/>
                <a:gd name="T34" fmla="*/ 606 w 737"/>
                <a:gd name="T35" fmla="*/ 65 h 455"/>
                <a:gd name="T36" fmla="*/ 598 w 737"/>
                <a:gd name="T37" fmla="*/ 62 h 455"/>
                <a:gd name="T38" fmla="*/ 462 w 737"/>
                <a:gd name="T39" fmla="*/ 0 h 455"/>
                <a:gd name="T40" fmla="*/ 454 w 737"/>
                <a:gd name="T41" fmla="*/ 0 h 455"/>
                <a:gd name="T42" fmla="*/ 162 w 737"/>
                <a:gd name="T43" fmla="*/ 223 h 455"/>
                <a:gd name="T44" fmla="*/ 5 w 737"/>
                <a:gd name="T45" fmla="*/ 315 h 455"/>
                <a:gd name="T46" fmla="*/ 0 w 737"/>
                <a:gd name="T47" fmla="*/ 319 h 455"/>
                <a:gd name="T48" fmla="*/ 48 w 737"/>
                <a:gd name="T49" fmla="*/ 446 h 455"/>
                <a:gd name="T50" fmla="*/ 48 w 737"/>
                <a:gd name="T51" fmla="*/ 450 h 455"/>
                <a:gd name="T52" fmla="*/ 58 w 737"/>
                <a:gd name="T53" fmla="*/ 455 h 455"/>
                <a:gd name="T54" fmla="*/ 93 w 737"/>
                <a:gd name="T55" fmla="*/ 441 h 455"/>
                <a:gd name="T56" fmla="*/ 83 w 737"/>
                <a:gd name="T57" fmla="*/ 410 h 455"/>
                <a:gd name="T58" fmla="*/ 88 w 737"/>
                <a:gd name="T59" fmla="*/ 380 h 455"/>
                <a:gd name="T60" fmla="*/ 101 w 737"/>
                <a:gd name="T61" fmla="*/ 355 h 455"/>
                <a:gd name="T62" fmla="*/ 118 w 737"/>
                <a:gd name="T63" fmla="*/ 337 h 455"/>
                <a:gd name="T64" fmla="*/ 144 w 737"/>
                <a:gd name="T65" fmla="*/ 324 h 455"/>
                <a:gd name="T66" fmla="*/ 174 w 737"/>
                <a:gd name="T67" fmla="*/ 319 h 455"/>
                <a:gd name="T68" fmla="*/ 202 w 737"/>
                <a:gd name="T69" fmla="*/ 327 h 455"/>
                <a:gd name="T70" fmla="*/ 227 w 737"/>
                <a:gd name="T71" fmla="*/ 345 h 455"/>
                <a:gd name="T72" fmla="*/ 240 w 737"/>
                <a:gd name="T73" fmla="*/ 363 h 455"/>
                <a:gd name="T74" fmla="*/ 249 w 737"/>
                <a:gd name="T75" fmla="*/ 385 h 4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37"/>
                <a:gd name="T115" fmla="*/ 0 h 455"/>
                <a:gd name="T116" fmla="*/ 737 w 737"/>
                <a:gd name="T117" fmla="*/ 455 h 4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37" h="455">
                  <a:moveTo>
                    <a:pt x="249" y="385"/>
                  </a:moveTo>
                  <a:lnTo>
                    <a:pt x="523" y="284"/>
                  </a:lnTo>
                  <a:lnTo>
                    <a:pt x="520" y="267"/>
                  </a:lnTo>
                  <a:lnTo>
                    <a:pt x="515" y="249"/>
                  </a:lnTo>
                  <a:lnTo>
                    <a:pt x="520" y="236"/>
                  </a:lnTo>
                  <a:lnTo>
                    <a:pt x="520" y="223"/>
                  </a:lnTo>
                  <a:lnTo>
                    <a:pt x="523" y="211"/>
                  </a:lnTo>
                  <a:lnTo>
                    <a:pt x="528" y="201"/>
                  </a:lnTo>
                  <a:lnTo>
                    <a:pt x="540" y="188"/>
                  </a:lnTo>
                  <a:lnTo>
                    <a:pt x="550" y="184"/>
                  </a:lnTo>
                  <a:lnTo>
                    <a:pt x="563" y="176"/>
                  </a:lnTo>
                  <a:lnTo>
                    <a:pt x="576" y="171"/>
                  </a:lnTo>
                  <a:lnTo>
                    <a:pt x="588" y="166"/>
                  </a:lnTo>
                  <a:lnTo>
                    <a:pt x="601" y="166"/>
                  </a:lnTo>
                  <a:lnTo>
                    <a:pt x="615" y="166"/>
                  </a:lnTo>
                  <a:lnTo>
                    <a:pt x="628" y="171"/>
                  </a:lnTo>
                  <a:lnTo>
                    <a:pt x="641" y="179"/>
                  </a:lnTo>
                  <a:lnTo>
                    <a:pt x="649" y="184"/>
                  </a:lnTo>
                  <a:lnTo>
                    <a:pt x="662" y="193"/>
                  </a:lnTo>
                  <a:lnTo>
                    <a:pt x="671" y="206"/>
                  </a:lnTo>
                  <a:lnTo>
                    <a:pt x="676" y="219"/>
                  </a:lnTo>
                  <a:lnTo>
                    <a:pt x="679" y="227"/>
                  </a:lnTo>
                  <a:lnTo>
                    <a:pt x="724" y="211"/>
                  </a:lnTo>
                  <a:lnTo>
                    <a:pt x="732" y="206"/>
                  </a:lnTo>
                  <a:lnTo>
                    <a:pt x="737" y="201"/>
                  </a:lnTo>
                  <a:lnTo>
                    <a:pt x="737" y="196"/>
                  </a:lnTo>
                  <a:lnTo>
                    <a:pt x="732" y="188"/>
                  </a:lnTo>
                  <a:lnTo>
                    <a:pt x="684" y="52"/>
                  </a:lnTo>
                  <a:lnTo>
                    <a:pt x="684" y="48"/>
                  </a:lnTo>
                  <a:lnTo>
                    <a:pt x="679" y="48"/>
                  </a:lnTo>
                  <a:lnTo>
                    <a:pt x="676" y="44"/>
                  </a:lnTo>
                  <a:lnTo>
                    <a:pt x="671" y="44"/>
                  </a:lnTo>
                  <a:lnTo>
                    <a:pt x="667" y="44"/>
                  </a:lnTo>
                  <a:lnTo>
                    <a:pt x="615" y="65"/>
                  </a:lnTo>
                  <a:lnTo>
                    <a:pt x="606" y="65"/>
                  </a:lnTo>
                  <a:lnTo>
                    <a:pt x="601" y="65"/>
                  </a:lnTo>
                  <a:lnTo>
                    <a:pt x="598" y="62"/>
                  </a:lnTo>
                  <a:lnTo>
                    <a:pt x="467" y="0"/>
                  </a:lnTo>
                  <a:lnTo>
                    <a:pt x="462" y="0"/>
                  </a:lnTo>
                  <a:lnTo>
                    <a:pt x="457" y="0"/>
                  </a:lnTo>
                  <a:lnTo>
                    <a:pt x="454" y="0"/>
                  </a:lnTo>
                  <a:lnTo>
                    <a:pt x="232" y="80"/>
                  </a:lnTo>
                  <a:lnTo>
                    <a:pt x="162" y="223"/>
                  </a:lnTo>
                  <a:lnTo>
                    <a:pt x="10" y="310"/>
                  </a:lnTo>
                  <a:lnTo>
                    <a:pt x="5" y="315"/>
                  </a:lnTo>
                  <a:lnTo>
                    <a:pt x="0" y="315"/>
                  </a:lnTo>
                  <a:lnTo>
                    <a:pt x="0" y="319"/>
                  </a:lnTo>
                  <a:lnTo>
                    <a:pt x="0" y="324"/>
                  </a:lnTo>
                  <a:lnTo>
                    <a:pt x="48" y="446"/>
                  </a:lnTo>
                  <a:lnTo>
                    <a:pt x="48" y="450"/>
                  </a:lnTo>
                  <a:lnTo>
                    <a:pt x="53" y="450"/>
                  </a:lnTo>
                  <a:lnTo>
                    <a:pt x="58" y="455"/>
                  </a:lnTo>
                  <a:lnTo>
                    <a:pt x="61" y="450"/>
                  </a:lnTo>
                  <a:lnTo>
                    <a:pt x="93" y="441"/>
                  </a:lnTo>
                  <a:lnTo>
                    <a:pt x="88" y="428"/>
                  </a:lnTo>
                  <a:lnTo>
                    <a:pt x="83" y="410"/>
                  </a:lnTo>
                  <a:lnTo>
                    <a:pt x="83" y="398"/>
                  </a:lnTo>
                  <a:lnTo>
                    <a:pt x="88" y="380"/>
                  </a:lnTo>
                  <a:lnTo>
                    <a:pt x="93" y="363"/>
                  </a:lnTo>
                  <a:lnTo>
                    <a:pt x="101" y="355"/>
                  </a:lnTo>
                  <a:lnTo>
                    <a:pt x="109" y="342"/>
                  </a:lnTo>
                  <a:lnTo>
                    <a:pt x="118" y="337"/>
                  </a:lnTo>
                  <a:lnTo>
                    <a:pt x="131" y="327"/>
                  </a:lnTo>
                  <a:lnTo>
                    <a:pt x="144" y="324"/>
                  </a:lnTo>
                  <a:lnTo>
                    <a:pt x="157" y="319"/>
                  </a:lnTo>
                  <a:lnTo>
                    <a:pt x="174" y="319"/>
                  </a:lnTo>
                  <a:lnTo>
                    <a:pt x="189" y="324"/>
                  </a:lnTo>
                  <a:lnTo>
                    <a:pt x="202" y="327"/>
                  </a:lnTo>
                  <a:lnTo>
                    <a:pt x="214" y="337"/>
                  </a:lnTo>
                  <a:lnTo>
                    <a:pt x="227" y="345"/>
                  </a:lnTo>
                  <a:lnTo>
                    <a:pt x="232" y="355"/>
                  </a:lnTo>
                  <a:lnTo>
                    <a:pt x="240" y="363"/>
                  </a:lnTo>
                  <a:lnTo>
                    <a:pt x="245" y="375"/>
                  </a:lnTo>
                  <a:lnTo>
                    <a:pt x="249" y="385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" name="Freeform 259"/>
            <p:cNvSpPr>
              <a:spLocks/>
            </p:cNvSpPr>
            <p:nvPr/>
          </p:nvSpPr>
          <p:spPr bwMode="auto">
            <a:xfrm>
              <a:off x="3727" y="1755"/>
              <a:ext cx="139" cy="143"/>
            </a:xfrm>
            <a:custGeom>
              <a:avLst/>
              <a:gdLst>
                <a:gd name="T0" fmla="*/ 4 w 139"/>
                <a:gd name="T1" fmla="*/ 95 h 143"/>
                <a:gd name="T2" fmla="*/ 8 w 139"/>
                <a:gd name="T3" fmla="*/ 108 h 143"/>
                <a:gd name="T4" fmla="*/ 18 w 139"/>
                <a:gd name="T5" fmla="*/ 123 h 143"/>
                <a:gd name="T6" fmla="*/ 31 w 139"/>
                <a:gd name="T7" fmla="*/ 131 h 143"/>
                <a:gd name="T8" fmla="*/ 44 w 139"/>
                <a:gd name="T9" fmla="*/ 140 h 143"/>
                <a:gd name="T10" fmla="*/ 56 w 139"/>
                <a:gd name="T11" fmla="*/ 143 h 143"/>
                <a:gd name="T12" fmla="*/ 69 w 139"/>
                <a:gd name="T13" fmla="*/ 143 h 143"/>
                <a:gd name="T14" fmla="*/ 83 w 139"/>
                <a:gd name="T15" fmla="*/ 143 h 143"/>
                <a:gd name="T16" fmla="*/ 96 w 139"/>
                <a:gd name="T17" fmla="*/ 140 h 143"/>
                <a:gd name="T18" fmla="*/ 109 w 139"/>
                <a:gd name="T19" fmla="*/ 135 h 143"/>
                <a:gd name="T20" fmla="*/ 117 w 139"/>
                <a:gd name="T21" fmla="*/ 126 h 143"/>
                <a:gd name="T22" fmla="*/ 127 w 139"/>
                <a:gd name="T23" fmla="*/ 118 h 143"/>
                <a:gd name="T24" fmla="*/ 135 w 139"/>
                <a:gd name="T25" fmla="*/ 105 h 143"/>
                <a:gd name="T26" fmla="*/ 139 w 139"/>
                <a:gd name="T27" fmla="*/ 92 h 143"/>
                <a:gd name="T28" fmla="*/ 139 w 139"/>
                <a:gd name="T29" fmla="*/ 78 h 143"/>
                <a:gd name="T30" fmla="*/ 139 w 139"/>
                <a:gd name="T31" fmla="*/ 60 h 143"/>
                <a:gd name="T32" fmla="*/ 135 w 139"/>
                <a:gd name="T33" fmla="*/ 47 h 143"/>
                <a:gd name="T34" fmla="*/ 130 w 139"/>
                <a:gd name="T35" fmla="*/ 35 h 143"/>
                <a:gd name="T36" fmla="*/ 122 w 139"/>
                <a:gd name="T37" fmla="*/ 22 h 143"/>
                <a:gd name="T38" fmla="*/ 109 w 139"/>
                <a:gd name="T39" fmla="*/ 12 h 143"/>
                <a:gd name="T40" fmla="*/ 99 w 139"/>
                <a:gd name="T41" fmla="*/ 4 h 143"/>
                <a:gd name="T42" fmla="*/ 87 w 139"/>
                <a:gd name="T43" fmla="*/ 0 h 143"/>
                <a:gd name="T44" fmla="*/ 74 w 139"/>
                <a:gd name="T45" fmla="*/ 0 h 143"/>
                <a:gd name="T46" fmla="*/ 56 w 139"/>
                <a:gd name="T47" fmla="*/ 0 h 143"/>
                <a:gd name="T48" fmla="*/ 44 w 139"/>
                <a:gd name="T49" fmla="*/ 0 h 143"/>
                <a:gd name="T50" fmla="*/ 31 w 139"/>
                <a:gd name="T51" fmla="*/ 9 h 143"/>
                <a:gd name="T52" fmla="*/ 21 w 139"/>
                <a:gd name="T53" fmla="*/ 17 h 143"/>
                <a:gd name="T54" fmla="*/ 13 w 139"/>
                <a:gd name="T55" fmla="*/ 27 h 143"/>
                <a:gd name="T56" fmla="*/ 4 w 139"/>
                <a:gd name="T57" fmla="*/ 39 h 143"/>
                <a:gd name="T58" fmla="*/ 0 w 139"/>
                <a:gd name="T59" fmla="*/ 52 h 143"/>
                <a:gd name="T60" fmla="*/ 0 w 139"/>
                <a:gd name="T61" fmla="*/ 65 h 143"/>
                <a:gd name="T62" fmla="*/ 0 w 139"/>
                <a:gd name="T63" fmla="*/ 83 h 143"/>
                <a:gd name="T64" fmla="*/ 4 w 139"/>
                <a:gd name="T65" fmla="*/ 95 h 1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9"/>
                <a:gd name="T100" fmla="*/ 0 h 143"/>
                <a:gd name="T101" fmla="*/ 139 w 139"/>
                <a:gd name="T102" fmla="*/ 143 h 1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9" h="143">
                  <a:moveTo>
                    <a:pt x="4" y="95"/>
                  </a:moveTo>
                  <a:lnTo>
                    <a:pt x="8" y="108"/>
                  </a:lnTo>
                  <a:lnTo>
                    <a:pt x="18" y="123"/>
                  </a:lnTo>
                  <a:lnTo>
                    <a:pt x="31" y="131"/>
                  </a:lnTo>
                  <a:lnTo>
                    <a:pt x="44" y="140"/>
                  </a:lnTo>
                  <a:lnTo>
                    <a:pt x="56" y="143"/>
                  </a:lnTo>
                  <a:lnTo>
                    <a:pt x="69" y="143"/>
                  </a:lnTo>
                  <a:lnTo>
                    <a:pt x="83" y="143"/>
                  </a:lnTo>
                  <a:lnTo>
                    <a:pt x="96" y="140"/>
                  </a:lnTo>
                  <a:lnTo>
                    <a:pt x="109" y="135"/>
                  </a:lnTo>
                  <a:lnTo>
                    <a:pt x="117" y="126"/>
                  </a:lnTo>
                  <a:lnTo>
                    <a:pt x="127" y="118"/>
                  </a:lnTo>
                  <a:lnTo>
                    <a:pt x="135" y="105"/>
                  </a:lnTo>
                  <a:lnTo>
                    <a:pt x="139" y="92"/>
                  </a:lnTo>
                  <a:lnTo>
                    <a:pt x="139" y="78"/>
                  </a:lnTo>
                  <a:lnTo>
                    <a:pt x="139" y="60"/>
                  </a:lnTo>
                  <a:lnTo>
                    <a:pt x="135" y="47"/>
                  </a:lnTo>
                  <a:lnTo>
                    <a:pt x="130" y="35"/>
                  </a:lnTo>
                  <a:lnTo>
                    <a:pt x="122" y="22"/>
                  </a:lnTo>
                  <a:lnTo>
                    <a:pt x="109" y="12"/>
                  </a:lnTo>
                  <a:lnTo>
                    <a:pt x="99" y="4"/>
                  </a:lnTo>
                  <a:lnTo>
                    <a:pt x="87" y="0"/>
                  </a:lnTo>
                  <a:lnTo>
                    <a:pt x="74" y="0"/>
                  </a:lnTo>
                  <a:lnTo>
                    <a:pt x="56" y="0"/>
                  </a:lnTo>
                  <a:lnTo>
                    <a:pt x="44" y="0"/>
                  </a:lnTo>
                  <a:lnTo>
                    <a:pt x="31" y="9"/>
                  </a:lnTo>
                  <a:lnTo>
                    <a:pt x="21" y="17"/>
                  </a:lnTo>
                  <a:lnTo>
                    <a:pt x="13" y="27"/>
                  </a:lnTo>
                  <a:lnTo>
                    <a:pt x="4" y="39"/>
                  </a:lnTo>
                  <a:lnTo>
                    <a:pt x="0" y="52"/>
                  </a:lnTo>
                  <a:lnTo>
                    <a:pt x="0" y="65"/>
                  </a:lnTo>
                  <a:lnTo>
                    <a:pt x="0" y="83"/>
                  </a:lnTo>
                  <a:lnTo>
                    <a:pt x="4" y="95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" name="Freeform 260"/>
            <p:cNvSpPr>
              <a:spLocks/>
            </p:cNvSpPr>
            <p:nvPr/>
          </p:nvSpPr>
          <p:spPr bwMode="auto">
            <a:xfrm>
              <a:off x="3727" y="1755"/>
              <a:ext cx="139" cy="143"/>
            </a:xfrm>
            <a:custGeom>
              <a:avLst/>
              <a:gdLst>
                <a:gd name="T0" fmla="*/ 4 w 139"/>
                <a:gd name="T1" fmla="*/ 95 h 143"/>
                <a:gd name="T2" fmla="*/ 8 w 139"/>
                <a:gd name="T3" fmla="*/ 108 h 143"/>
                <a:gd name="T4" fmla="*/ 18 w 139"/>
                <a:gd name="T5" fmla="*/ 123 h 143"/>
                <a:gd name="T6" fmla="*/ 31 w 139"/>
                <a:gd name="T7" fmla="*/ 131 h 143"/>
                <a:gd name="T8" fmla="*/ 44 w 139"/>
                <a:gd name="T9" fmla="*/ 140 h 143"/>
                <a:gd name="T10" fmla="*/ 56 w 139"/>
                <a:gd name="T11" fmla="*/ 143 h 143"/>
                <a:gd name="T12" fmla="*/ 69 w 139"/>
                <a:gd name="T13" fmla="*/ 143 h 143"/>
                <a:gd name="T14" fmla="*/ 83 w 139"/>
                <a:gd name="T15" fmla="*/ 143 h 143"/>
                <a:gd name="T16" fmla="*/ 96 w 139"/>
                <a:gd name="T17" fmla="*/ 140 h 143"/>
                <a:gd name="T18" fmla="*/ 109 w 139"/>
                <a:gd name="T19" fmla="*/ 135 h 143"/>
                <a:gd name="T20" fmla="*/ 117 w 139"/>
                <a:gd name="T21" fmla="*/ 126 h 143"/>
                <a:gd name="T22" fmla="*/ 127 w 139"/>
                <a:gd name="T23" fmla="*/ 118 h 143"/>
                <a:gd name="T24" fmla="*/ 135 w 139"/>
                <a:gd name="T25" fmla="*/ 105 h 143"/>
                <a:gd name="T26" fmla="*/ 139 w 139"/>
                <a:gd name="T27" fmla="*/ 92 h 143"/>
                <a:gd name="T28" fmla="*/ 139 w 139"/>
                <a:gd name="T29" fmla="*/ 78 h 143"/>
                <a:gd name="T30" fmla="*/ 139 w 139"/>
                <a:gd name="T31" fmla="*/ 60 h 143"/>
                <a:gd name="T32" fmla="*/ 135 w 139"/>
                <a:gd name="T33" fmla="*/ 47 h 143"/>
                <a:gd name="T34" fmla="*/ 130 w 139"/>
                <a:gd name="T35" fmla="*/ 35 h 143"/>
                <a:gd name="T36" fmla="*/ 122 w 139"/>
                <a:gd name="T37" fmla="*/ 22 h 143"/>
                <a:gd name="T38" fmla="*/ 109 w 139"/>
                <a:gd name="T39" fmla="*/ 12 h 143"/>
                <a:gd name="T40" fmla="*/ 99 w 139"/>
                <a:gd name="T41" fmla="*/ 4 h 143"/>
                <a:gd name="T42" fmla="*/ 87 w 139"/>
                <a:gd name="T43" fmla="*/ 0 h 143"/>
                <a:gd name="T44" fmla="*/ 74 w 139"/>
                <a:gd name="T45" fmla="*/ 0 h 143"/>
                <a:gd name="T46" fmla="*/ 56 w 139"/>
                <a:gd name="T47" fmla="*/ 0 h 143"/>
                <a:gd name="T48" fmla="*/ 44 w 139"/>
                <a:gd name="T49" fmla="*/ 0 h 143"/>
                <a:gd name="T50" fmla="*/ 31 w 139"/>
                <a:gd name="T51" fmla="*/ 9 h 143"/>
                <a:gd name="T52" fmla="*/ 21 w 139"/>
                <a:gd name="T53" fmla="*/ 17 h 143"/>
                <a:gd name="T54" fmla="*/ 13 w 139"/>
                <a:gd name="T55" fmla="*/ 27 h 143"/>
                <a:gd name="T56" fmla="*/ 4 w 139"/>
                <a:gd name="T57" fmla="*/ 39 h 143"/>
                <a:gd name="T58" fmla="*/ 0 w 139"/>
                <a:gd name="T59" fmla="*/ 52 h 143"/>
                <a:gd name="T60" fmla="*/ 0 w 139"/>
                <a:gd name="T61" fmla="*/ 65 h 143"/>
                <a:gd name="T62" fmla="*/ 0 w 139"/>
                <a:gd name="T63" fmla="*/ 83 h 143"/>
                <a:gd name="T64" fmla="*/ 4 w 139"/>
                <a:gd name="T65" fmla="*/ 95 h 1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9"/>
                <a:gd name="T100" fmla="*/ 0 h 143"/>
                <a:gd name="T101" fmla="*/ 139 w 139"/>
                <a:gd name="T102" fmla="*/ 143 h 1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9" h="143">
                  <a:moveTo>
                    <a:pt x="4" y="95"/>
                  </a:moveTo>
                  <a:lnTo>
                    <a:pt x="8" y="108"/>
                  </a:lnTo>
                  <a:lnTo>
                    <a:pt x="18" y="123"/>
                  </a:lnTo>
                  <a:lnTo>
                    <a:pt x="31" y="131"/>
                  </a:lnTo>
                  <a:lnTo>
                    <a:pt x="44" y="140"/>
                  </a:lnTo>
                  <a:lnTo>
                    <a:pt x="56" y="143"/>
                  </a:lnTo>
                  <a:lnTo>
                    <a:pt x="69" y="143"/>
                  </a:lnTo>
                  <a:lnTo>
                    <a:pt x="83" y="143"/>
                  </a:lnTo>
                  <a:lnTo>
                    <a:pt x="96" y="140"/>
                  </a:lnTo>
                  <a:lnTo>
                    <a:pt x="109" y="135"/>
                  </a:lnTo>
                  <a:lnTo>
                    <a:pt x="117" y="126"/>
                  </a:lnTo>
                  <a:lnTo>
                    <a:pt x="127" y="118"/>
                  </a:lnTo>
                  <a:lnTo>
                    <a:pt x="135" y="105"/>
                  </a:lnTo>
                  <a:lnTo>
                    <a:pt x="139" y="92"/>
                  </a:lnTo>
                  <a:lnTo>
                    <a:pt x="139" y="78"/>
                  </a:lnTo>
                  <a:lnTo>
                    <a:pt x="139" y="60"/>
                  </a:lnTo>
                  <a:lnTo>
                    <a:pt x="135" y="47"/>
                  </a:lnTo>
                  <a:lnTo>
                    <a:pt x="130" y="35"/>
                  </a:lnTo>
                  <a:lnTo>
                    <a:pt x="122" y="22"/>
                  </a:lnTo>
                  <a:lnTo>
                    <a:pt x="109" y="12"/>
                  </a:lnTo>
                  <a:lnTo>
                    <a:pt x="99" y="4"/>
                  </a:lnTo>
                  <a:lnTo>
                    <a:pt x="87" y="0"/>
                  </a:lnTo>
                  <a:lnTo>
                    <a:pt x="74" y="0"/>
                  </a:lnTo>
                  <a:lnTo>
                    <a:pt x="56" y="0"/>
                  </a:lnTo>
                  <a:lnTo>
                    <a:pt x="44" y="0"/>
                  </a:lnTo>
                  <a:lnTo>
                    <a:pt x="31" y="9"/>
                  </a:lnTo>
                  <a:lnTo>
                    <a:pt x="21" y="17"/>
                  </a:lnTo>
                  <a:lnTo>
                    <a:pt x="13" y="27"/>
                  </a:lnTo>
                  <a:lnTo>
                    <a:pt x="4" y="39"/>
                  </a:lnTo>
                  <a:lnTo>
                    <a:pt x="0" y="52"/>
                  </a:lnTo>
                  <a:lnTo>
                    <a:pt x="0" y="65"/>
                  </a:lnTo>
                  <a:lnTo>
                    <a:pt x="0" y="83"/>
                  </a:lnTo>
                  <a:lnTo>
                    <a:pt x="4" y="95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7" name="Freeform 261"/>
            <p:cNvSpPr>
              <a:spLocks/>
            </p:cNvSpPr>
            <p:nvPr/>
          </p:nvSpPr>
          <p:spPr bwMode="auto">
            <a:xfrm>
              <a:off x="3763" y="1790"/>
              <a:ext cx="68" cy="73"/>
            </a:xfrm>
            <a:custGeom>
              <a:avLst/>
              <a:gdLst>
                <a:gd name="T0" fmla="*/ 0 w 68"/>
                <a:gd name="T1" fmla="*/ 52 h 73"/>
                <a:gd name="T2" fmla="*/ 8 w 68"/>
                <a:gd name="T3" fmla="*/ 65 h 73"/>
                <a:gd name="T4" fmla="*/ 20 w 68"/>
                <a:gd name="T5" fmla="*/ 73 h 73"/>
                <a:gd name="T6" fmla="*/ 33 w 68"/>
                <a:gd name="T7" fmla="*/ 73 h 73"/>
                <a:gd name="T8" fmla="*/ 47 w 68"/>
                <a:gd name="T9" fmla="*/ 73 h 73"/>
                <a:gd name="T10" fmla="*/ 60 w 68"/>
                <a:gd name="T11" fmla="*/ 65 h 73"/>
                <a:gd name="T12" fmla="*/ 68 w 68"/>
                <a:gd name="T13" fmla="*/ 52 h 73"/>
                <a:gd name="T14" fmla="*/ 68 w 68"/>
                <a:gd name="T15" fmla="*/ 40 h 73"/>
                <a:gd name="T16" fmla="*/ 68 w 68"/>
                <a:gd name="T17" fmla="*/ 25 h 73"/>
                <a:gd name="T18" fmla="*/ 60 w 68"/>
                <a:gd name="T19" fmla="*/ 12 h 73"/>
                <a:gd name="T20" fmla="*/ 51 w 68"/>
                <a:gd name="T21" fmla="*/ 4 h 73"/>
                <a:gd name="T22" fmla="*/ 33 w 68"/>
                <a:gd name="T23" fmla="*/ 0 h 73"/>
                <a:gd name="T24" fmla="*/ 20 w 68"/>
                <a:gd name="T25" fmla="*/ 4 h 73"/>
                <a:gd name="T26" fmla="*/ 8 w 68"/>
                <a:gd name="T27" fmla="*/ 8 h 73"/>
                <a:gd name="T28" fmla="*/ 3 w 68"/>
                <a:gd name="T29" fmla="*/ 22 h 73"/>
                <a:gd name="T30" fmla="*/ 0 w 68"/>
                <a:gd name="T31" fmla="*/ 35 h 73"/>
                <a:gd name="T32" fmla="*/ 0 w 68"/>
                <a:gd name="T33" fmla="*/ 52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73"/>
                <a:gd name="T53" fmla="*/ 68 w 68"/>
                <a:gd name="T54" fmla="*/ 73 h 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73">
                  <a:moveTo>
                    <a:pt x="0" y="52"/>
                  </a:moveTo>
                  <a:lnTo>
                    <a:pt x="8" y="65"/>
                  </a:lnTo>
                  <a:lnTo>
                    <a:pt x="20" y="73"/>
                  </a:lnTo>
                  <a:lnTo>
                    <a:pt x="33" y="73"/>
                  </a:lnTo>
                  <a:lnTo>
                    <a:pt x="47" y="73"/>
                  </a:lnTo>
                  <a:lnTo>
                    <a:pt x="60" y="65"/>
                  </a:lnTo>
                  <a:lnTo>
                    <a:pt x="68" y="52"/>
                  </a:lnTo>
                  <a:lnTo>
                    <a:pt x="68" y="40"/>
                  </a:lnTo>
                  <a:lnTo>
                    <a:pt x="68" y="25"/>
                  </a:lnTo>
                  <a:lnTo>
                    <a:pt x="60" y="12"/>
                  </a:lnTo>
                  <a:lnTo>
                    <a:pt x="51" y="4"/>
                  </a:lnTo>
                  <a:lnTo>
                    <a:pt x="33" y="0"/>
                  </a:lnTo>
                  <a:lnTo>
                    <a:pt x="20" y="4"/>
                  </a:lnTo>
                  <a:lnTo>
                    <a:pt x="8" y="8"/>
                  </a:lnTo>
                  <a:lnTo>
                    <a:pt x="3" y="22"/>
                  </a:lnTo>
                  <a:lnTo>
                    <a:pt x="0" y="3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8" name="Freeform 262"/>
            <p:cNvSpPr>
              <a:spLocks/>
            </p:cNvSpPr>
            <p:nvPr/>
          </p:nvSpPr>
          <p:spPr bwMode="auto">
            <a:xfrm>
              <a:off x="3763" y="1790"/>
              <a:ext cx="68" cy="73"/>
            </a:xfrm>
            <a:custGeom>
              <a:avLst/>
              <a:gdLst>
                <a:gd name="T0" fmla="*/ 0 w 68"/>
                <a:gd name="T1" fmla="*/ 52 h 73"/>
                <a:gd name="T2" fmla="*/ 8 w 68"/>
                <a:gd name="T3" fmla="*/ 65 h 73"/>
                <a:gd name="T4" fmla="*/ 20 w 68"/>
                <a:gd name="T5" fmla="*/ 73 h 73"/>
                <a:gd name="T6" fmla="*/ 33 w 68"/>
                <a:gd name="T7" fmla="*/ 73 h 73"/>
                <a:gd name="T8" fmla="*/ 47 w 68"/>
                <a:gd name="T9" fmla="*/ 73 h 73"/>
                <a:gd name="T10" fmla="*/ 60 w 68"/>
                <a:gd name="T11" fmla="*/ 65 h 73"/>
                <a:gd name="T12" fmla="*/ 68 w 68"/>
                <a:gd name="T13" fmla="*/ 52 h 73"/>
                <a:gd name="T14" fmla="*/ 68 w 68"/>
                <a:gd name="T15" fmla="*/ 40 h 73"/>
                <a:gd name="T16" fmla="*/ 68 w 68"/>
                <a:gd name="T17" fmla="*/ 25 h 73"/>
                <a:gd name="T18" fmla="*/ 60 w 68"/>
                <a:gd name="T19" fmla="*/ 12 h 73"/>
                <a:gd name="T20" fmla="*/ 51 w 68"/>
                <a:gd name="T21" fmla="*/ 4 h 73"/>
                <a:gd name="T22" fmla="*/ 33 w 68"/>
                <a:gd name="T23" fmla="*/ 0 h 73"/>
                <a:gd name="T24" fmla="*/ 20 w 68"/>
                <a:gd name="T25" fmla="*/ 4 h 73"/>
                <a:gd name="T26" fmla="*/ 8 w 68"/>
                <a:gd name="T27" fmla="*/ 8 h 73"/>
                <a:gd name="T28" fmla="*/ 3 w 68"/>
                <a:gd name="T29" fmla="*/ 22 h 73"/>
                <a:gd name="T30" fmla="*/ 0 w 68"/>
                <a:gd name="T31" fmla="*/ 35 h 73"/>
                <a:gd name="T32" fmla="*/ 0 w 68"/>
                <a:gd name="T33" fmla="*/ 52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73"/>
                <a:gd name="T53" fmla="*/ 68 w 68"/>
                <a:gd name="T54" fmla="*/ 73 h 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73">
                  <a:moveTo>
                    <a:pt x="0" y="52"/>
                  </a:moveTo>
                  <a:lnTo>
                    <a:pt x="8" y="65"/>
                  </a:lnTo>
                  <a:lnTo>
                    <a:pt x="20" y="73"/>
                  </a:lnTo>
                  <a:lnTo>
                    <a:pt x="33" y="73"/>
                  </a:lnTo>
                  <a:lnTo>
                    <a:pt x="47" y="73"/>
                  </a:lnTo>
                  <a:lnTo>
                    <a:pt x="60" y="65"/>
                  </a:lnTo>
                  <a:lnTo>
                    <a:pt x="68" y="52"/>
                  </a:lnTo>
                  <a:lnTo>
                    <a:pt x="68" y="40"/>
                  </a:lnTo>
                  <a:lnTo>
                    <a:pt x="68" y="25"/>
                  </a:lnTo>
                  <a:lnTo>
                    <a:pt x="60" y="12"/>
                  </a:lnTo>
                  <a:lnTo>
                    <a:pt x="51" y="4"/>
                  </a:lnTo>
                  <a:lnTo>
                    <a:pt x="33" y="0"/>
                  </a:lnTo>
                  <a:lnTo>
                    <a:pt x="20" y="4"/>
                  </a:lnTo>
                  <a:lnTo>
                    <a:pt x="8" y="8"/>
                  </a:lnTo>
                  <a:lnTo>
                    <a:pt x="3" y="22"/>
                  </a:lnTo>
                  <a:lnTo>
                    <a:pt x="0" y="35"/>
                  </a:lnTo>
                  <a:lnTo>
                    <a:pt x="0" y="52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9" name="Freeform 263"/>
            <p:cNvSpPr>
              <a:spLocks/>
            </p:cNvSpPr>
            <p:nvPr/>
          </p:nvSpPr>
          <p:spPr bwMode="auto">
            <a:xfrm>
              <a:off x="3296" y="1908"/>
              <a:ext cx="139" cy="149"/>
            </a:xfrm>
            <a:custGeom>
              <a:avLst/>
              <a:gdLst>
                <a:gd name="T0" fmla="*/ 5 w 139"/>
                <a:gd name="T1" fmla="*/ 101 h 149"/>
                <a:gd name="T2" fmla="*/ 8 w 139"/>
                <a:gd name="T3" fmla="*/ 113 h 149"/>
                <a:gd name="T4" fmla="*/ 17 w 139"/>
                <a:gd name="T5" fmla="*/ 121 h 149"/>
                <a:gd name="T6" fmla="*/ 25 w 139"/>
                <a:gd name="T7" fmla="*/ 136 h 149"/>
                <a:gd name="T8" fmla="*/ 40 w 139"/>
                <a:gd name="T9" fmla="*/ 139 h 149"/>
                <a:gd name="T10" fmla="*/ 53 w 139"/>
                <a:gd name="T11" fmla="*/ 144 h 149"/>
                <a:gd name="T12" fmla="*/ 65 w 139"/>
                <a:gd name="T13" fmla="*/ 149 h 149"/>
                <a:gd name="T14" fmla="*/ 83 w 139"/>
                <a:gd name="T15" fmla="*/ 149 h 149"/>
                <a:gd name="T16" fmla="*/ 96 w 139"/>
                <a:gd name="T17" fmla="*/ 144 h 149"/>
                <a:gd name="T18" fmla="*/ 109 w 139"/>
                <a:gd name="T19" fmla="*/ 139 h 149"/>
                <a:gd name="T20" fmla="*/ 118 w 139"/>
                <a:gd name="T21" fmla="*/ 131 h 149"/>
                <a:gd name="T22" fmla="*/ 126 w 139"/>
                <a:gd name="T23" fmla="*/ 118 h 149"/>
                <a:gd name="T24" fmla="*/ 134 w 139"/>
                <a:gd name="T25" fmla="*/ 104 h 149"/>
                <a:gd name="T26" fmla="*/ 139 w 139"/>
                <a:gd name="T27" fmla="*/ 91 h 149"/>
                <a:gd name="T28" fmla="*/ 139 w 139"/>
                <a:gd name="T29" fmla="*/ 78 h 149"/>
                <a:gd name="T30" fmla="*/ 139 w 139"/>
                <a:gd name="T31" fmla="*/ 65 h 149"/>
                <a:gd name="T32" fmla="*/ 134 w 139"/>
                <a:gd name="T33" fmla="*/ 53 h 149"/>
                <a:gd name="T34" fmla="*/ 131 w 139"/>
                <a:gd name="T35" fmla="*/ 35 h 149"/>
                <a:gd name="T36" fmla="*/ 118 w 139"/>
                <a:gd name="T37" fmla="*/ 26 h 149"/>
                <a:gd name="T38" fmla="*/ 109 w 139"/>
                <a:gd name="T39" fmla="*/ 13 h 149"/>
                <a:gd name="T40" fmla="*/ 96 w 139"/>
                <a:gd name="T41" fmla="*/ 8 h 149"/>
                <a:gd name="T42" fmla="*/ 83 w 139"/>
                <a:gd name="T43" fmla="*/ 5 h 149"/>
                <a:gd name="T44" fmla="*/ 70 w 139"/>
                <a:gd name="T45" fmla="*/ 0 h 149"/>
                <a:gd name="T46" fmla="*/ 56 w 139"/>
                <a:gd name="T47" fmla="*/ 0 h 149"/>
                <a:gd name="T48" fmla="*/ 43 w 139"/>
                <a:gd name="T49" fmla="*/ 5 h 149"/>
                <a:gd name="T50" fmla="*/ 30 w 139"/>
                <a:gd name="T51" fmla="*/ 8 h 149"/>
                <a:gd name="T52" fmla="*/ 22 w 139"/>
                <a:gd name="T53" fmla="*/ 18 h 149"/>
                <a:gd name="T54" fmla="*/ 13 w 139"/>
                <a:gd name="T55" fmla="*/ 30 h 149"/>
                <a:gd name="T56" fmla="*/ 5 w 139"/>
                <a:gd name="T57" fmla="*/ 43 h 149"/>
                <a:gd name="T58" fmla="*/ 0 w 139"/>
                <a:gd name="T59" fmla="*/ 56 h 149"/>
                <a:gd name="T60" fmla="*/ 0 w 139"/>
                <a:gd name="T61" fmla="*/ 70 h 149"/>
                <a:gd name="T62" fmla="*/ 0 w 139"/>
                <a:gd name="T63" fmla="*/ 83 h 149"/>
                <a:gd name="T64" fmla="*/ 5 w 139"/>
                <a:gd name="T65" fmla="*/ 101 h 14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9"/>
                <a:gd name="T100" fmla="*/ 0 h 149"/>
                <a:gd name="T101" fmla="*/ 139 w 139"/>
                <a:gd name="T102" fmla="*/ 149 h 14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9" h="149">
                  <a:moveTo>
                    <a:pt x="5" y="101"/>
                  </a:moveTo>
                  <a:lnTo>
                    <a:pt x="8" y="113"/>
                  </a:lnTo>
                  <a:lnTo>
                    <a:pt x="17" y="121"/>
                  </a:lnTo>
                  <a:lnTo>
                    <a:pt x="25" y="136"/>
                  </a:lnTo>
                  <a:lnTo>
                    <a:pt x="40" y="139"/>
                  </a:lnTo>
                  <a:lnTo>
                    <a:pt x="53" y="144"/>
                  </a:lnTo>
                  <a:lnTo>
                    <a:pt x="65" y="149"/>
                  </a:lnTo>
                  <a:lnTo>
                    <a:pt x="83" y="149"/>
                  </a:lnTo>
                  <a:lnTo>
                    <a:pt x="96" y="144"/>
                  </a:lnTo>
                  <a:lnTo>
                    <a:pt x="109" y="139"/>
                  </a:lnTo>
                  <a:lnTo>
                    <a:pt x="118" y="131"/>
                  </a:lnTo>
                  <a:lnTo>
                    <a:pt x="126" y="118"/>
                  </a:lnTo>
                  <a:lnTo>
                    <a:pt x="134" y="104"/>
                  </a:lnTo>
                  <a:lnTo>
                    <a:pt x="139" y="91"/>
                  </a:lnTo>
                  <a:lnTo>
                    <a:pt x="139" y="78"/>
                  </a:lnTo>
                  <a:lnTo>
                    <a:pt x="139" y="65"/>
                  </a:lnTo>
                  <a:lnTo>
                    <a:pt x="134" y="53"/>
                  </a:lnTo>
                  <a:lnTo>
                    <a:pt x="131" y="35"/>
                  </a:lnTo>
                  <a:lnTo>
                    <a:pt x="118" y="26"/>
                  </a:lnTo>
                  <a:lnTo>
                    <a:pt x="109" y="13"/>
                  </a:lnTo>
                  <a:lnTo>
                    <a:pt x="96" y="8"/>
                  </a:lnTo>
                  <a:lnTo>
                    <a:pt x="83" y="5"/>
                  </a:lnTo>
                  <a:lnTo>
                    <a:pt x="70" y="0"/>
                  </a:lnTo>
                  <a:lnTo>
                    <a:pt x="56" y="0"/>
                  </a:lnTo>
                  <a:lnTo>
                    <a:pt x="43" y="5"/>
                  </a:lnTo>
                  <a:lnTo>
                    <a:pt x="30" y="8"/>
                  </a:lnTo>
                  <a:lnTo>
                    <a:pt x="22" y="18"/>
                  </a:lnTo>
                  <a:lnTo>
                    <a:pt x="13" y="30"/>
                  </a:lnTo>
                  <a:lnTo>
                    <a:pt x="5" y="43"/>
                  </a:lnTo>
                  <a:lnTo>
                    <a:pt x="0" y="56"/>
                  </a:lnTo>
                  <a:lnTo>
                    <a:pt x="0" y="70"/>
                  </a:lnTo>
                  <a:lnTo>
                    <a:pt x="0" y="83"/>
                  </a:lnTo>
                  <a:lnTo>
                    <a:pt x="5" y="101"/>
                  </a:ln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0" name="Freeform 264"/>
            <p:cNvSpPr>
              <a:spLocks/>
            </p:cNvSpPr>
            <p:nvPr/>
          </p:nvSpPr>
          <p:spPr bwMode="auto">
            <a:xfrm>
              <a:off x="3296" y="1908"/>
              <a:ext cx="139" cy="149"/>
            </a:xfrm>
            <a:custGeom>
              <a:avLst/>
              <a:gdLst>
                <a:gd name="T0" fmla="*/ 5 w 139"/>
                <a:gd name="T1" fmla="*/ 101 h 149"/>
                <a:gd name="T2" fmla="*/ 8 w 139"/>
                <a:gd name="T3" fmla="*/ 113 h 149"/>
                <a:gd name="T4" fmla="*/ 17 w 139"/>
                <a:gd name="T5" fmla="*/ 121 h 149"/>
                <a:gd name="T6" fmla="*/ 25 w 139"/>
                <a:gd name="T7" fmla="*/ 136 h 149"/>
                <a:gd name="T8" fmla="*/ 40 w 139"/>
                <a:gd name="T9" fmla="*/ 139 h 149"/>
                <a:gd name="T10" fmla="*/ 53 w 139"/>
                <a:gd name="T11" fmla="*/ 144 h 149"/>
                <a:gd name="T12" fmla="*/ 65 w 139"/>
                <a:gd name="T13" fmla="*/ 149 h 149"/>
                <a:gd name="T14" fmla="*/ 83 w 139"/>
                <a:gd name="T15" fmla="*/ 149 h 149"/>
                <a:gd name="T16" fmla="*/ 96 w 139"/>
                <a:gd name="T17" fmla="*/ 144 h 149"/>
                <a:gd name="T18" fmla="*/ 109 w 139"/>
                <a:gd name="T19" fmla="*/ 139 h 149"/>
                <a:gd name="T20" fmla="*/ 118 w 139"/>
                <a:gd name="T21" fmla="*/ 131 h 149"/>
                <a:gd name="T22" fmla="*/ 126 w 139"/>
                <a:gd name="T23" fmla="*/ 118 h 149"/>
                <a:gd name="T24" fmla="*/ 134 w 139"/>
                <a:gd name="T25" fmla="*/ 104 h 149"/>
                <a:gd name="T26" fmla="*/ 139 w 139"/>
                <a:gd name="T27" fmla="*/ 91 h 149"/>
                <a:gd name="T28" fmla="*/ 139 w 139"/>
                <a:gd name="T29" fmla="*/ 78 h 149"/>
                <a:gd name="T30" fmla="*/ 139 w 139"/>
                <a:gd name="T31" fmla="*/ 65 h 149"/>
                <a:gd name="T32" fmla="*/ 134 w 139"/>
                <a:gd name="T33" fmla="*/ 53 h 149"/>
                <a:gd name="T34" fmla="*/ 131 w 139"/>
                <a:gd name="T35" fmla="*/ 35 h 149"/>
                <a:gd name="T36" fmla="*/ 118 w 139"/>
                <a:gd name="T37" fmla="*/ 26 h 149"/>
                <a:gd name="T38" fmla="*/ 109 w 139"/>
                <a:gd name="T39" fmla="*/ 13 h 149"/>
                <a:gd name="T40" fmla="*/ 96 w 139"/>
                <a:gd name="T41" fmla="*/ 8 h 149"/>
                <a:gd name="T42" fmla="*/ 83 w 139"/>
                <a:gd name="T43" fmla="*/ 5 h 149"/>
                <a:gd name="T44" fmla="*/ 70 w 139"/>
                <a:gd name="T45" fmla="*/ 0 h 149"/>
                <a:gd name="T46" fmla="*/ 56 w 139"/>
                <a:gd name="T47" fmla="*/ 0 h 149"/>
                <a:gd name="T48" fmla="*/ 43 w 139"/>
                <a:gd name="T49" fmla="*/ 5 h 149"/>
                <a:gd name="T50" fmla="*/ 30 w 139"/>
                <a:gd name="T51" fmla="*/ 8 h 149"/>
                <a:gd name="T52" fmla="*/ 22 w 139"/>
                <a:gd name="T53" fmla="*/ 18 h 149"/>
                <a:gd name="T54" fmla="*/ 13 w 139"/>
                <a:gd name="T55" fmla="*/ 30 h 149"/>
                <a:gd name="T56" fmla="*/ 5 w 139"/>
                <a:gd name="T57" fmla="*/ 43 h 149"/>
                <a:gd name="T58" fmla="*/ 0 w 139"/>
                <a:gd name="T59" fmla="*/ 56 h 149"/>
                <a:gd name="T60" fmla="*/ 0 w 139"/>
                <a:gd name="T61" fmla="*/ 70 h 149"/>
                <a:gd name="T62" fmla="*/ 0 w 139"/>
                <a:gd name="T63" fmla="*/ 83 h 149"/>
                <a:gd name="T64" fmla="*/ 5 w 139"/>
                <a:gd name="T65" fmla="*/ 101 h 14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9"/>
                <a:gd name="T100" fmla="*/ 0 h 149"/>
                <a:gd name="T101" fmla="*/ 139 w 139"/>
                <a:gd name="T102" fmla="*/ 149 h 14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9" h="149">
                  <a:moveTo>
                    <a:pt x="5" y="101"/>
                  </a:moveTo>
                  <a:lnTo>
                    <a:pt x="8" y="113"/>
                  </a:lnTo>
                  <a:lnTo>
                    <a:pt x="17" y="121"/>
                  </a:lnTo>
                  <a:lnTo>
                    <a:pt x="25" y="136"/>
                  </a:lnTo>
                  <a:lnTo>
                    <a:pt x="40" y="139"/>
                  </a:lnTo>
                  <a:lnTo>
                    <a:pt x="53" y="144"/>
                  </a:lnTo>
                  <a:lnTo>
                    <a:pt x="65" y="149"/>
                  </a:lnTo>
                  <a:lnTo>
                    <a:pt x="83" y="149"/>
                  </a:lnTo>
                  <a:lnTo>
                    <a:pt x="96" y="144"/>
                  </a:lnTo>
                  <a:lnTo>
                    <a:pt x="109" y="139"/>
                  </a:lnTo>
                  <a:lnTo>
                    <a:pt x="118" y="131"/>
                  </a:lnTo>
                  <a:lnTo>
                    <a:pt x="126" y="118"/>
                  </a:lnTo>
                  <a:lnTo>
                    <a:pt x="134" y="104"/>
                  </a:lnTo>
                  <a:lnTo>
                    <a:pt x="139" y="91"/>
                  </a:lnTo>
                  <a:lnTo>
                    <a:pt x="139" y="78"/>
                  </a:lnTo>
                  <a:lnTo>
                    <a:pt x="139" y="65"/>
                  </a:lnTo>
                  <a:lnTo>
                    <a:pt x="134" y="53"/>
                  </a:lnTo>
                  <a:lnTo>
                    <a:pt x="131" y="35"/>
                  </a:lnTo>
                  <a:lnTo>
                    <a:pt x="118" y="26"/>
                  </a:lnTo>
                  <a:lnTo>
                    <a:pt x="109" y="13"/>
                  </a:lnTo>
                  <a:lnTo>
                    <a:pt x="96" y="8"/>
                  </a:lnTo>
                  <a:lnTo>
                    <a:pt x="83" y="5"/>
                  </a:lnTo>
                  <a:lnTo>
                    <a:pt x="70" y="0"/>
                  </a:lnTo>
                  <a:lnTo>
                    <a:pt x="56" y="0"/>
                  </a:lnTo>
                  <a:lnTo>
                    <a:pt x="43" y="5"/>
                  </a:lnTo>
                  <a:lnTo>
                    <a:pt x="30" y="8"/>
                  </a:lnTo>
                  <a:lnTo>
                    <a:pt x="22" y="18"/>
                  </a:lnTo>
                  <a:lnTo>
                    <a:pt x="13" y="30"/>
                  </a:lnTo>
                  <a:lnTo>
                    <a:pt x="5" y="43"/>
                  </a:lnTo>
                  <a:lnTo>
                    <a:pt x="0" y="56"/>
                  </a:lnTo>
                  <a:lnTo>
                    <a:pt x="0" y="70"/>
                  </a:lnTo>
                  <a:lnTo>
                    <a:pt x="0" y="83"/>
                  </a:lnTo>
                  <a:lnTo>
                    <a:pt x="5" y="101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1" name="Freeform 265"/>
            <p:cNvSpPr>
              <a:spLocks/>
            </p:cNvSpPr>
            <p:nvPr/>
          </p:nvSpPr>
          <p:spPr bwMode="auto">
            <a:xfrm>
              <a:off x="3331" y="1946"/>
              <a:ext cx="69" cy="75"/>
            </a:xfrm>
            <a:custGeom>
              <a:avLst/>
              <a:gdLst>
                <a:gd name="T0" fmla="*/ 0 w 69"/>
                <a:gd name="T1" fmla="*/ 48 h 75"/>
                <a:gd name="T2" fmla="*/ 8 w 69"/>
                <a:gd name="T3" fmla="*/ 63 h 75"/>
                <a:gd name="T4" fmla="*/ 18 w 69"/>
                <a:gd name="T5" fmla="*/ 71 h 75"/>
                <a:gd name="T6" fmla="*/ 35 w 69"/>
                <a:gd name="T7" fmla="*/ 75 h 75"/>
                <a:gd name="T8" fmla="*/ 48 w 69"/>
                <a:gd name="T9" fmla="*/ 71 h 75"/>
                <a:gd name="T10" fmla="*/ 56 w 69"/>
                <a:gd name="T11" fmla="*/ 66 h 75"/>
                <a:gd name="T12" fmla="*/ 66 w 69"/>
                <a:gd name="T13" fmla="*/ 53 h 75"/>
                <a:gd name="T14" fmla="*/ 69 w 69"/>
                <a:gd name="T15" fmla="*/ 40 h 75"/>
                <a:gd name="T16" fmla="*/ 69 w 69"/>
                <a:gd name="T17" fmla="*/ 27 h 75"/>
                <a:gd name="T18" fmla="*/ 61 w 69"/>
                <a:gd name="T19" fmla="*/ 15 h 75"/>
                <a:gd name="T20" fmla="*/ 48 w 69"/>
                <a:gd name="T21" fmla="*/ 5 h 75"/>
                <a:gd name="T22" fmla="*/ 35 w 69"/>
                <a:gd name="T23" fmla="*/ 0 h 75"/>
                <a:gd name="T24" fmla="*/ 21 w 69"/>
                <a:gd name="T25" fmla="*/ 0 h 75"/>
                <a:gd name="T26" fmla="*/ 8 w 69"/>
                <a:gd name="T27" fmla="*/ 10 h 75"/>
                <a:gd name="T28" fmla="*/ 0 w 69"/>
                <a:gd name="T29" fmla="*/ 23 h 75"/>
                <a:gd name="T30" fmla="*/ 0 w 69"/>
                <a:gd name="T31" fmla="*/ 35 h 75"/>
                <a:gd name="T32" fmla="*/ 0 w 69"/>
                <a:gd name="T33" fmla="*/ 48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75"/>
                <a:gd name="T53" fmla="*/ 69 w 69"/>
                <a:gd name="T54" fmla="*/ 75 h 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75">
                  <a:moveTo>
                    <a:pt x="0" y="48"/>
                  </a:moveTo>
                  <a:lnTo>
                    <a:pt x="8" y="63"/>
                  </a:lnTo>
                  <a:lnTo>
                    <a:pt x="18" y="71"/>
                  </a:lnTo>
                  <a:lnTo>
                    <a:pt x="35" y="75"/>
                  </a:lnTo>
                  <a:lnTo>
                    <a:pt x="48" y="71"/>
                  </a:lnTo>
                  <a:lnTo>
                    <a:pt x="56" y="66"/>
                  </a:lnTo>
                  <a:lnTo>
                    <a:pt x="66" y="53"/>
                  </a:lnTo>
                  <a:lnTo>
                    <a:pt x="69" y="40"/>
                  </a:lnTo>
                  <a:lnTo>
                    <a:pt x="69" y="27"/>
                  </a:lnTo>
                  <a:lnTo>
                    <a:pt x="61" y="15"/>
                  </a:lnTo>
                  <a:lnTo>
                    <a:pt x="48" y="5"/>
                  </a:lnTo>
                  <a:lnTo>
                    <a:pt x="35" y="0"/>
                  </a:lnTo>
                  <a:lnTo>
                    <a:pt x="21" y="0"/>
                  </a:lnTo>
                  <a:lnTo>
                    <a:pt x="8" y="1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2" name="Freeform 266"/>
            <p:cNvSpPr>
              <a:spLocks/>
            </p:cNvSpPr>
            <p:nvPr/>
          </p:nvSpPr>
          <p:spPr bwMode="auto">
            <a:xfrm>
              <a:off x="3331" y="1946"/>
              <a:ext cx="69" cy="75"/>
            </a:xfrm>
            <a:custGeom>
              <a:avLst/>
              <a:gdLst>
                <a:gd name="T0" fmla="*/ 0 w 69"/>
                <a:gd name="T1" fmla="*/ 48 h 75"/>
                <a:gd name="T2" fmla="*/ 8 w 69"/>
                <a:gd name="T3" fmla="*/ 63 h 75"/>
                <a:gd name="T4" fmla="*/ 18 w 69"/>
                <a:gd name="T5" fmla="*/ 71 h 75"/>
                <a:gd name="T6" fmla="*/ 35 w 69"/>
                <a:gd name="T7" fmla="*/ 75 h 75"/>
                <a:gd name="T8" fmla="*/ 48 w 69"/>
                <a:gd name="T9" fmla="*/ 71 h 75"/>
                <a:gd name="T10" fmla="*/ 56 w 69"/>
                <a:gd name="T11" fmla="*/ 66 h 75"/>
                <a:gd name="T12" fmla="*/ 66 w 69"/>
                <a:gd name="T13" fmla="*/ 53 h 75"/>
                <a:gd name="T14" fmla="*/ 69 w 69"/>
                <a:gd name="T15" fmla="*/ 40 h 75"/>
                <a:gd name="T16" fmla="*/ 69 w 69"/>
                <a:gd name="T17" fmla="*/ 27 h 75"/>
                <a:gd name="T18" fmla="*/ 61 w 69"/>
                <a:gd name="T19" fmla="*/ 15 h 75"/>
                <a:gd name="T20" fmla="*/ 48 w 69"/>
                <a:gd name="T21" fmla="*/ 5 h 75"/>
                <a:gd name="T22" fmla="*/ 35 w 69"/>
                <a:gd name="T23" fmla="*/ 0 h 75"/>
                <a:gd name="T24" fmla="*/ 21 w 69"/>
                <a:gd name="T25" fmla="*/ 0 h 75"/>
                <a:gd name="T26" fmla="*/ 8 w 69"/>
                <a:gd name="T27" fmla="*/ 10 h 75"/>
                <a:gd name="T28" fmla="*/ 0 w 69"/>
                <a:gd name="T29" fmla="*/ 23 h 75"/>
                <a:gd name="T30" fmla="*/ 0 w 69"/>
                <a:gd name="T31" fmla="*/ 35 h 75"/>
                <a:gd name="T32" fmla="*/ 0 w 69"/>
                <a:gd name="T33" fmla="*/ 48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75"/>
                <a:gd name="T53" fmla="*/ 69 w 69"/>
                <a:gd name="T54" fmla="*/ 75 h 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75">
                  <a:moveTo>
                    <a:pt x="0" y="48"/>
                  </a:moveTo>
                  <a:lnTo>
                    <a:pt x="8" y="63"/>
                  </a:lnTo>
                  <a:lnTo>
                    <a:pt x="18" y="71"/>
                  </a:lnTo>
                  <a:lnTo>
                    <a:pt x="35" y="75"/>
                  </a:lnTo>
                  <a:lnTo>
                    <a:pt x="48" y="71"/>
                  </a:lnTo>
                  <a:lnTo>
                    <a:pt x="56" y="66"/>
                  </a:lnTo>
                  <a:lnTo>
                    <a:pt x="66" y="53"/>
                  </a:lnTo>
                  <a:lnTo>
                    <a:pt x="69" y="40"/>
                  </a:lnTo>
                  <a:lnTo>
                    <a:pt x="69" y="27"/>
                  </a:lnTo>
                  <a:lnTo>
                    <a:pt x="61" y="15"/>
                  </a:lnTo>
                  <a:lnTo>
                    <a:pt x="48" y="5"/>
                  </a:lnTo>
                  <a:lnTo>
                    <a:pt x="35" y="0"/>
                  </a:lnTo>
                  <a:lnTo>
                    <a:pt x="21" y="0"/>
                  </a:lnTo>
                  <a:lnTo>
                    <a:pt x="8" y="1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48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3" name="Freeform 267"/>
            <p:cNvSpPr>
              <a:spLocks/>
            </p:cNvSpPr>
            <p:nvPr/>
          </p:nvSpPr>
          <p:spPr bwMode="auto">
            <a:xfrm>
              <a:off x="3544" y="1588"/>
              <a:ext cx="179" cy="128"/>
            </a:xfrm>
            <a:custGeom>
              <a:avLst/>
              <a:gdLst>
                <a:gd name="T0" fmla="*/ 30 w 179"/>
                <a:gd name="T1" fmla="*/ 128 h 128"/>
                <a:gd name="T2" fmla="*/ 0 w 179"/>
                <a:gd name="T3" fmla="*/ 35 h 128"/>
                <a:gd name="T4" fmla="*/ 92 w 179"/>
                <a:gd name="T5" fmla="*/ 0 h 128"/>
                <a:gd name="T6" fmla="*/ 95 w 179"/>
                <a:gd name="T7" fmla="*/ 0 h 128"/>
                <a:gd name="T8" fmla="*/ 105 w 179"/>
                <a:gd name="T9" fmla="*/ 0 h 128"/>
                <a:gd name="T10" fmla="*/ 108 w 179"/>
                <a:gd name="T11" fmla="*/ 5 h 128"/>
                <a:gd name="T12" fmla="*/ 179 w 179"/>
                <a:gd name="T13" fmla="*/ 75 h 128"/>
                <a:gd name="T14" fmla="*/ 179 w 179"/>
                <a:gd name="T15" fmla="*/ 75 h 128"/>
                <a:gd name="T16" fmla="*/ 35 w 179"/>
                <a:gd name="T17" fmla="*/ 128 h 128"/>
                <a:gd name="T18" fmla="*/ 30 w 179"/>
                <a:gd name="T19" fmla="*/ 128 h 1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9"/>
                <a:gd name="T31" fmla="*/ 0 h 128"/>
                <a:gd name="T32" fmla="*/ 179 w 179"/>
                <a:gd name="T33" fmla="*/ 128 h 1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9" h="128">
                  <a:moveTo>
                    <a:pt x="30" y="128"/>
                  </a:moveTo>
                  <a:lnTo>
                    <a:pt x="0" y="35"/>
                  </a:lnTo>
                  <a:lnTo>
                    <a:pt x="92" y="0"/>
                  </a:lnTo>
                  <a:lnTo>
                    <a:pt x="95" y="0"/>
                  </a:lnTo>
                  <a:lnTo>
                    <a:pt x="105" y="0"/>
                  </a:lnTo>
                  <a:lnTo>
                    <a:pt x="108" y="5"/>
                  </a:lnTo>
                  <a:lnTo>
                    <a:pt x="179" y="75"/>
                  </a:lnTo>
                  <a:lnTo>
                    <a:pt x="35" y="128"/>
                  </a:lnTo>
                  <a:lnTo>
                    <a:pt x="30" y="128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4" name="Freeform 268"/>
            <p:cNvSpPr>
              <a:spLocks/>
            </p:cNvSpPr>
            <p:nvPr/>
          </p:nvSpPr>
          <p:spPr bwMode="auto">
            <a:xfrm>
              <a:off x="3544" y="1588"/>
              <a:ext cx="179" cy="128"/>
            </a:xfrm>
            <a:custGeom>
              <a:avLst/>
              <a:gdLst>
                <a:gd name="T0" fmla="*/ 30 w 179"/>
                <a:gd name="T1" fmla="*/ 128 h 128"/>
                <a:gd name="T2" fmla="*/ 0 w 179"/>
                <a:gd name="T3" fmla="*/ 35 h 128"/>
                <a:gd name="T4" fmla="*/ 92 w 179"/>
                <a:gd name="T5" fmla="*/ 0 h 128"/>
                <a:gd name="T6" fmla="*/ 95 w 179"/>
                <a:gd name="T7" fmla="*/ 0 h 128"/>
                <a:gd name="T8" fmla="*/ 105 w 179"/>
                <a:gd name="T9" fmla="*/ 0 h 128"/>
                <a:gd name="T10" fmla="*/ 108 w 179"/>
                <a:gd name="T11" fmla="*/ 5 h 128"/>
                <a:gd name="T12" fmla="*/ 179 w 179"/>
                <a:gd name="T13" fmla="*/ 75 h 128"/>
                <a:gd name="T14" fmla="*/ 179 w 179"/>
                <a:gd name="T15" fmla="*/ 75 h 128"/>
                <a:gd name="T16" fmla="*/ 35 w 179"/>
                <a:gd name="T17" fmla="*/ 128 h 128"/>
                <a:gd name="T18" fmla="*/ 30 w 179"/>
                <a:gd name="T19" fmla="*/ 128 h 128"/>
                <a:gd name="T20" fmla="*/ 30 w 179"/>
                <a:gd name="T21" fmla="*/ 128 h 1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9"/>
                <a:gd name="T34" fmla="*/ 0 h 128"/>
                <a:gd name="T35" fmla="*/ 179 w 179"/>
                <a:gd name="T36" fmla="*/ 128 h 1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9" h="128">
                  <a:moveTo>
                    <a:pt x="30" y="128"/>
                  </a:moveTo>
                  <a:lnTo>
                    <a:pt x="0" y="35"/>
                  </a:lnTo>
                  <a:lnTo>
                    <a:pt x="92" y="0"/>
                  </a:lnTo>
                  <a:lnTo>
                    <a:pt x="95" y="0"/>
                  </a:lnTo>
                  <a:lnTo>
                    <a:pt x="105" y="0"/>
                  </a:lnTo>
                  <a:lnTo>
                    <a:pt x="108" y="5"/>
                  </a:lnTo>
                  <a:lnTo>
                    <a:pt x="179" y="75"/>
                  </a:lnTo>
                  <a:lnTo>
                    <a:pt x="35" y="128"/>
                  </a:lnTo>
                  <a:lnTo>
                    <a:pt x="30" y="12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5" name="Freeform 269"/>
            <p:cNvSpPr>
              <a:spLocks/>
            </p:cNvSpPr>
            <p:nvPr/>
          </p:nvSpPr>
          <p:spPr bwMode="auto">
            <a:xfrm>
              <a:off x="3374" y="1628"/>
              <a:ext cx="187" cy="157"/>
            </a:xfrm>
            <a:custGeom>
              <a:avLst/>
              <a:gdLst>
                <a:gd name="T0" fmla="*/ 157 w 187"/>
                <a:gd name="T1" fmla="*/ 0 h 157"/>
                <a:gd name="T2" fmla="*/ 187 w 187"/>
                <a:gd name="T3" fmla="*/ 91 h 157"/>
                <a:gd name="T4" fmla="*/ 0 w 187"/>
                <a:gd name="T5" fmla="*/ 157 h 157"/>
                <a:gd name="T6" fmla="*/ 66 w 187"/>
                <a:gd name="T7" fmla="*/ 35 h 157"/>
                <a:gd name="T8" fmla="*/ 157 w 187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"/>
                <a:gd name="T16" fmla="*/ 0 h 157"/>
                <a:gd name="T17" fmla="*/ 187 w 187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" h="157">
                  <a:moveTo>
                    <a:pt x="157" y="0"/>
                  </a:moveTo>
                  <a:lnTo>
                    <a:pt x="187" y="91"/>
                  </a:lnTo>
                  <a:lnTo>
                    <a:pt x="0" y="157"/>
                  </a:lnTo>
                  <a:lnTo>
                    <a:pt x="66" y="3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6" name="Freeform 270"/>
            <p:cNvSpPr>
              <a:spLocks/>
            </p:cNvSpPr>
            <p:nvPr/>
          </p:nvSpPr>
          <p:spPr bwMode="auto">
            <a:xfrm>
              <a:off x="3374" y="1628"/>
              <a:ext cx="187" cy="157"/>
            </a:xfrm>
            <a:custGeom>
              <a:avLst/>
              <a:gdLst>
                <a:gd name="T0" fmla="*/ 157 w 187"/>
                <a:gd name="T1" fmla="*/ 0 h 157"/>
                <a:gd name="T2" fmla="*/ 187 w 187"/>
                <a:gd name="T3" fmla="*/ 91 h 157"/>
                <a:gd name="T4" fmla="*/ 0 w 187"/>
                <a:gd name="T5" fmla="*/ 157 h 157"/>
                <a:gd name="T6" fmla="*/ 66 w 187"/>
                <a:gd name="T7" fmla="*/ 35 h 157"/>
                <a:gd name="T8" fmla="*/ 157 w 187"/>
                <a:gd name="T9" fmla="*/ 0 h 157"/>
                <a:gd name="T10" fmla="*/ 157 w 187"/>
                <a:gd name="T11" fmla="*/ 0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7"/>
                <a:gd name="T19" fmla="*/ 0 h 157"/>
                <a:gd name="T20" fmla="*/ 187 w 187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7" h="157">
                  <a:moveTo>
                    <a:pt x="157" y="0"/>
                  </a:moveTo>
                  <a:lnTo>
                    <a:pt x="187" y="91"/>
                  </a:lnTo>
                  <a:lnTo>
                    <a:pt x="0" y="157"/>
                  </a:lnTo>
                  <a:lnTo>
                    <a:pt x="66" y="35"/>
                  </a:lnTo>
                  <a:lnTo>
                    <a:pt x="157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7" name="Freeform 271"/>
            <p:cNvSpPr>
              <a:spLocks/>
            </p:cNvSpPr>
            <p:nvPr/>
          </p:nvSpPr>
          <p:spPr bwMode="auto">
            <a:xfrm>
              <a:off x="3914" y="1716"/>
              <a:ext cx="44" cy="26"/>
            </a:xfrm>
            <a:custGeom>
              <a:avLst/>
              <a:gdLst>
                <a:gd name="T0" fmla="*/ 5 w 44"/>
                <a:gd name="T1" fmla="*/ 8 h 26"/>
                <a:gd name="T2" fmla="*/ 36 w 44"/>
                <a:gd name="T3" fmla="*/ 0 h 26"/>
                <a:gd name="T4" fmla="*/ 39 w 44"/>
                <a:gd name="T5" fmla="*/ 0 h 26"/>
                <a:gd name="T6" fmla="*/ 44 w 44"/>
                <a:gd name="T7" fmla="*/ 3 h 26"/>
                <a:gd name="T8" fmla="*/ 44 w 44"/>
                <a:gd name="T9" fmla="*/ 8 h 26"/>
                <a:gd name="T10" fmla="*/ 39 w 44"/>
                <a:gd name="T11" fmla="*/ 13 h 26"/>
                <a:gd name="T12" fmla="*/ 8 w 44"/>
                <a:gd name="T13" fmla="*/ 26 h 26"/>
                <a:gd name="T14" fmla="*/ 5 w 44"/>
                <a:gd name="T15" fmla="*/ 21 h 26"/>
                <a:gd name="T16" fmla="*/ 0 w 44"/>
                <a:gd name="T17" fmla="*/ 18 h 26"/>
                <a:gd name="T18" fmla="*/ 0 w 44"/>
                <a:gd name="T19" fmla="*/ 13 h 26"/>
                <a:gd name="T20" fmla="*/ 5 w 44"/>
                <a:gd name="T21" fmla="*/ 8 h 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"/>
                <a:gd name="T34" fmla="*/ 0 h 26"/>
                <a:gd name="T35" fmla="*/ 44 w 44"/>
                <a:gd name="T36" fmla="*/ 26 h 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" h="26">
                  <a:moveTo>
                    <a:pt x="5" y="8"/>
                  </a:moveTo>
                  <a:lnTo>
                    <a:pt x="36" y="0"/>
                  </a:lnTo>
                  <a:lnTo>
                    <a:pt x="39" y="0"/>
                  </a:lnTo>
                  <a:lnTo>
                    <a:pt x="44" y="3"/>
                  </a:lnTo>
                  <a:lnTo>
                    <a:pt x="44" y="8"/>
                  </a:lnTo>
                  <a:lnTo>
                    <a:pt x="39" y="13"/>
                  </a:lnTo>
                  <a:lnTo>
                    <a:pt x="8" y="26"/>
                  </a:lnTo>
                  <a:lnTo>
                    <a:pt x="5" y="21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8117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46 -0.01019 L 0.05972 -0.00348 L 1.38889E-6 4.07407E-6 " pathEditMode="relative" rAng="0" ptsTypes="AAA">
                                      <p:cBhvr>
                                        <p:cTn id="6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-0.96858 0.1256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38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93 -0.0132 L 0.97865 -0.154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29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-16024"/>
            <a:ext cx="8183880" cy="1051560"/>
          </a:xfrm>
        </p:spPr>
        <p:txBody>
          <a:bodyPr/>
          <a:lstStyle/>
          <a:p>
            <a:r>
              <a:rPr lang="ru-RU" dirty="0"/>
              <a:t>Решение задачи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109383"/>
              </p:ext>
            </p:extLst>
          </p:nvPr>
        </p:nvGraphicFramePr>
        <p:xfrm>
          <a:off x="502920" y="1035536"/>
          <a:ext cx="8183880" cy="1729521"/>
        </p:xfrm>
        <a:graphic>
          <a:graphicData uri="http://schemas.openxmlformats.org/drawingml/2006/table">
            <a:tbl>
              <a:tblPr firstRow="1" firstCol="1" bandRow="1"/>
              <a:tblGrid>
                <a:gridCol w="14767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74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69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b="1" dirty="0">
                        <a:effectLst/>
                        <a:latin typeface="+mj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Скорость (км/ч)</a:t>
                      </a:r>
                      <a:endParaRPr lang="ru-RU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 (км)</a:t>
                      </a:r>
                      <a:endParaRPr lang="ru-RU" sz="18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(ч.)</a:t>
                      </a:r>
                      <a:endParaRPr lang="ru-RU" sz="18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69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Туда</a:t>
                      </a:r>
                      <a:endParaRPr lang="ru-RU" sz="18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 / x       </a:t>
                      </a:r>
                      <a:r>
                        <a:rPr lang="ru-RU" sz="1800" b="1" i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большая</a:t>
                      </a:r>
                      <a:endParaRPr lang="ru-RU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62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Обратно</a:t>
                      </a:r>
                      <a:endParaRPr lang="ru-RU" sz="18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 + 10</a:t>
                      </a:r>
                      <a:endParaRPr lang="ru-RU" sz="18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 /x+10        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меньшая</a:t>
                      </a:r>
                      <a:endParaRPr lang="ru-RU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6387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183880" cy="1051560"/>
          </a:xfrm>
        </p:spPr>
        <p:txBody>
          <a:bodyPr/>
          <a:lstStyle/>
          <a:p>
            <a:r>
              <a:rPr lang="ru-RU" dirty="0"/>
              <a:t>Итог урока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2212" y="1136733"/>
            <a:ext cx="818388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5000"/>
              </a:lnSpc>
              <a:spcBef>
                <a:spcPts val="300"/>
              </a:spcBef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Каковы этапы решения задач на составление рационального уравнения.</a:t>
            </a:r>
            <a:r>
              <a:rPr lang="ru-RU" sz="3200" i="1" dirty="0">
                <a:solidFill>
                  <a:srgbClr val="E46C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2212" y="1997502"/>
            <a:ext cx="8183880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Каков алгоритм решения рационального уравнения?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688" y="2632055"/>
            <a:ext cx="7597472" cy="383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Как проводится интерпретация полученных решений?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2888" y="3233569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В каких случаях полученные корни уравнения могут не удовлетворять условию задачи?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3129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183880" cy="1051560"/>
          </a:xfrm>
        </p:spPr>
        <p:txBody>
          <a:bodyPr/>
          <a:lstStyle/>
          <a:p>
            <a:r>
              <a:rPr lang="ru-RU" dirty="0">
                <a:effectLst/>
              </a:rPr>
              <a:t>Домашнее задание.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384216"/>
            <a:ext cx="381937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4E4E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  одноклассника  Тимофея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901018"/>
            <a:ext cx="7776864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Маргарита полетела на шабаш ведьм. На расстоянии 228 км от дома, ее догнали служанка Наташа и сосед Николай Иванович. Наташа рассказала, что они начали движение через полчаса после вылета Маргариты и преодолели одинаковое с ней расстояние. Николай Иванович заметил, что средняя скорость Маргариты была на 25 км/ч меньше его постоянной скорости. Какова скорость Маргариты?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4288332"/>
            <a:ext cx="7488832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Ознакомиться с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буктрейлером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книге М. Булгакова «Мастер и Маргарита»    </a:t>
            </a:r>
            <a:r>
              <a:rPr lang="ru-RU" sz="1600" u="sng" spc="75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tooltip="Поделиться ссылкой"/>
              </a:rPr>
              <a:t>https://youtu.be/GrREflAkDw4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469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278983"/>
              </p:ext>
            </p:extLst>
          </p:nvPr>
        </p:nvGraphicFramePr>
        <p:xfrm>
          <a:off x="502921" y="692692"/>
          <a:ext cx="8183880" cy="4680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915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923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 уроке  я работала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активно/пассивно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Своей работой на уроке я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довольна/не довольна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Урок для меня показался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коротким/длинным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 урок я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устала/ не устала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Материал урока мне был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понятен/ не понятен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полезен/бесполезен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интересен/скучен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Домашнее задание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легкое/ трудное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интересное/не интересное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Набранное количество</a:t>
                      </a:r>
                      <a:r>
                        <a:rPr lang="ru-RU" sz="1400" baseline="0" dirty="0">
                          <a:effectLst/>
                        </a:rPr>
                        <a:t> баллов …..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я себя оцениваю…….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8236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296" y="692696"/>
            <a:ext cx="7067128" cy="506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97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634861"/>
            <a:ext cx="8183880" cy="1051560"/>
          </a:xfrm>
        </p:spPr>
        <p:txBody>
          <a:bodyPr>
            <a:normAutofit/>
          </a:bodyPr>
          <a:lstStyle/>
          <a:p>
            <a:r>
              <a:rPr lang="ru-RU" sz="2400" dirty="0">
                <a:effectLst/>
              </a:rPr>
              <a:t>ключевое слово урока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708920"/>
            <a:ext cx="5760640" cy="2927918"/>
          </a:xfrm>
          <a:prstGeom prst="rect">
            <a:avLst/>
          </a:prstGeom>
        </p:spPr>
      </p:pic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376" y="5949280"/>
            <a:ext cx="384081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4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59167"/>
            <a:ext cx="8028384" cy="388392"/>
          </a:xfrm>
        </p:spPr>
        <p:txBody>
          <a:bodyPr>
            <a:normAutofit fontScale="90000"/>
          </a:bodyPr>
          <a:lstStyle/>
          <a:p>
            <a:r>
              <a:rPr lang="ru-RU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домашнего задания </a:t>
            </a:r>
            <a:endParaRPr lang="ru-RU" dirty="0"/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8100392" y="6021288"/>
            <a:ext cx="33033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476" y="719528"/>
            <a:ext cx="6739048" cy="506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1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Отличный шанс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5733256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hlinkClick r:id="rId3" action="ppaction://hlinksldjump"/>
              </a:rPr>
              <a:t>Поехали!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68610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3459" y="481878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</a:rPr>
              <a:t>1. Как называется дробь, у которой числитель меньше знаменателя?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6907" y="3717032"/>
            <a:ext cx="3280996" cy="86409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Правильная</a:t>
            </a:r>
          </a:p>
        </p:txBody>
      </p:sp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423458" y="5301208"/>
            <a:ext cx="3284445" cy="86409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Простая</a:t>
            </a:r>
          </a:p>
        </p:txBody>
      </p:sp>
      <p:sp>
        <p:nvSpPr>
          <p:cNvPr id="7" name="Скругленный прямоугольник 6">
            <a:hlinkClick r:id="rId2" action="ppaction://hlinksldjump"/>
          </p:cNvPr>
          <p:cNvSpPr/>
          <p:nvPr/>
        </p:nvSpPr>
        <p:spPr>
          <a:xfrm>
            <a:off x="5220072" y="3717032"/>
            <a:ext cx="3284445" cy="86409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Неправильная</a:t>
            </a:r>
          </a:p>
        </p:txBody>
      </p:sp>
      <p:sp>
        <p:nvSpPr>
          <p:cNvPr id="8" name="Скругленный прямоугольник 7">
            <a:hlinkClick r:id="rId2" action="ppaction://hlinksldjump"/>
          </p:cNvPr>
          <p:cNvSpPr/>
          <p:nvPr/>
        </p:nvSpPr>
        <p:spPr>
          <a:xfrm>
            <a:off x="5251648" y="5301208"/>
            <a:ext cx="3284445" cy="86409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Обычная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2348880"/>
            <a:ext cx="789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hlinkClick r:id="" action="ppaction://hlinkshowjump?jump=nextslide"/>
              </a:rPr>
              <a:t>К следующему вопросу!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7274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1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23459" y="481878"/>
                <a:ext cx="8208912" cy="1324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ru-RU" sz="3200" b="1" dirty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0070C0"/>
                    </a:solidFill>
                  </a:rPr>
                  <a:t>2. Сравнить дроби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b="1" i="1" dirty="0" smtClean="0">
                            <a:ln w="10541" cmpd="sng">
                              <a:solidFill>
                                <a:srgbClr val="7D7D7D">
                                  <a:tint val="100000"/>
                                  <a:shade val="100000"/>
                                  <a:satMod val="110000"/>
                                </a:srgbClr>
                              </a:solidFill>
                              <a:prstDash val="solid"/>
                            </a:ln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200" b="1" i="1" dirty="0" smtClean="0">
                            <a:ln w="10541" cmpd="sng">
                              <a:solidFill>
                                <a:srgbClr val="7D7D7D">
                                  <a:tint val="100000"/>
                                  <a:shade val="100000"/>
                                  <a:satMod val="110000"/>
                                </a:srgbClr>
                              </a:solidFill>
                              <a:prstDash val="solid"/>
                            </a:ln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3200" b="1" i="1" dirty="0" smtClean="0">
                            <a:ln w="10541" cmpd="sng">
                              <a:solidFill>
                                <a:srgbClr val="7D7D7D">
                                  <a:tint val="100000"/>
                                  <a:shade val="100000"/>
                                  <a:satMod val="110000"/>
                                </a:srgbClr>
                              </a:solidFill>
                              <a:prstDash val="solid"/>
                            </a:ln>
                            <a:solidFill>
                              <a:srgbClr val="0070C0"/>
                            </a:solidFill>
                            <a:latin typeface="Cambria Math"/>
                          </a:rPr>
                          <m:t>𝒙</m:t>
                        </m:r>
                      </m:den>
                    </m:f>
                  </m:oMath>
                </a14:m>
                <a:r>
                  <a:rPr lang="ru-RU" sz="3200" b="1" dirty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0070C0"/>
                    </a:solidFill>
                  </a:rPr>
                  <a:t>   и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b="1" i="1" dirty="0" smtClean="0">
                            <a:ln w="10541" cmpd="sng">
                              <a:solidFill>
                                <a:srgbClr val="7D7D7D">
                                  <a:tint val="100000"/>
                                  <a:shade val="100000"/>
                                  <a:satMod val="110000"/>
                                </a:srgbClr>
                              </a:solidFill>
                              <a:prstDash val="solid"/>
                            </a:ln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200" b="1" i="1" dirty="0" smtClean="0">
                            <a:ln w="10541" cmpd="sng">
                              <a:solidFill>
                                <a:srgbClr val="7D7D7D">
                                  <a:tint val="100000"/>
                                  <a:shade val="100000"/>
                                  <a:satMod val="110000"/>
                                </a:srgbClr>
                              </a:solidFill>
                              <a:prstDash val="solid"/>
                            </a:ln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ru-RU" sz="3200" b="1" i="1" dirty="0" smtClean="0">
                            <a:ln w="10541" cmpd="sng">
                              <a:solidFill>
                                <a:srgbClr val="7D7D7D">
                                  <a:tint val="100000"/>
                                  <a:shade val="100000"/>
                                  <a:satMod val="110000"/>
                                </a:srgbClr>
                              </a:solidFill>
                              <a:prstDash val="solid"/>
                            </a:ln>
                            <a:solidFill>
                              <a:srgbClr val="0070C0"/>
                            </a:solidFill>
                            <a:latin typeface="Cambria Math"/>
                          </a:rPr>
                          <m:t>х+</m:t>
                        </m:r>
                        <m:r>
                          <a:rPr lang="ru-RU" sz="3200" b="1" i="1" dirty="0" smtClean="0">
                            <a:ln w="10541" cmpd="sng">
                              <a:solidFill>
                                <a:srgbClr val="7D7D7D">
                                  <a:tint val="100000"/>
                                  <a:shade val="100000"/>
                                  <a:satMod val="110000"/>
                                </a:srgbClr>
                              </a:solidFill>
                              <a:prstDash val="solid"/>
                            </a:ln>
                            <a:solidFill>
                              <a:srgbClr val="0070C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ru-RU" sz="3200" b="1" dirty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0070C0"/>
                    </a:solidFill>
                  </a:rPr>
                  <a:t>, при х&gt;0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59" y="481878"/>
                <a:ext cx="8208912" cy="13247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426907" y="3717032"/>
            <a:ext cx="3280996" cy="86409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Сравнить невозможно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Скругленный прямоугольник 5">
                <a:hlinkClick r:id="rId3" action="ppaction://hlinksldjump"/>
              </p:cNvPr>
              <p:cNvSpPr/>
              <p:nvPr/>
            </p:nvSpPr>
            <p:spPr>
              <a:xfrm>
                <a:off x="423458" y="5301208"/>
                <a:ext cx="3284445" cy="864096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dirty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dirty="0">
                              <a:latin typeface="Cambria Math"/>
                            </a:rPr>
                            <m:t>𝒙</m:t>
                          </m:r>
                        </m:den>
                      </m:f>
                      <m:r>
                        <a:rPr lang="ru-RU" dirty="0">
                          <a:latin typeface="Cambria Math"/>
                        </a:rPr>
                        <m:t>&lt;</m:t>
                      </m:r>
                      <m:f>
                        <m:fPr>
                          <m:ctrlPr>
                            <a:rPr lang="ru-RU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dirty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ru-RU" dirty="0">
                              <a:latin typeface="Cambria Math"/>
                            </a:rPr>
                            <m:t>х+</m:t>
                          </m:r>
                          <m:r>
                            <a:rPr lang="ru-RU" dirty="0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Скругленный прямоугольник 5">
                <a:hlinkClick r:id="rId4" action="ppaction://hlinksldjump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58" y="5301208"/>
                <a:ext cx="3284445" cy="864096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Скругленный прямоугольник 6"/>
              <p:cNvSpPr/>
              <p:nvPr/>
            </p:nvSpPr>
            <p:spPr>
              <a:xfrm>
                <a:off x="5212297" y="3722847"/>
                <a:ext cx="3284445" cy="864096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dirty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dirty="0">
                              <a:latin typeface="Cambria Math"/>
                            </a:rPr>
                            <m:t>𝒙</m:t>
                          </m:r>
                        </m:den>
                      </m:f>
                      <m:r>
                        <a:rPr lang="ru-RU" dirty="0">
                          <a:latin typeface="Cambria Math"/>
                        </a:rPr>
                        <m:t>&gt;</m:t>
                      </m:r>
                      <m:f>
                        <m:fPr>
                          <m:ctrlPr>
                            <a:rPr lang="ru-RU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dirty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ru-RU" dirty="0">
                              <a:latin typeface="Cambria Math"/>
                            </a:rPr>
                            <m:t>х+</m:t>
                          </m:r>
                          <m:r>
                            <a:rPr lang="ru-RU" dirty="0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Скругленный 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297" y="3722847"/>
                <a:ext cx="3284445" cy="864096"/>
              </a:xfrm>
              <a:prstGeom prst="round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Скругленный прямоугольник 7">
                <a:hlinkClick r:id="rId4" action="ppaction://hlinksldjump"/>
              </p:cNvPr>
              <p:cNvSpPr/>
              <p:nvPr/>
            </p:nvSpPr>
            <p:spPr>
              <a:xfrm>
                <a:off x="5251648" y="5301208"/>
                <a:ext cx="3284445" cy="864096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dirty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dirty="0">
                              <a:latin typeface="Cambria Math"/>
                            </a:rPr>
                            <m:t>𝒙</m:t>
                          </m:r>
                        </m:den>
                      </m:f>
                      <m:r>
                        <a:rPr lang="ru-RU" dirty="0">
                          <a:latin typeface="Cambria Math"/>
                        </a:rPr>
                        <m:t>≤</m:t>
                      </m:r>
                      <m:f>
                        <m:fPr>
                          <m:ctrlPr>
                            <a:rPr lang="ru-RU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dirty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ru-RU" dirty="0">
                              <a:latin typeface="Cambria Math"/>
                            </a:rPr>
                            <m:t>х+</m:t>
                          </m:r>
                          <m:r>
                            <a:rPr lang="ru-RU" dirty="0"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Скругленный прямоугольник 7">
                <a:hlinkClick r:id="rId4" action="ppaction://hlinksldjump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648" y="5301208"/>
                <a:ext cx="3284445" cy="864096"/>
              </a:xfrm>
              <a:prstGeom prst="round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11560" y="2348880"/>
            <a:ext cx="789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hlinkClick r:id="" action="ppaction://hlinkshowjump?jump=nextslide"/>
              </a:rPr>
              <a:t>К следующему вопросу!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2836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582" y="481878"/>
            <a:ext cx="820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</a:rPr>
              <a:t>3. Уравнение, левая и правая части которого являются рациональными выражениями, называются…</a:t>
            </a: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426907" y="3717032"/>
            <a:ext cx="3280996" cy="86409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равносильными</a:t>
            </a:r>
          </a:p>
        </p:txBody>
      </p:sp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423458" y="5301208"/>
            <a:ext cx="3284445" cy="86409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дробными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17435" y="3717032"/>
            <a:ext cx="3284445" cy="86409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рациональными</a:t>
            </a:r>
          </a:p>
        </p:txBody>
      </p:sp>
      <p:sp>
        <p:nvSpPr>
          <p:cNvPr id="8" name="Скругленный прямоугольник 7">
            <a:hlinkClick r:id="rId2" action="ppaction://hlinksldjump"/>
          </p:cNvPr>
          <p:cNvSpPr/>
          <p:nvPr/>
        </p:nvSpPr>
        <p:spPr>
          <a:xfrm>
            <a:off x="5251648" y="5301208"/>
            <a:ext cx="3284445" cy="86409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квадратно-рациональными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3458" y="2924944"/>
            <a:ext cx="789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hlinkClick r:id="" action="ppaction://hlinkshowjump?jump=nextslide"/>
              </a:rPr>
              <a:t>К следующему вопросу!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5403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582" y="481878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</a:rPr>
              <a:t>4. Рациональным уравнением не будет…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Скругленный прямоугольник 4">
                <a:hlinkClick r:id="rId2" action="ppaction://hlinksldjump"/>
              </p:cNvPr>
              <p:cNvSpPr/>
              <p:nvPr/>
            </p:nvSpPr>
            <p:spPr>
              <a:xfrm>
                <a:off x="426907" y="3717032"/>
                <a:ext cx="3280996" cy="864096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 dirty="0" smtClean="0">
                              <a:latin typeface="Cambria Math"/>
                            </a:rPr>
                            <m:t>х−6</m:t>
                          </m:r>
                        </m:num>
                        <m:den>
                          <m:r>
                            <a:rPr lang="ru-RU" i="1" dirty="0" smtClean="0">
                              <a:latin typeface="Cambria Math"/>
                            </a:rPr>
                            <m:t>х−2</m:t>
                          </m:r>
                        </m:den>
                      </m:f>
                      <m:r>
                        <a:rPr lang="ru-RU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 dirty="0" smtClean="0">
                              <a:latin typeface="Cambria Math"/>
                            </a:rPr>
                            <m:t>х−8</m:t>
                          </m:r>
                        </m:num>
                        <m:den>
                          <m:r>
                            <a:rPr lang="ru-RU" i="1" dirty="0" smtClean="0">
                              <a:latin typeface="Cambria Math"/>
                            </a:rPr>
                            <m:t>х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Скругленный прямоугольник 4">
                <a:hlinkClick r:id="rId3" action="ppaction://hlinksldjump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07" y="3717032"/>
                <a:ext cx="3280996" cy="864096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Скругленный прямоугольник 5"/>
              <p:cNvSpPr/>
              <p:nvPr/>
            </p:nvSpPr>
            <p:spPr>
              <a:xfrm>
                <a:off x="423458" y="5301208"/>
                <a:ext cx="3284445" cy="864096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 dirty="0" smtClean="0">
                                  <a:latin typeface="Cambria Math"/>
                                </a:rPr>
                                <m:t>х</m:t>
                              </m:r>
                            </m:e>
                            <m:sup>
                              <m:r>
                                <a:rPr lang="ru-RU" i="1" dirty="0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i="1" dirty="0" smtClean="0">
                              <a:latin typeface="Cambria Math"/>
                              <a:ea typeface="Cambria Math"/>
                            </a:rPr>
                            <m:t>√</m:t>
                          </m:r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ru-RU" i="1" dirty="0" smtClean="0">
                          <a:latin typeface="Cambria Math"/>
                        </a:rPr>
                        <m:t>=2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Скругленный 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58" y="5301208"/>
                <a:ext cx="3284445" cy="864096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Скругленный прямоугольник 6">
                <a:hlinkClick r:id="rId2" action="ppaction://hlinksldjump"/>
              </p:cNvPr>
              <p:cNvSpPr/>
              <p:nvPr/>
            </p:nvSpPr>
            <p:spPr>
              <a:xfrm>
                <a:off x="5251648" y="3717032"/>
                <a:ext cx="3284445" cy="864096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 dirty="0" smtClean="0">
                              <a:latin typeface="Cambria Math"/>
                            </a:rPr>
                            <m:t>−2</m:t>
                          </m:r>
                        </m:num>
                        <m:den>
                          <m:r>
                            <a:rPr lang="ru-RU" i="1" dirty="0" smtClean="0">
                              <a:latin typeface="Cambria Math"/>
                            </a:rPr>
                            <m:t>х+5</m:t>
                          </m:r>
                        </m:den>
                      </m:f>
                      <m:r>
                        <a:rPr lang="ru-RU" i="1" dirty="0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Скругленный прямоугольник 6">
                <a:hlinkClick r:id="rId6" action="ppaction://hlinksldjump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648" y="3717032"/>
                <a:ext cx="3284445" cy="864096"/>
              </a:xfrm>
              <a:prstGeom prst="round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Скругленный прямоугольник 7">
                <a:hlinkClick r:id="rId6" action="ppaction://hlinksldjump"/>
              </p:cNvPr>
              <p:cNvSpPr/>
              <p:nvPr/>
            </p:nvSpPr>
            <p:spPr>
              <a:xfrm>
                <a:off x="5251648" y="5301208"/>
                <a:ext cx="3284445" cy="864096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ru-RU" i="1" dirty="0" smtClean="0">
                          <a:latin typeface="Cambria Math"/>
                        </a:rPr>
                        <m:t>−5х+6=0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Скругленный прямоугольник 7">
                <a:hlinkClick r:id="rId3" action="ppaction://hlinksldjump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648" y="5301208"/>
                <a:ext cx="3284445" cy="864096"/>
              </a:xfrm>
              <a:prstGeom prst="round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53582" y="2924943"/>
            <a:ext cx="789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hlinkClick r:id="" action="ppaction://hlinkshowjump?jump=nextslide"/>
              </a:rPr>
              <a:t>К следующему вопросу!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1685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2113</TotalTime>
  <Words>753</Words>
  <Application>Microsoft Office PowerPoint</Application>
  <PresentationFormat>Экран (4:3)</PresentationFormat>
  <Paragraphs>159</Paragraphs>
  <Slides>28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Cambria Math</vt:lpstr>
      <vt:lpstr>Times New Roman</vt:lpstr>
      <vt:lpstr>Verdana</vt:lpstr>
      <vt:lpstr>Wingdings 2</vt:lpstr>
      <vt:lpstr>Аспект</vt:lpstr>
      <vt:lpstr>Решение задач  с помощью рациональных уравнений                8 класс</vt:lpstr>
      <vt:lpstr>Маршрутный лист</vt:lpstr>
      <vt:lpstr>ключевое слово урока</vt:lpstr>
      <vt:lpstr>Проверка домашнего задания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Математика и физика в задачах на движение</vt:lpstr>
      <vt:lpstr>  </vt:lpstr>
      <vt:lpstr>70/х   -  ( 70)/(  х+2)  = 4 </vt:lpstr>
      <vt:lpstr>Гость урока -литература</vt:lpstr>
      <vt:lpstr>Задача 2.</vt:lpstr>
      <vt:lpstr>Презентация PowerPoint</vt:lpstr>
      <vt:lpstr>Творческое задание. Составить задачу по уравнению.</vt:lpstr>
      <vt:lpstr>Решение задачи</vt:lpstr>
      <vt:lpstr>Итог урока</vt:lpstr>
      <vt:lpstr>Домашнее задание.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Валентина Борисовна</cp:lastModifiedBy>
  <cp:revision>70</cp:revision>
  <dcterms:created xsi:type="dcterms:W3CDTF">2022-04-28T17:38:41Z</dcterms:created>
  <dcterms:modified xsi:type="dcterms:W3CDTF">2022-11-24T07:53:00Z</dcterms:modified>
</cp:coreProperties>
</file>