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6" r:id="rId3"/>
    <p:sldId id="258" r:id="rId4"/>
    <p:sldId id="270" r:id="rId5"/>
    <p:sldId id="259" r:id="rId6"/>
    <p:sldId id="264" r:id="rId7"/>
    <p:sldId id="260" r:id="rId8"/>
    <p:sldId id="271" r:id="rId9"/>
    <p:sldId id="275" r:id="rId10"/>
    <p:sldId id="272" r:id="rId11"/>
    <p:sldId id="273" r:id="rId12"/>
    <p:sldId id="274" r:id="rId13"/>
    <p:sldId id="262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AEDEC"/>
    <a:srgbClr val="F3DE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91033-AC71-44CA-A1DE-2EC18C8BF8A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1EFD5-4622-44E1-BDDB-483F15C26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1EFD5-4622-44E1-BDDB-483F15C262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D730-210D-437F-9906-A324C5E025B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0773-1EE8-46FF-98F7-2E34C846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8919f37490f0_splanirovatsemejnyjbyudzhe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4089313" cy="5472608"/>
          </a:xfrm>
          <a:prstGeom prst="wedgeRectCallout">
            <a:avLst>
              <a:gd name="adj1" fmla="val 59342"/>
              <a:gd name="adj2" fmla="val -43608"/>
            </a:avLst>
          </a:prstGeom>
        </p:spPr>
      </p:pic>
      <p:pic>
        <p:nvPicPr>
          <p:cNvPr id="7" name="Рисунок 6" descr="58919f4151555_splanirovatsemejnyjbyudzhe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1" y="1628800"/>
            <a:ext cx="4156873" cy="5229200"/>
          </a:xfrm>
          <a:prstGeom prst="wedgeRectCallout">
            <a:avLst>
              <a:gd name="adj1" fmla="val -23647"/>
              <a:gd name="adj2" fmla="val -54389"/>
            </a:avLst>
          </a:prstGeom>
        </p:spPr>
      </p:pic>
      <p:pic>
        <p:nvPicPr>
          <p:cNvPr id="8" name="Рисунок 7" descr="716c33e6fc553a0e0f2bf1b18284d3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7122" y="0"/>
            <a:ext cx="1707154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obrashatsya-s-dengami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4283968" cy="5703798"/>
          </a:xfrm>
          <a:prstGeom prst="wedgeRoundRectCallout">
            <a:avLst>
              <a:gd name="adj1" fmla="val -52029"/>
              <a:gd name="adj2" fmla="val -33196"/>
              <a:gd name="adj3" fmla="val 16667"/>
            </a:avLst>
          </a:prstGeom>
        </p:spPr>
      </p:pic>
      <p:pic>
        <p:nvPicPr>
          <p:cNvPr id="10" name="Рисунок 9" descr="clipart-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0"/>
            <a:ext cx="1451995" cy="1873074"/>
          </a:xfrm>
          <a:prstGeom prst="rect">
            <a:avLst/>
          </a:prstGeom>
        </p:spPr>
      </p:pic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700808"/>
            <a:ext cx="3825832" cy="4886003"/>
          </a:xfrm>
          <a:prstGeom prst="wedgeRoundRectCallout">
            <a:avLst>
              <a:gd name="adj1" fmla="val 45166"/>
              <a:gd name="adj2" fmla="val -41495"/>
              <a:gd name="adj3" fmla="val 16667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4803"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Доходы можно распределить по конвертам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12813-9e0aa34405ea9d3eca1c4c2eaa3844b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764360" cy="26823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konverti-559x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89040"/>
            <a:ext cx="5324475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04448" cy="94096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Или учёт доходов и расходов можно вести в такой таблице</a:t>
            </a:r>
            <a:endParaRPr lang="ru-RU" sz="3600" dirty="0">
              <a:latin typeface="Comic Sans MS" pitchFamily="66" charset="0"/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92477662"/>
              </p:ext>
            </p:extLst>
          </p:nvPr>
        </p:nvGraphicFramePr>
        <p:xfrm>
          <a:off x="323528" y="1556792"/>
          <a:ext cx="8640960" cy="49599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3569"/>
                <a:gridCol w="820046"/>
                <a:gridCol w="3169369"/>
                <a:gridCol w="842210"/>
                <a:gridCol w="1595766"/>
              </a:tblGrid>
              <a:tr h="12827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Наши доходы в будущем месяце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Наши расходы в будущем месяце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Перерасход или экономия: что получилось</a:t>
                      </a:r>
                      <a:r>
                        <a:rPr lang="ru-RU" sz="1600" baseline="0" dirty="0" smtClean="0"/>
                        <a:t> на самом деле</a:t>
                      </a:r>
                      <a:endParaRPr lang="ru-RU" sz="1600" dirty="0"/>
                    </a:p>
                  </a:txBody>
                  <a:tcPr marL="91274" marR="91274"/>
                </a:tc>
              </a:tr>
              <a:tr h="3391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Заработная плата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Питание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5667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Пенсия</a:t>
                      </a:r>
                      <a:r>
                        <a:rPr lang="ru-RU" sz="1600" baseline="0" dirty="0" smtClean="0"/>
                        <a:t> бабушки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Оплата жилья и связанных с ним расходов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</a:tr>
              <a:tr h="5667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Плата за сдаваемую квартиру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Проездные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391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Пособие</a:t>
                      </a:r>
                      <a:r>
                        <a:rPr lang="ru-RU" sz="1600" baseline="0" dirty="0" smtClean="0"/>
                        <a:t> на ребенка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Лечение и лекарства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8054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Возврат денег, которые одолжили у нас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Возврат денег, которые мы одолжили у других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39194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Школьные нужды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39194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Запас</a:t>
                      </a:r>
                      <a:r>
                        <a:rPr lang="ru-RU" sz="1600" baseline="0" dirty="0" smtClean="0"/>
                        <a:t> на прочие расходы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391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 доходов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 расходов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86800" cy="461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Бюджет семьи и бережное потребление</a:t>
            </a:r>
            <a:endParaRPr lang="ru-RU" sz="54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0"/>
            <a:ext cx="6852229" cy="1800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Откуда берутся деньги 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5084455" cy="4525963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59" y="1340768"/>
            <a:ext cx="4033741" cy="48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254">
            <a:off x="2699726" y="1667986"/>
            <a:ext cx="352501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7" t="15489" r="55604"/>
          <a:stretch>
            <a:fillRect/>
          </a:stretch>
        </p:blipFill>
        <p:spPr bwMode="auto">
          <a:xfrm>
            <a:off x="2915816" y="3212976"/>
            <a:ext cx="2016224" cy="16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Comic Sans MS" pitchFamily="66" charset="0"/>
              </a:rPr>
              <a:t>Собственный заработок – вознаграждение за работу: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Зарплата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Премии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Приработок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Социальный пакет от фирмы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Гранты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Доходы от </a:t>
            </a:r>
            <a:r>
              <a:rPr lang="ru-RU" sz="2000" dirty="0" err="1" smtClean="0">
                <a:latin typeface="Comic Sans MS" pitchFamily="66" charset="0"/>
              </a:rPr>
              <a:t>самозанятости</a:t>
            </a:r>
            <a:endParaRPr lang="ru-RU" sz="2000" dirty="0" smtClean="0">
              <a:latin typeface="Comic Sans MS" pitchFamily="66" charset="0"/>
            </a:endParaRPr>
          </a:p>
          <a:p>
            <a:pPr marL="342900" indent="-342900"/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260648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2. </a:t>
            </a:r>
            <a:r>
              <a:rPr lang="ru-RU" sz="2000" b="1" dirty="0" smtClean="0">
                <a:latin typeface="Comic Sans MS" pitchFamily="66" charset="0"/>
              </a:rPr>
              <a:t>Пособия разного рода: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Социальные пособия по     безработице, по болезни …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Пенсии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Comic Sans MS" pitchFamily="66" charset="0"/>
              </a:rPr>
              <a:t>Стипении</a:t>
            </a:r>
            <a:endParaRPr lang="ru-RU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Помощь от благотворительных фондов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293096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3. </a:t>
            </a:r>
            <a:r>
              <a:rPr lang="ru-RU" sz="2000" b="1" dirty="0" smtClean="0">
                <a:latin typeface="Comic Sans MS" pitchFamily="66" charset="0"/>
              </a:rPr>
              <a:t>Доходы от собственности: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Дивиденды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Доход от сдачи имущества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Проценты по депозиту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3933056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4. </a:t>
            </a:r>
            <a:r>
              <a:rPr lang="ru-RU" sz="2000" b="1" dirty="0" smtClean="0">
                <a:latin typeface="Comic Sans MS" pitchFamily="66" charset="0"/>
              </a:rPr>
              <a:t>Прочие возможные доходы: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Алименты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Возврат налогов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Подарки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Помощь родителей, детей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Приз, выигрыш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наследство</a:t>
            </a:r>
            <a:endParaRPr lang="ru-RU" sz="2000" dirty="0">
              <a:latin typeface="Comic Sans MS" pitchFamily="66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076056" y="2492896"/>
            <a:ext cx="1152000" cy="79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51720" y="328498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483768" y="479715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427984" y="4941168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2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2736"/>
            <a:ext cx="2952381" cy="311511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2123728" y="188640"/>
            <a:ext cx="6840760" cy="1368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Куда уходят деньги 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Объект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97" y="1412776"/>
            <a:ext cx="2016203" cy="17765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Объект 1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433078" cy="244080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Объект 1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2001635" cy="22587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" name="Объект 2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2582673" cy="22587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Объект 1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304649" cy="179976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Объект 1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18" y="4437112"/>
            <a:ext cx="2594982" cy="222054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Планирование семейного бюджета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 rot="908587">
            <a:off x="25696" y="1008551"/>
            <a:ext cx="3610744" cy="6766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Это важно знать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79512" y="2276872"/>
            <a:ext cx="8286040" cy="422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     При ведении домашнего хозяйства важно приучиться все время сверять, сколько и на что потрачено денег и сколько еще можно в этом месяце потратить.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    Когда денег не хватает, надо найти в себе силы отказаться от необязательных покупок, иначе нечем будет платить за действительно необходимое.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58845">
            <a:off x="26656" y="4167561"/>
            <a:ext cx="8187664" cy="101705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Как спланировать бюджет?</a:t>
            </a:r>
            <a:endParaRPr lang="ru-RU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8560" y="0"/>
            <a:ext cx="295232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1. махнуть рукой и смириться с тем, что расходы всегда растут быстрее доходов;</a:t>
            </a:r>
            <a:endParaRPr lang="ru-RU" sz="2000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28800"/>
            <a:ext cx="1619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2. попытаться разобраться в своих расходах и поставить их под контроль;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328" y="0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3. постараться так увеличить свои доходы, чтобы все текущие расходы на жизнь            покрывались без проблем.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276</Words>
  <Application>Microsoft Office PowerPoint</Application>
  <PresentationFormat>Экран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Бюджет семьи и бережное потребление</vt:lpstr>
      <vt:lpstr>Слайд 3</vt:lpstr>
      <vt:lpstr>Слайд 4</vt:lpstr>
      <vt:lpstr>Слайд 5</vt:lpstr>
      <vt:lpstr>Слайд 6</vt:lpstr>
      <vt:lpstr>Планирование семейного бюджета</vt:lpstr>
      <vt:lpstr>Как спланировать бюджет?</vt:lpstr>
      <vt:lpstr>Слайд 9</vt:lpstr>
      <vt:lpstr>Слайд 10</vt:lpstr>
      <vt:lpstr>Слайд 11</vt:lpstr>
      <vt:lpstr>Доходы можно распределить по конвертам </vt:lpstr>
      <vt:lpstr>Или учёт доходов и расходов можно вести в такой таблице</vt:lpstr>
      <vt:lpstr>Слайд 14</vt:lpstr>
      <vt:lpstr>Слайд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Вера</cp:lastModifiedBy>
  <cp:revision>15</cp:revision>
  <dcterms:created xsi:type="dcterms:W3CDTF">2019-04-20T08:36:20Z</dcterms:created>
  <dcterms:modified xsi:type="dcterms:W3CDTF">2019-04-26T08:58:30Z</dcterms:modified>
</cp:coreProperties>
</file>