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13" Type="http://schemas.openxmlformats.org/officeDocument/2006/relationships/image" Target="../media/image26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9.png"/><Relationship Id="rId5" Type="http://schemas.openxmlformats.org/officeDocument/2006/relationships/image" Target="../media/image14.png"/><Relationship Id="rId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8871" y="-6312641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0581" y="8207932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73352" y="-30861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88100">
            <a:off x="14508692" y="2277743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66521" y="3612422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16997" y="6433147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9820704">
            <a:off x="-2189859" y="1570355"/>
            <a:ext cx="7252335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2218059">
            <a:off x="2666986" y="7330193"/>
            <a:ext cx="1470957" cy="21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282929" y="5633868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80586" y="-3298133"/>
            <a:ext cx="5878047" cy="88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08872" y="-286095"/>
            <a:ext cx="7182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2840150" y="1254875"/>
            <a:ext cx="128076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48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Дидактическое пособие по автоматизации и дифференциации звуков «Речевой сундучок»</a:t>
            </a:r>
            <a:endParaRPr b="1" i="0" sz="4800" u="none" cap="none" strike="noStrike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00288" y="3270338"/>
            <a:ext cx="5878026" cy="439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51525" y="3270350"/>
            <a:ext cx="5878026" cy="439989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4587825" y="8050650"/>
            <a:ext cx="92727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Бельская Ольга Викторовна, учитель-логопед</a:t>
            </a:r>
            <a:endParaRPr sz="30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Валецкая Кристина Максимовна, учитель-логопед</a:t>
            </a:r>
            <a:endParaRPr sz="30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МАДОУ №112, г. Красноярск</a:t>
            </a:r>
            <a:endParaRPr sz="30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1135" y="-4919576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488100">
            <a:off x="3090650" y="7660281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19627">
            <a:off x="-4389120" y="3919448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5528192" y="-1184491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17509359" y="5004467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92050" y="513800"/>
            <a:ext cx="4391900" cy="501931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921762" y="4212150"/>
            <a:ext cx="16444500" cy="5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</a:t>
            </a: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«Звуковой домик»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«Звуковой домик» состоит из солнца, на котором изображена графическая буква; облаков, на которых представлена характеристика звука; дома, на который крепится слоговая схема; дерева для обозначения места звука в слове; забора, на котором составляется звуковая схема слова.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 вместе с ребенком оговаривают характеристику звука, над которым работают, прикрепляя по ходу схемы на облака сверху. Затем, в зависимости от выпавшей ребенку картинки со словом, ему нужно найти количество слогов в слове, обозначив их схемой; выделить место звука в слове, обозначив жёлтым яблочком на первой, средней или последней ветке дерева и с помощью липучек синего, зеленого и красного цвета составить звуковую схему слова на заборе. В качестве усложнения задания можно попросить ребенка рядом со звуковой схемой собрать слово из букв.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36530" y="132100"/>
            <a:ext cx="4614933" cy="39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43339" y="7314718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29861" y="-5394201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92050" y="6613076"/>
            <a:ext cx="4391900" cy="501931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921762" y="4766700"/>
            <a:ext cx="16444500" cy="4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</a:t>
            </a: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«Цепная связь»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одну из сторон коробки к магниту крепятся магнитные листы с изображением текстов цепной связи на один определенный звук, если это этап автоматизации, и несколько, если это этап дифференциации. На магнитные листы дополнительно крепятся карточки с картинками.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знакомится с изображениями на схеме цепной связи и затем несколько раз прослушивает текст от педагога. Прикрепляя по очереди каждую из картинок на общую схему, следуя по стрелкам, ребенок составляет уже знакомые ему предложения, формируя их в текст, представленный ранее педагогом. При составлении рассказа необходимо контролировать правильность произношения отрабатываемых звуков.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8050" y="730675"/>
            <a:ext cx="4391900" cy="374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9811" y="-5238782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265745">
            <a:off x="4730951" y="6449111"/>
            <a:ext cx="5542541" cy="633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497514">
            <a:off x="5471732" y="-1044477"/>
            <a:ext cx="3878878" cy="274899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/>
        </p:nvSpPr>
        <p:spPr>
          <a:xfrm>
            <a:off x="921750" y="2236700"/>
            <a:ext cx="16583700" cy="79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пособия «Речевой сундучок» на логопедических занятиях стало эффективным средством в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автоматизации и дифференциации звуков, формировании фонематических процессов, овладении навыками связной речи и первичными навыками обучения грамоте. «Речевой сундучок» обеспечил закрепление навыков звукопроизношения в слогах, словах, словосочетаниях и в тексте, формирование звуко-слогового анализа и синтеза слов (умение давать характеристику звука, узнавать образ буквы, выделять место звука в слове, осуществлять подсчет слогов в слове и составлять звуковую схему слова), развитие связной речи (умение составлять предложения с опорой на графическое изображение, осуществлять пересказ текста).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данного дидактического пособия на занятиях с детьми с ТНР позволило не только решить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коррекционные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задачи по постановке, автоматизации и дифференциации звуков на различном лексическом материале, но и благодаря игровому подходу у детей повысился интерес к занятиям, а сам коррекционный процесс стал более увлекательным. Дети стали более инициативными, самостоятельными. В ходе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использования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«Речевого сундучка» они стали более активно проявляли себя на индивидуальных занятиях, так как ребенок как равноправный участник коррекционного процесса принимает участие в подборе заданий, порядке и способе выполнения.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1019700" y="1988548"/>
            <a:ext cx="16248600" cy="80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Дидактическое пособие, направленное на развитие устной речи, фонематического слуха и мелкой моторики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2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Освоение фонетико-фонематической стороны речи ребенка на индивидуально-подгрупповых занятиях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умение принимать правильные артикуляционные позиции для нормированного произношения звука;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зрительное восприятие, внимание и мелкую моторику;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навык восприятия и дифференциации звуков;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навыки звуко-слогового анализа и синтеза;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Закреплять навыки произнесения звуков в слогах, словах, словосочетаниях и предложениях;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600"/>
              <a:buFont typeface="Times New Roman"/>
              <a:buChar char="-"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Закреплять графической образ буквы.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Пособие предназначено для детей с тяжелыми нарушениями речи 5-7 лет (старшая и подготовительная группа). 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2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Предполагаемый результат: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разнообразие стандартных индивидуальных занятий с ребенком, включение в работу игрового подхода, коррекция каждой из сторон речи в ходе постановки и автоматизации звуков, а также удерживание интереса ребенка и концентрация его внимания. 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434099">
            <a:off x="-2143176" y="-2203559"/>
            <a:ext cx="5932177" cy="51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4303" y="-592161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081913">
            <a:off x="15744964" y="6645862"/>
            <a:ext cx="4341726" cy="492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19206" y="-483161"/>
            <a:ext cx="3878878" cy="274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04599" y="6032149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12320725" y="-1865089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61105" y="4307957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389768" y="-355863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794640">
            <a:off x="1911989" y="-404967"/>
            <a:ext cx="1470957" cy="2140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1104575" y="5409075"/>
            <a:ext cx="16444500" cy="4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Многофункциональное дидактическое пособие «Речевой сундучок» представляет собой картонную коробку с крышкой, каждая из сторон которой является отдельным самостоятельным пособием. Грани коробки соединены между собой клёпками.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первой стороне размещена изготовленная из фетра «девочка», к которой на липучки крепятся карточки с артикуляционной гимнастикой. Данная часть пособия направлена на развитие артикуляционной моторики, а также предусматривает возможность игр на развитие мелкой моторики («Заплети косички», «Приколи заколки» и т.п).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 для изготовления: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Фетр цветной, пряжа, проволока, резинки, заколки, липучки, клей-пистолет, карточки с артикуляционной гимнастикой.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7700" y="1028700"/>
            <a:ext cx="5463153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19080" y="9077325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6235" y="8749348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45411" y="-926152"/>
            <a:ext cx="3878878" cy="27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5431535" y="-926152"/>
            <a:ext cx="3878878" cy="2748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1243200" y="5492250"/>
            <a:ext cx="16444500" cy="3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Вторая сторона «Речевого сундучка» представляет собой новогоднюю ёлку. На ёлке имеются липучки для автоматизации слогов, а также ленточка с прищепками для автоматизации звука в словах. По бокам от ёлки расположены лесные обитатели, меняющиеся в зависимости от дифференцируемых звуков, над ними - кармашки, в которые убирается картинка с соответствующим зверю звуком. Сверху расположены снежинки, предусмотренные для развития ротового выдоха.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Предметные картинки, листы для ламинирования, слоговые цепочки, липучки, прищепки, новогодний дождик, декоративные снежинки, лента, двухсторонний скотч.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1700" y="820675"/>
            <a:ext cx="5661590" cy="42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319627">
            <a:off x="13556998" y="-3657311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319627">
            <a:off x="-4389120" y="6080248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0" y="-1301416"/>
            <a:ext cx="7182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1243200" y="5492250"/>
            <a:ext cx="16444500" cy="3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 одна сторона предназначена для звуко-слогового анализа и синтеза, на ней изображены домик и дерево, окруженные забором. Данная часть пособия нацелена на формирование знаний о характеристике автоматизированного звука, графическом образе буквы, умения делить на слоги, находить место звука в слове и строить звуковую схему слова. Усложненный вариант для подготовительной к школе группы предусматривает составление рассматриваемого слова из кассы букв ниже.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Предметные картинки, листы для ламинирования, схематичная характеристика звука, липучки разноцветные, липкая лента, слоговые схемы, алфавит, двухсторонний скотч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6951" y="1028700"/>
            <a:ext cx="5478955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8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3352" y="-30861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99258">
            <a:off x="15884509" y="2444401"/>
            <a:ext cx="6231687" cy="539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88100">
            <a:off x="3379642" y="-508296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2700000">
            <a:off x="15568976" y="8218008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601978" y="-3296567"/>
            <a:ext cx="6810420" cy="778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356611">
            <a:off x="-2558699" y="1787670"/>
            <a:ext cx="6231687" cy="53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/>
          <p:nvPr/>
        </p:nvSpPr>
        <p:spPr>
          <a:xfrm>
            <a:off x="1243200" y="7460925"/>
            <a:ext cx="16444500" cy="22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Последняя сторона состоит из магнитных листов, на которых изображены схемы текстов цепной структуры с липучками. На каждую липучку клеится соответствующая ей картинка, полностью дублирующая основную. Картинки на цепную структуры использованы под авторством учителя-логопеда Андриевской Н.М.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Материал: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Магнитный лист, металлический лист, листы для ламинирования, липучки, двухсторонний скотч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81187" y="2249889"/>
            <a:ext cx="5368525" cy="447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386265" y="-4695722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2221" y="-209148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57832" y="4842783"/>
            <a:ext cx="7182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/>
        </p:nvSpPr>
        <p:spPr>
          <a:xfrm>
            <a:off x="1243212" y="6722613"/>
            <a:ext cx="16444500" cy="2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</a:t>
            </a: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«Метелица»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 изображением новогодней ёлки на съемной липкой ленте прикреплены снежинки небольшого размера, предназначенные для развития ротового выдоха, силы и длительности воздушной струи.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вдыхает носом и выдыхает через рот, вытягивая вперед губы и не надувая щеки, так, чтобы снежинки, подвешенные на дождике зашевелились, словно в зимнем лесу началась настоящая метель.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1243200" y="3726350"/>
            <a:ext cx="16444500" cy="3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«Парикмахерская»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«девочке» из фетра на липучках дополнительно крепится парик из пряжи. К заданию прилагаются различные заколки и резинки.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заплетает косички, хвостики или пальчиками причесывает пряди, закалывает заколки-крабики, делая девочке прическу.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1243200" y="643550"/>
            <a:ext cx="16444500" cy="3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«Веселый Язычок»</a:t>
            </a:r>
            <a:endParaRPr i="1" sz="2600" u="sng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Девочка из фетра имеет на месте губ липучку, предназначенную для крепления карточек с артикуляционной гимнастикой. Для педагога имеются также карточки с пояснением каждого упражнения.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Меняя карточки с артикуляционными упражнениями, которые крепятся на лицо «девочки», ребенок принимает соответствующую позу под счет учителя-логопеда или воспитателя, начиная с «Улыбочки».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 b="0" l="2111" r="2109" t="0"/>
          <a:stretch/>
        </p:blipFill>
        <p:spPr>
          <a:xfrm>
            <a:off x="0" y="-43660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-1733313" y="-4370799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15666087" y="-5057617"/>
            <a:ext cx="950026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921762" y="3171963"/>
            <a:ext cx="16444500" cy="5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</a:t>
            </a: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«Новогодняя ёлочка»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одной из сторон «Речевого сундучка» расположена ёлочка с липучками, похожими на новогодние шарики, украшенная яркой лентой. К заданию прилагаются слоги, картинки на автоматизацию определенного звука и разноцветные прищепки, чтобы ёлка казалась красочной и веселой.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зависимости от этапа автоматизации звука ребенку предлагаются «новогодние шары» с изображением прямых и обратных слогов, которые крепятся липучками на ёлку, и/или картинки на автоматизацию определенного звука в разных положениях, которые ребенок крепит прищепками к «гирлянде» на ёлочке. Весь дидактический материал проговаривается ребенком с контролем произношения того звука, над которым ведется работа. Проговаривая слоги и/или слова, ребенок украшает свою ёлочку. Игра может дополняться заданиями «Посчитай до 5», «Много чего?», «Назови ласково» на материале отрабатываемых слов.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b="0" l="2107" r="2116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4746707" y="238845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2856401" y="7117583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990451">
            <a:off x="-483870" y="-4735515"/>
            <a:ext cx="877824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921762" y="4670763"/>
            <a:ext cx="16444500" cy="51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 </a:t>
            </a:r>
            <a:r>
              <a:rPr i="1" lang="en-US" sz="2600" u="sng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«Подарки для зверят»</a:t>
            </a:r>
            <a:endParaRPr b="1"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бокам от изображения ёлки расположена пара зверей, олицетворяющих оппозиционные звуки (С-Ш, З-Ж, Ч-Щ и т.д). Над каждым из животных имеется кармашек, скрытый под облачком с графическим образом буквы. Дидактический материал представлен в виде подарков на Новый год, о которых мечтают лесные обитатели.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40006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игры: </a:t>
            </a:r>
            <a:r>
              <a:rPr lang="en-US" sz="26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называет изображенную картинку, которая ему досталась, и звук, который есть в этом слове, составляет предложения (их наполняемость может меняться в зависимости от речевой ситуации), например, «У Миши нет шапки», «Миша рад шапке», «Миша любит шапку», «Мишка думает о шапке» и т.д. Затем, в зависимости от звука, ребенок кладет картинку в тот или иной кармашек соответствующего животного или птицы, в названии которого тоже есть этот звук.</a:t>
            </a:r>
            <a:endParaRPr sz="2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8675" y="523225"/>
            <a:ext cx="4459850" cy="38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75ACB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