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tx>
        <c:rich>
          <a:bodyPr/>
          <a:lstStyle/>
          <a:p>
            <a:pPr>
              <a:defRPr/>
            </a:pPr>
            <a:r>
              <a:rPr lang="ru-RU"/>
              <a:t>Международное исследование </a:t>
            </a:r>
            <a:r>
              <a:rPr lang="en-US"/>
              <a:t>TIMSS-2015</a:t>
            </a:r>
            <a:endParaRPr lang="ru-RU"/>
          </a:p>
        </c:rich>
      </c:tx>
      <c:layout>
        <c:manualLayout>
          <c:xMode val="edge"/>
          <c:yMode val="edge"/>
          <c:x val="9.8417529269515497E-2"/>
          <c:y val="3.7914691943127972E-2"/>
        </c:manualLayout>
      </c:layout>
    </c:title>
    <c:plotArea>
      <c:layout/>
      <c:barChart>
        <c:barDir val="col"/>
        <c:grouping val="clustered"/>
        <c:ser>
          <c:idx val="0"/>
          <c:order val="0"/>
          <c:cat>
            <c:strRef>
              <c:f>Лист1!$A$1:$B$1</c:f>
              <c:strCache>
                <c:ptCount val="2"/>
                <c:pt idx="0">
                  <c:v>Риссия</c:v>
                </c:pt>
                <c:pt idx="1">
                  <c:v>МБОУ лицей №81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55</c:v>
                </c:pt>
                <c:pt idx="1">
                  <c:v>74</c:v>
                </c:pt>
              </c:numCache>
            </c:numRef>
          </c:val>
        </c:ser>
        <c:axId val="157354240"/>
        <c:axId val="112960256"/>
      </c:barChart>
      <c:catAx>
        <c:axId val="157354240"/>
        <c:scaling>
          <c:orientation val="minMax"/>
        </c:scaling>
        <c:axPos val="b"/>
        <c:majorTickMark val="none"/>
        <c:tickLblPos val="nextTo"/>
        <c:crossAx val="112960256"/>
        <c:crosses val="autoZero"/>
        <c:auto val="1"/>
        <c:lblAlgn val="ctr"/>
        <c:lblOffset val="100"/>
      </c:catAx>
      <c:valAx>
        <c:axId val="112960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573542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Лист1!$B$2</c:f>
              <c:strCache>
                <c:ptCount val="1"/>
                <c:pt idx="0">
                  <c:v>2013-2014</c:v>
                </c:pt>
              </c:strCache>
            </c:strRef>
          </c:tx>
          <c:cat>
            <c:strRef>
              <c:f>Лист1!$A$3:$A$6</c:f>
              <c:strCache>
                <c:ptCount val="4"/>
                <c:pt idx="0">
                  <c:v>11а</c:v>
                </c:pt>
                <c:pt idx="1">
                  <c:v>7б</c:v>
                </c:pt>
                <c:pt idx="2">
                  <c:v>6б</c:v>
                </c:pt>
                <c:pt idx="3">
                  <c:v>5в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65</c:v>
                </c:pt>
                <c:pt idx="1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Лист1!$A$3:$A$6</c:f>
              <c:strCache>
                <c:ptCount val="4"/>
                <c:pt idx="0">
                  <c:v>11а</c:v>
                </c:pt>
                <c:pt idx="1">
                  <c:v>7б</c:v>
                </c:pt>
                <c:pt idx="2">
                  <c:v>6б</c:v>
                </c:pt>
                <c:pt idx="3">
                  <c:v>5в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70</c:v>
                </c:pt>
                <c:pt idx="1">
                  <c:v>60</c:v>
                </c:pt>
                <c:pt idx="2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Лист1!$A$3:$A$6</c:f>
              <c:strCache>
                <c:ptCount val="4"/>
                <c:pt idx="0">
                  <c:v>11а</c:v>
                </c:pt>
                <c:pt idx="1">
                  <c:v>7б</c:v>
                </c:pt>
                <c:pt idx="2">
                  <c:v>6б</c:v>
                </c:pt>
                <c:pt idx="3">
                  <c:v>5в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1">
                  <c:v>65</c:v>
                </c:pt>
                <c:pt idx="2">
                  <c:v>80</c:v>
                </c:pt>
                <c:pt idx="3">
                  <c:v>56</c:v>
                </c:pt>
              </c:numCache>
            </c:numRef>
          </c:val>
        </c:ser>
        <c:axId val="113613056"/>
        <c:axId val="113614848"/>
      </c:barChart>
      <c:catAx>
        <c:axId val="113613056"/>
        <c:scaling>
          <c:orientation val="minMax"/>
        </c:scaling>
        <c:axPos val="b"/>
        <c:majorTickMark val="none"/>
        <c:tickLblPos val="nextTo"/>
        <c:crossAx val="113614848"/>
        <c:crosses val="autoZero"/>
        <c:auto val="1"/>
        <c:lblAlgn val="ctr"/>
        <c:lblOffset val="100"/>
      </c:catAx>
      <c:valAx>
        <c:axId val="1136148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3613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2E6DE-0EE0-4085-B4FD-8670B94841A0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7EB6A-1E15-4BD7-81DC-F5DDDBFE9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7EB6A-1E15-4BD7-81DC-F5DDDBFE918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1D853-5807-4AFE-BAE7-342B284F167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676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706688" y="6654800"/>
            <a:ext cx="6437312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9" name="Picture 46" descr="ARTE_pr_PPt_Punt"/>
          <p:cNvPicPr>
            <a:picLocks noChangeAspect="1" noChangeArrowheads="1"/>
          </p:cNvPicPr>
          <p:nvPr/>
        </p:nvPicPr>
        <p:blipFill>
          <a:blip r:embed="rId2" cstate="print"/>
          <a:srcRect t="20750"/>
          <a:stretch>
            <a:fillRect/>
          </a:stretch>
        </p:blipFill>
        <p:spPr bwMode="auto">
          <a:xfrm>
            <a:off x="0" y="0"/>
            <a:ext cx="91440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graf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>
            <a:off x="0" y="1"/>
            <a:ext cx="1282700" cy="23574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graf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-144000" y="4896000"/>
            <a:ext cx="3000364" cy="1840191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401080" cy="4789227"/>
          </a:xfrm>
        </p:spPr>
        <p:txBody>
          <a:bodyPr/>
          <a:lstStyle>
            <a:lvl1pPr algn="just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714356"/>
          </a:xfrm>
        </p:spPr>
        <p:txBody>
          <a:bodyPr>
            <a:noAutofit/>
          </a:bodyPr>
          <a:lstStyle>
            <a:lvl1pPr algn="ctr">
              <a:tabLst>
                <a:tab pos="2514600" algn="l"/>
              </a:tabLst>
              <a:defRPr sz="3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/>
                  </a:inn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7" descr="graf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 flipH="1">
            <a:off x="8501058" y="0"/>
            <a:ext cx="642942" cy="1285929"/>
          </a:xfrm>
          <a:prstGeom prst="rect">
            <a:avLst/>
          </a:prstGeom>
          <a:noFill/>
        </p:spPr>
      </p:pic>
      <p:pic>
        <p:nvPicPr>
          <p:cNvPr id="10" name="Picture 2" descr="C:\Documents and Settings\Usuario\Mis documentos\Mis imágenes\planeta tierra\SuperStock_1566-0752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-357214"/>
            <a:ext cx="2589233" cy="2071643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592000" y="6643710"/>
            <a:ext cx="6516000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4AC28-53A4-4E41-9CEC-EF9B339CBDA6}" type="datetimeFigureOut">
              <a:rPr lang="ru-RU" smtClean="0"/>
              <a:pPr/>
              <a:t>28.10.2018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893E8-49FE-4950-AEC8-421FD9CB2D6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6" descr="ARTE_pr_PPt_Punt"/>
          <p:cNvPicPr>
            <a:picLocks noChangeAspect="1" noChangeArrowheads="1"/>
          </p:cNvPicPr>
          <p:nvPr/>
        </p:nvPicPr>
        <p:blipFill>
          <a:blip r:embed="rId13" cstate="print"/>
          <a:srcRect t="20750"/>
          <a:stretch>
            <a:fillRect/>
          </a:stretch>
        </p:blipFill>
        <p:spPr bwMode="auto">
          <a:xfrm>
            <a:off x="0" y="1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lymp.ifmo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atcreative.ru/teoreticheskaya-baza-po-ispolzovaniyu-zada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chart" Target="../charts/chart2.xml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79512" cy="2357430"/>
          </a:xfrm>
          <a:prstGeom prst="rect">
            <a:avLst/>
          </a:prstGeom>
          <a:solidFill>
            <a:srgbClr val="FF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Usuario\Mis documentos\Mis imágenes\planeta tierra\SuperStock_1566-0752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3999" y="2420888"/>
            <a:ext cx="3750001" cy="300037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TextBox 3"/>
          <p:cNvSpPr txBox="1"/>
          <p:nvPr/>
        </p:nvSpPr>
        <p:spPr>
          <a:xfrm>
            <a:off x="2843808" y="116632"/>
            <a:ext cx="6157348" cy="255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r">
              <a:lnSpc>
                <a:spcPct val="85000"/>
              </a:lnSpc>
            </a:pPr>
            <a:r>
              <a:rPr lang="ru-RU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</a:p>
          <a:p>
            <a:pPr algn="r">
              <a:lnSpc>
                <a:spcPct val="85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Мастер-класс    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r">
              <a:lnSpc>
                <a:spcPct val="85000"/>
              </a:lnSpc>
            </a:pP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z="16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«</a:t>
            </a:r>
            <a:r>
              <a:rPr lang="ru-RU" sz="2800" b="1" i="1" dirty="0" smtClean="0">
                <a:solidFill>
                  <a:schemeClr val="bg1"/>
                </a:solidFill>
              </a:rPr>
              <a:t>Применение технологии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деятельностного</a:t>
            </a:r>
            <a:r>
              <a:rPr lang="ru-RU" sz="2800" b="1" i="1" dirty="0" smtClean="0">
                <a:solidFill>
                  <a:schemeClr val="bg1"/>
                </a:solidFill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</a:rPr>
              <a:t> метода </a:t>
            </a:r>
            <a:r>
              <a:rPr lang="ru-RU" sz="2800" b="1" i="1" dirty="0" smtClean="0">
                <a:solidFill>
                  <a:schemeClr val="bg1"/>
                </a:solidFill>
              </a:rPr>
              <a:t>на уроках 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математики  </a:t>
            </a:r>
            <a:r>
              <a:rPr lang="ru-RU" sz="2800" b="1" dirty="0">
                <a:solidFill>
                  <a:schemeClr val="bg1"/>
                </a:solidFill>
              </a:rPr>
              <a:t>через  задачи  открытого  типа»</a:t>
            </a:r>
          </a:p>
          <a:p>
            <a:pPr algn="r">
              <a:lnSpc>
                <a:spcPct val="85000"/>
              </a:lnSpc>
            </a:pPr>
            <a:endPara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00808"/>
            <a:ext cx="2520000" cy="5157192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6165882"/>
            <a:ext cx="2520000" cy="46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8976" y="5876847"/>
            <a:ext cx="2520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7016" y="1822962"/>
            <a:ext cx="2520000" cy="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131840" y="5805264"/>
            <a:ext cx="32959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Сидина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 Ирина Юрьевна,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МБОУ лицей №81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6" name="Picture 2" descr="C:\Users\user1\Desktop\учитель года\Сидина И.Ю.МБОУ лицей№81\фот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2512201" cy="3433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7992887" cy="4824534"/>
        </p:xfrm>
        <a:graphic>
          <a:graphicData uri="http://schemas.openxmlformats.org/drawingml/2006/table">
            <a:tbl>
              <a:tblPr/>
              <a:tblGrid>
                <a:gridCol w="3459377"/>
                <a:gridCol w="1511170"/>
                <a:gridCol w="1511170"/>
                <a:gridCol w="1511170"/>
              </a:tblGrid>
              <a:tr h="34358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участников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2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2012-2013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уч.г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2014-2015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уч.г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2015-2016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уч.г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(1 полугодие)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Всероссийская олимпиада школьников по математике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«Кенгуру» (международный конкурс)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«КИТ» (международный конкурс)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«Инфознайка» (международный конкурс)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«Олимпус»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Всероссийская олимпиада школьников имени Н.П. Румянцева по математике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Всероссийская олимпиада школьников имени по математике и криптографии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Устная олимпиада по математике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Турнир «РИНРУТ»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Дистанционная олимпиада по математике  </a:t>
                      </a:r>
                      <a:r>
                        <a:rPr lang="ru-RU" sz="12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http://olymp.ifmo.ru/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Мнение учеников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1806874"/>
            <a:ext cx="5832648" cy="3134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Arial" pitchFamily="34" charset="0"/>
            </a:endParaRPr>
          </a:p>
        </p:txBody>
      </p:sp>
      <p:pic>
        <p:nvPicPr>
          <p:cNvPr id="5" name="Picture 2" descr="Татьяна- профиль пользователя с id 863011 - Sindom.ru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34" r="5743"/>
          <a:stretch/>
        </p:blipFill>
        <p:spPr bwMode="auto">
          <a:xfrm>
            <a:off x="5868144" y="1844824"/>
            <a:ext cx="3005537" cy="271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467544" y="1340768"/>
            <a:ext cx="4536504" cy="4968552"/>
          </a:xfrm>
          <a:prstGeom prst="roundRect">
            <a:avLst>
              <a:gd name="adj" fmla="val 6141"/>
            </a:avLst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«… Решать такие задачи намного интереснее, они отличаются от задач из школьного учебника…»</a:t>
            </a:r>
          </a:p>
          <a:p>
            <a:pPr lvl="0">
              <a:lnSpc>
                <a:spcPct val="80000"/>
              </a:lnSpc>
              <a:defRPr/>
            </a:pPr>
            <a:endParaRPr lang="ru-RU" sz="2000" i="1" dirty="0" smtClean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«… Можно предлагать разные идеи, использовать разные  решения…»</a:t>
            </a:r>
          </a:p>
          <a:p>
            <a:pPr lvl="0">
              <a:lnSpc>
                <a:spcPct val="80000"/>
              </a:lnSpc>
              <a:defRPr/>
            </a:pPr>
            <a:endParaRPr lang="ru-RU" sz="2000" i="1" dirty="0" smtClean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endParaRPr lang="ru-RU" sz="2000" i="1" dirty="0" smtClean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«… Каждый человек должен быть </a:t>
            </a:r>
            <a:r>
              <a:rPr lang="ru-RU" sz="2000" i="1" dirty="0" err="1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креативным</a:t>
            </a:r>
            <a:r>
              <a:rPr lang="ru-RU" sz="2000" i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…»</a:t>
            </a:r>
          </a:p>
          <a:p>
            <a:pPr lvl="0">
              <a:lnSpc>
                <a:spcPct val="80000"/>
              </a:lnSpc>
              <a:defRPr/>
            </a:pPr>
            <a:endParaRPr lang="ru-RU" sz="2000" i="1" dirty="0" smtClean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«… Такие задачи учат решать проблемы в жизни…»</a:t>
            </a:r>
          </a:p>
          <a:p>
            <a:pPr lvl="0">
              <a:lnSpc>
                <a:spcPct val="80000"/>
              </a:lnSpc>
              <a:defRPr/>
            </a:pPr>
            <a:endParaRPr lang="ru-RU" sz="2000" i="1" dirty="0" smtClean="0">
              <a:solidFill>
                <a:schemeClr val="tx1"/>
              </a:solidFill>
              <a:latin typeface="Comic Sans MS" pitchFamily="66" charset="0"/>
              <a:cs typeface="Arial" pitchFamily="34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ru-RU" sz="2000" i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>«… Я учусь делать выбор, когда вариантов решения  много, надо, чтобы он оказался лучшим…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880602"/>
            <a:ext cx="8750331" cy="5500726"/>
          </a:xfrm>
        </p:spPr>
        <p:txBody>
          <a:bodyPr>
            <a:noAutofit/>
          </a:bodyPr>
          <a:lstStyle/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Возрастные возможности усвоения знаний /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00" dirty="0">
                <a:latin typeface="Cambria" panose="02040503050406030204" pitchFamily="18" charset="0"/>
              </a:rPr>
              <a:t> </a:t>
            </a:r>
            <a:r>
              <a:rPr lang="ru-RU" sz="1400" dirty="0" smtClean="0">
                <a:latin typeface="Cambria" panose="02040503050406030204" pitchFamily="18" charset="0"/>
              </a:rPr>
              <a:t>    Под ред. Д. Б. </a:t>
            </a:r>
            <a:r>
              <a:rPr lang="ru-RU" sz="1400" dirty="0" err="1" smtClean="0">
                <a:latin typeface="Cambria" panose="02040503050406030204" pitchFamily="18" charset="0"/>
              </a:rPr>
              <a:t>Эльконина</a:t>
            </a:r>
            <a:r>
              <a:rPr lang="ru-RU" sz="1400" dirty="0" smtClean="0">
                <a:latin typeface="Cambria" panose="02040503050406030204" pitchFamily="18" charset="0"/>
              </a:rPr>
              <a:t>, В. В. Давыдова. – М., 1966.</a:t>
            </a:r>
            <a:endParaRPr lang="ru-RU" sz="1400" i="1" dirty="0" smtClean="0">
              <a:latin typeface="Cambria" panose="02040503050406030204" pitchFamily="18" charset="0"/>
            </a:endParaRP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dirty="0" err="1" smtClean="0">
                <a:latin typeface="Cambria" panose="02040503050406030204" pitchFamily="18" charset="0"/>
              </a:rPr>
              <a:t>Гин</a:t>
            </a:r>
            <a:r>
              <a:rPr lang="ru-RU" sz="1400" i="1" dirty="0" smtClean="0">
                <a:latin typeface="Cambria" panose="02040503050406030204" pitchFamily="18" charset="0"/>
              </a:rPr>
              <a:t> А. А., </a:t>
            </a:r>
            <a:r>
              <a:rPr lang="ru-RU" sz="1400" i="1" dirty="0" err="1" smtClean="0">
                <a:latin typeface="Cambria" panose="02040503050406030204" pitchFamily="18" charset="0"/>
              </a:rPr>
              <a:t>Кавтрев</a:t>
            </a:r>
            <a:r>
              <a:rPr lang="ru-RU" sz="1400" i="1" dirty="0" smtClean="0">
                <a:latin typeface="Cambria" panose="02040503050406030204" pitchFamily="18" charset="0"/>
              </a:rPr>
              <a:t> А. Ф.</a:t>
            </a:r>
            <a:r>
              <a:rPr lang="ru-RU" sz="1400" dirty="0" smtClean="0">
                <a:latin typeface="Cambria" panose="02040503050406030204" pitchFamily="18" charset="0"/>
              </a:rPr>
              <a:t> «</a:t>
            </a:r>
            <a:r>
              <a:rPr lang="ru-RU" sz="1400" dirty="0" err="1" smtClean="0">
                <a:latin typeface="Cambria" panose="02040503050406030204" pitchFamily="18" charset="0"/>
              </a:rPr>
              <a:t>Креатив-бой</a:t>
            </a:r>
            <a:r>
              <a:rPr lang="ru-RU" sz="1400" dirty="0" smtClean="0">
                <a:latin typeface="Cambria" panose="02040503050406030204" pitchFamily="18" charset="0"/>
              </a:rPr>
              <a:t>»: как его провести. –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00" dirty="0">
                <a:latin typeface="Cambria" panose="02040503050406030204" pitchFamily="18" charset="0"/>
              </a:rPr>
              <a:t> </a:t>
            </a:r>
            <a:r>
              <a:rPr lang="ru-RU" sz="1400" dirty="0" smtClean="0">
                <a:latin typeface="Cambria" panose="02040503050406030204" pitchFamily="18" charset="0"/>
              </a:rPr>
              <a:t>    М.: Вита-пресс, 2012. – 32 с. 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dirty="0" smtClean="0">
                <a:latin typeface="Cambria" panose="02040503050406030204" pitchFamily="18" charset="0"/>
              </a:rPr>
              <a:t>Горев П. М., Рычкова О. В. </a:t>
            </a:r>
            <a:r>
              <a:rPr lang="ru-RU" sz="1400" dirty="0" smtClean="0">
                <a:latin typeface="Cambria" panose="02040503050406030204" pitchFamily="18" charset="0"/>
              </a:rPr>
              <a:t>Открытые задачи как средство достижения школьниками </a:t>
            </a:r>
            <a:r>
              <a:rPr lang="ru-RU" sz="1400" dirty="0" err="1" smtClean="0">
                <a:latin typeface="Cambria" panose="02040503050406030204" pitchFamily="18" charset="0"/>
              </a:rPr>
              <a:t>метапредметных</a:t>
            </a:r>
            <a:r>
              <a:rPr lang="ru-RU" sz="1400" dirty="0" smtClean="0">
                <a:latin typeface="Cambria" panose="02040503050406030204" pitchFamily="18" charset="0"/>
              </a:rPr>
              <a:t> результатов на современном </a:t>
            </a:r>
            <a:r>
              <a:rPr lang="ru-RU" sz="1400" dirty="0" err="1" smtClean="0">
                <a:latin typeface="Cambria" panose="02040503050406030204" pitchFamily="18" charset="0"/>
              </a:rPr>
              <a:t>креативном</a:t>
            </a:r>
            <a:r>
              <a:rPr lang="ru-RU" sz="1400" dirty="0" smtClean="0">
                <a:latin typeface="Cambria" panose="02040503050406030204" pitchFamily="18" charset="0"/>
              </a:rPr>
              <a:t> уроке математики // Концепт. – 2015. – № 5 (май). – ART 15132. – URL: http://e-koncept.ru/2015/15132.htm.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dirty="0" smtClean="0">
                <a:latin typeface="Cambria" panose="02040503050406030204" pitchFamily="18" charset="0"/>
              </a:rPr>
              <a:t>Горев П. М., Рычкова О. В. </a:t>
            </a:r>
            <a:r>
              <a:rPr lang="ru-RU" sz="1400" dirty="0">
                <a:latin typeface="Cambria" panose="02040503050406030204" pitchFamily="18" charset="0"/>
              </a:rPr>
              <a:t>Открытые задачи как стимульный материал развивающего эффекта креативного урока математики </a:t>
            </a:r>
            <a:r>
              <a:rPr lang="ru-RU" sz="1400" dirty="0" smtClean="0">
                <a:latin typeface="Cambria" panose="02040503050406030204" pitchFamily="18" charset="0"/>
              </a:rPr>
              <a:t>// Вестник Челябинского государственного педагогического университета. – 2015. </a:t>
            </a:r>
            <a:r>
              <a:rPr lang="ru-RU" sz="1400" dirty="0">
                <a:latin typeface="Cambria" panose="02040503050406030204" pitchFamily="18" charset="0"/>
              </a:rPr>
              <a:t>–</a:t>
            </a:r>
            <a:r>
              <a:rPr lang="ru-RU" sz="1400" dirty="0" smtClean="0">
                <a:latin typeface="Cambria" panose="02040503050406030204" pitchFamily="18" charset="0"/>
              </a:rPr>
              <a:t> № 6. – С. 32–40.</a:t>
            </a:r>
            <a:endParaRPr lang="ru-RU" sz="1400" dirty="0">
              <a:latin typeface="Cambria" panose="02040503050406030204" pitchFamily="18" charset="0"/>
            </a:endParaRP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dirty="0" smtClean="0">
                <a:latin typeface="Cambria" panose="02040503050406030204" pitchFamily="18" charset="0"/>
              </a:rPr>
              <a:t>Горев П. М., </a:t>
            </a:r>
            <a:r>
              <a:rPr lang="ru-RU" sz="1400" i="1" dirty="0" err="1" smtClean="0">
                <a:latin typeface="Cambria" panose="02040503050406030204" pitchFamily="18" charset="0"/>
              </a:rPr>
              <a:t>Утёмов</a:t>
            </a:r>
            <a:r>
              <a:rPr lang="ru-RU" sz="1400" i="1" dirty="0" smtClean="0">
                <a:latin typeface="Cambria" panose="02040503050406030204" pitchFamily="18" charset="0"/>
              </a:rPr>
              <a:t> В. В.</a:t>
            </a:r>
            <a:r>
              <a:rPr lang="ru-RU" sz="1400" dirty="0" smtClean="0">
                <a:latin typeface="Cambria" panose="02040503050406030204" pitchFamily="18" charset="0"/>
              </a:rPr>
              <a:t> Научное творчество: Практическое руководство по развитию </a:t>
            </a:r>
            <a:r>
              <a:rPr lang="ru-RU" sz="1400" dirty="0" err="1" smtClean="0">
                <a:latin typeface="Cambria" panose="02040503050406030204" pitchFamily="18" charset="0"/>
              </a:rPr>
              <a:t>креативного</a:t>
            </a:r>
            <a:r>
              <a:rPr lang="ru-RU" sz="1400" dirty="0" smtClean="0">
                <a:latin typeface="Cambria" panose="02040503050406030204" pitchFamily="18" charset="0"/>
              </a:rPr>
              <a:t> мышления. – М.: Книжный дом «ЛИБРОКОМ», 2013. – 112 с. 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dirty="0" smtClean="0">
                <a:latin typeface="Cambria" panose="02040503050406030204" pitchFamily="18" charset="0"/>
              </a:rPr>
              <a:t>Горев П. М., </a:t>
            </a:r>
            <a:r>
              <a:rPr lang="ru-RU" sz="1400" i="1" dirty="0" err="1" smtClean="0">
                <a:latin typeface="Cambria" panose="02040503050406030204" pitchFamily="18" charset="0"/>
              </a:rPr>
              <a:t>Утёмов</a:t>
            </a:r>
            <a:r>
              <a:rPr lang="ru-RU" sz="1400" i="1" dirty="0" smtClean="0">
                <a:latin typeface="Cambria" panose="02040503050406030204" pitchFamily="18" charset="0"/>
              </a:rPr>
              <a:t> В. В.</a:t>
            </a:r>
            <a:r>
              <a:rPr lang="ru-RU" sz="1400" dirty="0" smtClean="0">
                <a:latin typeface="Cambria" panose="02040503050406030204" pitchFamily="18" charset="0"/>
              </a:rPr>
              <a:t> Оценивание </a:t>
            </a:r>
            <a:r>
              <a:rPr lang="ru-RU" sz="1400" dirty="0" err="1" smtClean="0">
                <a:latin typeface="Cambria" panose="02040503050406030204" pitchFamily="18" charset="0"/>
              </a:rPr>
              <a:t>метапредметных</a:t>
            </a:r>
            <a:r>
              <a:rPr lang="ru-RU" sz="1400" dirty="0" smtClean="0">
                <a:latin typeface="Cambria" panose="02040503050406030204" pitchFamily="18" charset="0"/>
              </a:rPr>
              <a:t> результатов освоения программ общего образования на основе коэффициента интеллектуальности // Концепт. – 2014. – № 4 (апрель). – ART 14079. – URL: http://e-koncept.ru/2014/14079.htm. 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spc="-30" dirty="0" err="1" smtClean="0">
                <a:latin typeface="Cambria" panose="02040503050406030204" pitchFamily="18" charset="0"/>
              </a:rPr>
              <a:t>Зиновкина</a:t>
            </a:r>
            <a:r>
              <a:rPr lang="ru-RU" sz="1400" i="1" spc="-30" dirty="0" smtClean="0">
                <a:latin typeface="Cambria" panose="02040503050406030204" pitchFamily="18" charset="0"/>
              </a:rPr>
              <a:t> М. М. </a:t>
            </a:r>
            <a:r>
              <a:rPr lang="ru-RU" sz="1400" spc="-30" dirty="0" smtClean="0">
                <a:latin typeface="Cambria" panose="02040503050406030204" pitchFamily="18" charset="0"/>
              </a:rPr>
              <a:t>НФТМ-ТРИЗ: </a:t>
            </a:r>
            <a:r>
              <a:rPr lang="ru-RU" sz="1400" spc="-30" dirty="0" err="1" smtClean="0">
                <a:latin typeface="Cambria" panose="02040503050406030204" pitchFamily="18" charset="0"/>
              </a:rPr>
              <a:t>Креативное</a:t>
            </a:r>
            <a:r>
              <a:rPr lang="ru-RU" sz="1400" spc="-30" dirty="0" smtClean="0">
                <a:latin typeface="Cambria" panose="02040503050406030204" pitchFamily="18" charset="0"/>
              </a:rPr>
              <a:t> образование </a:t>
            </a:r>
            <a:r>
              <a:rPr lang="en-US" sz="1400" spc="-30" dirty="0" smtClean="0">
                <a:latin typeface="Cambria" panose="02040503050406030204" pitchFamily="18" charset="0"/>
              </a:rPr>
              <a:t>XXI</a:t>
            </a:r>
            <a:r>
              <a:rPr lang="ru-RU" sz="1400" spc="-30" dirty="0" smtClean="0">
                <a:latin typeface="Cambria" panose="02040503050406030204" pitchFamily="18" charset="0"/>
              </a:rPr>
              <a:t> века. Теория и практика. – М.: МГИУ, 2008. – 306 с.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Концепция развития математического образования в Российской Федерации. – URL: http://минобрнауки.рф/документы/3894. 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Математические этюды. </a:t>
            </a:r>
            <a:r>
              <a:rPr lang="ru-RU" sz="1400" dirty="0">
                <a:latin typeface="Cambria" panose="02040503050406030204" pitchFamily="18" charset="0"/>
              </a:rPr>
              <a:t>–</a:t>
            </a:r>
            <a:r>
              <a:rPr lang="ru-RU" sz="1400" dirty="0" smtClean="0">
                <a:latin typeface="Cambria" panose="02040503050406030204" pitchFamily="18" charset="0"/>
              </a:rPr>
              <a:t> </a:t>
            </a:r>
            <a:r>
              <a:rPr lang="en-US" sz="1400" dirty="0" smtClean="0">
                <a:latin typeface="Cambria" panose="02040503050406030204" pitchFamily="18" charset="0"/>
              </a:rPr>
              <a:t>URL</a:t>
            </a:r>
            <a:r>
              <a:rPr lang="ru-RU" sz="1400" dirty="0" smtClean="0">
                <a:latin typeface="Cambria" panose="02040503050406030204" pitchFamily="18" charset="0"/>
              </a:rPr>
              <a:t>: </a:t>
            </a:r>
            <a:r>
              <a:rPr lang="en-US" sz="1400" dirty="0" smtClean="0">
                <a:latin typeface="Cambria" panose="02040503050406030204" pitchFamily="18" charset="0"/>
              </a:rPr>
              <a:t>http://www.etudes.ru</a:t>
            </a:r>
            <a:r>
              <a:rPr lang="ru-RU" sz="1400" dirty="0" smtClean="0">
                <a:latin typeface="Cambria" panose="02040503050406030204" pitchFamily="18" charset="0"/>
              </a:rPr>
              <a:t>.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dirty="0" smtClean="0">
                <a:latin typeface="Cambria" panose="02040503050406030204" pitchFamily="18" charset="0"/>
              </a:rPr>
              <a:t>Матюшкин A. M. </a:t>
            </a:r>
            <a:r>
              <a:rPr lang="ru-RU" sz="1400" dirty="0" smtClean="0">
                <a:latin typeface="Cambria" panose="02040503050406030204" pitchFamily="18" charset="0"/>
              </a:rPr>
              <a:t>Проблемные ситуации в мышлении и обучении. </a:t>
            </a:r>
            <a:r>
              <a:rPr lang="ru-RU" sz="1400" dirty="0">
                <a:latin typeface="Cambria" panose="02040503050406030204" pitchFamily="18" charset="0"/>
              </a:rPr>
              <a:t>– </a:t>
            </a:r>
            <a:r>
              <a:rPr lang="ru-RU" sz="1400" dirty="0" smtClean="0">
                <a:latin typeface="Cambria" panose="02040503050406030204" pitchFamily="18" charset="0"/>
              </a:rPr>
              <a:t> М.: Педагогика, 1972.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spc="-30" dirty="0" err="1" smtClean="0">
                <a:latin typeface="Cambria" panose="02040503050406030204" pitchFamily="18" charset="0"/>
              </a:rPr>
              <a:t>Махмутов</a:t>
            </a:r>
            <a:r>
              <a:rPr lang="ru-RU" sz="1400" i="1" spc="-30" dirty="0" smtClean="0">
                <a:latin typeface="Cambria" panose="02040503050406030204" pitchFamily="18" charset="0"/>
              </a:rPr>
              <a:t> М. И. </a:t>
            </a:r>
            <a:r>
              <a:rPr lang="ru-RU" sz="1400" spc="-30" dirty="0" smtClean="0">
                <a:latin typeface="Cambria" panose="02040503050406030204" pitchFamily="18" charset="0"/>
              </a:rPr>
              <a:t>Организация проблемного обучения в школе. Книга для учителей. </a:t>
            </a:r>
            <a:r>
              <a:rPr lang="ru-RU" sz="1400" spc="-30" dirty="0">
                <a:latin typeface="Cambria" panose="02040503050406030204" pitchFamily="18" charset="0"/>
              </a:rPr>
              <a:t>– </a:t>
            </a:r>
            <a:r>
              <a:rPr lang="ru-RU" sz="1400" spc="-30" dirty="0" smtClean="0">
                <a:latin typeface="Cambria" panose="02040503050406030204" pitchFamily="18" charset="0"/>
              </a:rPr>
              <a:t>М.: Просвещение, 1977.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Международная программа по оценке образовательных достижений учащихся (2012 г.). – URL: http://www.centeroko.ru/pisa12/pisa12_res.htm. 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spc="-30" dirty="0" err="1" smtClean="0">
                <a:latin typeface="Cambria" panose="02040503050406030204" pitchFamily="18" charset="0"/>
              </a:rPr>
              <a:t>Метапредметный</a:t>
            </a:r>
            <a:r>
              <a:rPr lang="ru-RU" sz="1400" spc="-30" dirty="0" smtClean="0">
                <a:latin typeface="Cambria" panose="02040503050406030204" pitchFamily="18" charset="0"/>
              </a:rPr>
              <a:t> подход в обучении школьников / Авт.-сост. С. В. </a:t>
            </a:r>
            <a:r>
              <a:rPr lang="ru-RU" sz="1400" spc="-30" dirty="0" err="1" smtClean="0">
                <a:latin typeface="Cambria" panose="02040503050406030204" pitchFamily="18" charset="0"/>
              </a:rPr>
              <a:t>Галян</a:t>
            </a:r>
            <a:r>
              <a:rPr lang="ru-RU" sz="1400" spc="-30" dirty="0" smtClean="0">
                <a:latin typeface="Cambria" panose="02040503050406030204" pitchFamily="18" charset="0"/>
              </a:rPr>
              <a:t>. – Сургут: РИО </a:t>
            </a:r>
            <a:r>
              <a:rPr lang="ru-RU" sz="1400" spc="-30" dirty="0" err="1" smtClean="0">
                <a:latin typeface="Cambria" panose="02040503050406030204" pitchFamily="18" charset="0"/>
              </a:rPr>
              <a:t>СурГПУ</a:t>
            </a:r>
            <a:r>
              <a:rPr lang="ru-RU" sz="1400" spc="-30" dirty="0" smtClean="0">
                <a:latin typeface="Cambria" panose="02040503050406030204" pitchFamily="18" charset="0"/>
              </a:rPr>
              <a:t>, 2014. – 64 с. 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Нестандартные задачи. – </a:t>
            </a:r>
            <a:r>
              <a:rPr lang="en-US" sz="1400" dirty="0" smtClean="0">
                <a:latin typeface="Cambria" panose="02040503050406030204" pitchFamily="18" charset="0"/>
              </a:rPr>
              <a:t>URL</a:t>
            </a:r>
            <a:r>
              <a:rPr lang="ru-RU" sz="1400" dirty="0" smtClean="0">
                <a:latin typeface="Cambria" panose="02040503050406030204" pitchFamily="18" charset="0"/>
              </a:rPr>
              <a:t>: http://eruditov.net.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Примеры контекстных задач. – </a:t>
            </a:r>
            <a:r>
              <a:rPr lang="en-US" sz="1400" dirty="0" smtClean="0">
                <a:latin typeface="Cambria" panose="02040503050406030204" pitchFamily="18" charset="0"/>
              </a:rPr>
              <a:t>URL</a:t>
            </a:r>
            <a:r>
              <a:rPr lang="ru-RU" sz="1400" dirty="0" smtClean="0">
                <a:latin typeface="Cambria" panose="02040503050406030204" pitchFamily="18" charset="0"/>
              </a:rPr>
              <a:t>: </a:t>
            </a:r>
            <a:r>
              <a:rPr lang="en-US" sz="1400" dirty="0" smtClean="0">
                <a:latin typeface="Cambria" panose="02040503050406030204" pitchFamily="18" charset="0"/>
              </a:rPr>
              <a:t>http://fiziola.ucoz.ru</a:t>
            </a:r>
            <a:r>
              <a:rPr lang="ru-RU" sz="1400" dirty="0" smtClean="0">
                <a:latin typeface="Cambria" panose="02040503050406030204" pitchFamily="18" charset="0"/>
              </a:rPr>
              <a:t>.</a:t>
            </a:r>
          </a:p>
          <a:p>
            <a:pPr marL="1809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dirty="0" smtClean="0">
                <a:latin typeface="Cambria" panose="02040503050406030204" pitchFamily="18" charset="0"/>
              </a:rPr>
              <a:t>Примеры открытых изобретательских задач. – </a:t>
            </a:r>
            <a:r>
              <a:rPr lang="en-US" sz="1400" dirty="0" smtClean="0">
                <a:latin typeface="Cambria" panose="02040503050406030204" pitchFamily="18" charset="0"/>
              </a:rPr>
              <a:t>URL</a:t>
            </a:r>
            <a:r>
              <a:rPr lang="ru-RU" sz="1400" dirty="0" smtClean="0">
                <a:latin typeface="Cambria" panose="02040503050406030204" pitchFamily="18" charset="0"/>
              </a:rPr>
              <a:t>: </a:t>
            </a:r>
            <a:r>
              <a:rPr lang="en-US" sz="1400" dirty="0" smtClean="0">
                <a:latin typeface="Cambria" panose="02040503050406030204" pitchFamily="18" charset="0"/>
              </a:rPr>
              <a:t>http://www.trizland.ru</a:t>
            </a:r>
            <a:r>
              <a:rPr lang="ru-RU" sz="1400" dirty="0" smtClean="0">
                <a:latin typeface="Cambria" panose="02040503050406030204" pitchFamily="18" charset="0"/>
              </a:rPr>
              <a:t>.</a:t>
            </a:r>
          </a:p>
          <a:p>
            <a:pPr marL="447675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dirty="0" err="1" smtClean="0">
                <a:latin typeface="Cambria" panose="02040503050406030204" pitchFamily="18" charset="0"/>
              </a:rPr>
              <a:t>Утёмов</a:t>
            </a:r>
            <a:r>
              <a:rPr lang="ru-RU" sz="1400" i="1" dirty="0" smtClean="0">
                <a:latin typeface="Cambria" panose="02040503050406030204" pitchFamily="18" charset="0"/>
              </a:rPr>
              <a:t> В. В., </a:t>
            </a:r>
            <a:r>
              <a:rPr lang="ru-RU" sz="1400" i="1" dirty="0" err="1" smtClean="0">
                <a:latin typeface="Cambria" panose="02040503050406030204" pitchFamily="18" charset="0"/>
              </a:rPr>
              <a:t>Зиновкина</a:t>
            </a:r>
            <a:r>
              <a:rPr lang="ru-RU" sz="1400" i="1" dirty="0" smtClean="0">
                <a:latin typeface="Cambria" panose="02040503050406030204" pitchFamily="18" charset="0"/>
              </a:rPr>
              <a:t> М. М., Горев П. М.</a:t>
            </a:r>
            <a:r>
              <a:rPr lang="ru-RU" sz="1400" dirty="0" smtClean="0">
                <a:latin typeface="Cambria" panose="02040503050406030204" pitchFamily="18" charset="0"/>
              </a:rPr>
              <a:t> Педагогика креативности: Прикладной курс научного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400" dirty="0">
                <a:latin typeface="Cambria" panose="02040503050406030204" pitchFamily="18" charset="0"/>
              </a:rPr>
              <a:t> </a:t>
            </a:r>
            <a:r>
              <a:rPr lang="ru-RU" sz="1400" dirty="0" smtClean="0">
                <a:latin typeface="Cambria" panose="02040503050406030204" pitchFamily="18" charset="0"/>
              </a:rPr>
              <a:t>               творчества. – Киров: Изд-во МЦИТО, 2013. – 212 с. </a:t>
            </a:r>
          </a:p>
          <a:p>
            <a:pPr marL="990600" indent="-180975">
              <a:lnSpc>
                <a:spcPct val="80000"/>
              </a:lnSpc>
              <a:spcBef>
                <a:spcPts val="0"/>
              </a:spcBef>
            </a:pPr>
            <a:r>
              <a:rPr lang="ru-RU" sz="1400" i="1" dirty="0" smtClean="0">
                <a:latin typeface="Cambria" panose="02040503050406030204" pitchFamily="18" charset="0"/>
              </a:rPr>
              <a:t>Шуба М. Ю</a:t>
            </a:r>
            <a:r>
              <a:rPr lang="ru-RU" sz="1400" dirty="0" smtClean="0">
                <a:latin typeface="Cambria" panose="02040503050406030204" pitchFamily="18" charset="0"/>
              </a:rPr>
              <a:t>. Учим творчески мыслить на уроках математики. – М.: Просвещение, 2012. – 218 с.</a:t>
            </a:r>
            <a:endParaRPr lang="ru-RU" sz="1400" dirty="0">
              <a:latin typeface="Cambria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42852"/>
            <a:ext cx="4381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Библиографический список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66372"/>
            <a:ext cx="8358246" cy="714356"/>
          </a:xfrm>
        </p:spPr>
        <p:txBody>
          <a:bodyPr/>
          <a:lstStyle/>
          <a:p>
            <a:pPr algn="r"/>
            <a:r>
              <a:rPr lang="ru-RU" dirty="0" smtClean="0"/>
              <a:t>Классификация задач открытого типа</a:t>
            </a:r>
            <a:endParaRPr lang="ru-RU" dirty="0"/>
          </a:p>
        </p:txBody>
      </p:sp>
      <p:pic>
        <p:nvPicPr>
          <p:cNvPr id="5" name="Рисунок 4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00" r="17994"/>
          <a:stretch/>
        </p:blipFill>
        <p:spPr>
          <a:xfrm>
            <a:off x="6624000" y="4158000"/>
            <a:ext cx="2520000" cy="2700000"/>
          </a:xfrm>
          <a:prstGeom prst="rect">
            <a:avLst/>
          </a:prstGeom>
          <a:ln w="12700">
            <a:noFill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99992" y="1412776"/>
            <a:ext cx="4644008" cy="792088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2400" dirty="0"/>
              <a:t> </a:t>
            </a:r>
            <a:r>
              <a:rPr lang="ru-RU" sz="2400" b="1" i="1" dirty="0">
                <a:solidFill>
                  <a:schemeClr val="tx1"/>
                </a:solidFill>
              </a:rPr>
              <a:t>задачи с не сформулированным </a:t>
            </a:r>
            <a:r>
              <a:rPr lang="ru-RU" sz="2400" b="1" i="1" dirty="0" smtClean="0">
                <a:solidFill>
                  <a:schemeClr val="tx1"/>
                </a:solidFill>
              </a:rPr>
              <a:t>вопросом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5517232"/>
            <a:ext cx="4644008" cy="864096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2400" b="1" i="1" dirty="0">
                <a:solidFill>
                  <a:schemeClr val="tx1"/>
                </a:solidFill>
              </a:rPr>
              <a:t>задачи на соображение, логическое мышление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4437112"/>
            <a:ext cx="4392488" cy="792088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2400" b="1" i="1" dirty="0">
                <a:solidFill>
                  <a:schemeClr val="tx1"/>
                </a:solidFill>
              </a:rPr>
              <a:t>задачи с несколькими решениями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3848" y="2420888"/>
            <a:ext cx="4392488" cy="792088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2400" b="1" i="1" dirty="0">
                <a:solidFill>
                  <a:schemeClr val="tx1"/>
                </a:solidFill>
              </a:rPr>
              <a:t>задачи с недостающими </a:t>
            </a:r>
            <a:r>
              <a:rPr lang="ru-RU" sz="2400" b="1" i="1" dirty="0" smtClean="0">
                <a:solidFill>
                  <a:schemeClr val="tx1"/>
                </a:solidFill>
              </a:rPr>
              <a:t>данными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696" y="3429000"/>
            <a:ext cx="4320480" cy="864096"/>
          </a:xfrm>
          <a:prstGeom prst="roundRect">
            <a:avLst/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>
                <a:solidFill>
                  <a:schemeClr val="tx1"/>
                </a:solidFill>
              </a:rPr>
              <a:t>задачи с лишними </a:t>
            </a:r>
            <a:r>
              <a:rPr lang="ru-RU" sz="2400" b="1" i="1" dirty="0" smtClean="0">
                <a:solidFill>
                  <a:schemeClr val="tx1"/>
                </a:solidFill>
              </a:rPr>
              <a:t>данными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закрытые и открытые задачи</a:t>
            </a:r>
            <a:endParaRPr lang="ru-RU" dirty="0"/>
          </a:p>
        </p:txBody>
      </p:sp>
      <p:graphicFrame>
        <p:nvGraphicFramePr>
          <p:cNvPr id="4" name="Содержимое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98035917"/>
              </p:ext>
            </p:extLst>
          </p:nvPr>
        </p:nvGraphicFramePr>
        <p:xfrm>
          <a:off x="321120" y="692696"/>
          <a:ext cx="8715376" cy="62086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5710"/>
                <a:gridCol w="4429666"/>
              </a:tblGrid>
              <a:tr h="4323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Закрытого типа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Открытого типа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754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условие</a:t>
                      </a:r>
                      <a:endParaRPr lang="ru-RU" sz="2400" b="1" dirty="0">
                        <a:ln>
                          <a:solidFill>
                            <a:srgbClr val="FF0000"/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15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>
                          <a:latin typeface="Times New Roman"/>
                          <a:ea typeface="Calibri"/>
                          <a:cs typeface="Times New Roman"/>
                        </a:rPr>
                        <a:t>сформулировано четко конкретно, однозначно                                             </a:t>
                      </a:r>
                      <a:endParaRPr lang="ru-RU" sz="2400" b="0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1" dirty="0">
                          <a:latin typeface="Times New Roman"/>
                          <a:ea typeface="Calibri"/>
                          <a:cs typeface="Times New Roman"/>
                        </a:rPr>
                        <a:t>формулировка нечеткая вариативная, противоречивая      </a:t>
                      </a:r>
                      <a:endParaRPr lang="ru-RU" sz="2400" b="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5754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</a:t>
                      </a:r>
                      <a:endParaRPr lang="ru-RU" sz="2400" dirty="0">
                        <a:ln>
                          <a:solidFill>
                            <a:srgbClr val="FF0000"/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5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существует алгоритм (способ)                                  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                  алгоритма нет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3270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</a:t>
                      </a:r>
                      <a:endParaRPr lang="ru-RU" sz="2400" dirty="0">
                        <a:ln>
                          <a:solidFill>
                            <a:srgbClr val="FF0000"/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FF0000"/>
                          </a:solidFill>
                        </a:ln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41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единственный правильный ответ                             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Calibri"/>
                          <a:cs typeface="Times New Roman"/>
                        </a:rPr>
                        <a:t>много правильных ответов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24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 использования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599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Целью решения «закрытой  задачи» является умение решать по    алгоритму,  при изучении и закреплении  нового материала,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Целью решения «открытой задачи» является формирование  творческого мышления, развитие способности генерировать идеи и готовности к решению нестандартных задач. </a:t>
                      </a:r>
                      <a:endParaRPr lang="ru-RU" sz="2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5280"/>
            <a:ext cx="4742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Концептуальная основа опыта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51920" y="548680"/>
            <a:ext cx="52920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>
            <a:hlinkClick r:id="rId2"/>
          </p:cNvPr>
          <p:cNvSpPr/>
          <p:nvPr/>
        </p:nvSpPr>
        <p:spPr>
          <a:xfrm>
            <a:off x="6156871" y="6237312"/>
            <a:ext cx="2736304" cy="360040"/>
          </a:xfrm>
          <a:prstGeom prst="roundRect">
            <a:avLst>
              <a:gd name="adj" fmla="val 35186"/>
            </a:avLst>
          </a:prstGeom>
          <a:solidFill>
            <a:schemeClr val="accent6">
              <a:lumMod val="75000"/>
            </a:schemeClr>
          </a:solidFill>
          <a:ln w="1905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Читать об авторах и их идеях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139577" y="2165856"/>
            <a:ext cx="5941432" cy="400052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200" dirty="0" smtClean="0">
              <a:latin typeface="+mn-lt"/>
            </a:endParaRPr>
          </a:p>
          <a:p>
            <a:pPr marL="0" algn="l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b="1" i="1" dirty="0">
                <a:latin typeface="Cambria" panose="02040503050406030204" pitchFamily="18" charset="0"/>
                <a:cs typeface="+mn-cs"/>
              </a:rPr>
              <a:t>Идея </a:t>
            </a:r>
            <a:r>
              <a:rPr lang="ru-RU" sz="1800" b="1" i="1" dirty="0" smtClean="0">
                <a:latin typeface="Cambria" panose="02040503050406030204" pitchFamily="18" charset="0"/>
                <a:cs typeface="+mn-cs"/>
              </a:rPr>
              <a:t>: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при изучении предмета использовать задачи открытого </a:t>
            </a:r>
            <a:r>
              <a:rPr lang="ru-RU" sz="1800" dirty="0" smtClean="0">
                <a:latin typeface="Cambria" panose="02040503050406030204" pitchFamily="18" charset="0"/>
                <a:cs typeface="+mn-cs"/>
              </a:rPr>
              <a:t>типа.</a:t>
            </a:r>
            <a:endParaRPr lang="ru-RU" sz="1800" dirty="0">
              <a:latin typeface="Cambria" panose="02040503050406030204" pitchFamily="18" charset="0"/>
              <a:cs typeface="+mn-cs"/>
            </a:endParaRPr>
          </a:p>
          <a:p>
            <a:pPr marL="0" algn="l">
              <a:lnSpc>
                <a:spcPct val="80000"/>
              </a:lnSpc>
              <a:spcBef>
                <a:spcPts val="0"/>
              </a:spcBef>
              <a:buNone/>
            </a:pPr>
            <a:endParaRPr lang="ru-RU" sz="800" dirty="0" smtClean="0">
              <a:latin typeface="Cambria" panose="02040503050406030204" pitchFamily="18" charset="0"/>
              <a:cs typeface="+mn-cs"/>
            </a:endParaRPr>
          </a:p>
          <a:p>
            <a:pPr marL="0" algn="l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Cambria" panose="02040503050406030204" pitchFamily="18" charset="0"/>
                <a:cs typeface="+mn-cs"/>
              </a:rPr>
              <a:t>Противоречие</a:t>
            </a:r>
            <a:r>
              <a:rPr lang="ru-RU" sz="1800" b="1" i="1" dirty="0">
                <a:latin typeface="Cambria" panose="02040503050406030204" pitchFamily="18" charset="0"/>
                <a:cs typeface="+mn-cs"/>
              </a:rPr>
              <a:t>: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не смотря на высокий развивающий потенциал открытых задач, </a:t>
            </a:r>
            <a:endParaRPr lang="ru-RU" sz="1800" dirty="0" smtClean="0">
              <a:latin typeface="Cambria" panose="02040503050406030204" pitchFamily="18" charset="0"/>
              <a:cs typeface="+mn-cs"/>
            </a:endParaRPr>
          </a:p>
          <a:p>
            <a:pPr marL="0" algn="l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Cambria" panose="02040503050406030204" pitchFamily="18" charset="0"/>
                <a:cs typeface="+mn-cs"/>
              </a:rPr>
              <a:t>в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школьных учебниках </a:t>
            </a:r>
            <a:r>
              <a:rPr lang="ru-RU" sz="1800" dirty="0" smtClean="0">
                <a:latin typeface="Cambria" panose="02040503050406030204" pitchFamily="18" charset="0"/>
                <a:cs typeface="+mn-cs"/>
              </a:rPr>
              <a:t>математики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и  методических пособиях их почти нет, также </a:t>
            </a:r>
            <a:endParaRPr lang="ru-RU" sz="1800" dirty="0" smtClean="0">
              <a:latin typeface="Cambria" panose="02040503050406030204" pitchFamily="18" charset="0"/>
              <a:cs typeface="+mn-cs"/>
            </a:endParaRPr>
          </a:p>
          <a:p>
            <a:pPr marL="0" algn="l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Cambria" panose="02040503050406030204" pitchFamily="18" charset="0"/>
                <a:cs typeface="+mn-cs"/>
              </a:rPr>
              <a:t>как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и </a:t>
            </a:r>
            <a:r>
              <a:rPr lang="ru-RU" sz="1800" dirty="0" smtClean="0">
                <a:latin typeface="Cambria" panose="02040503050406030204" pitchFamily="18" charset="0"/>
                <a:cs typeface="+mn-cs"/>
              </a:rPr>
              <a:t>методик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их составления и </a:t>
            </a:r>
            <a:r>
              <a:rPr lang="ru-RU" sz="1800" dirty="0" smtClean="0">
                <a:latin typeface="Cambria" panose="02040503050406030204" pitchFamily="18" charset="0"/>
                <a:cs typeface="+mn-cs"/>
              </a:rPr>
              <a:t>использования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при обучении математике.</a:t>
            </a:r>
          </a:p>
          <a:p>
            <a:pPr marL="0" algn="l">
              <a:lnSpc>
                <a:spcPct val="80000"/>
              </a:lnSpc>
              <a:spcBef>
                <a:spcPts val="0"/>
              </a:spcBef>
              <a:buNone/>
            </a:pPr>
            <a:endParaRPr lang="ru-RU" sz="800" dirty="0" smtClean="0">
              <a:latin typeface="Cambria" panose="02040503050406030204" pitchFamily="18" charset="0"/>
              <a:cs typeface="+mn-cs"/>
            </a:endParaRPr>
          </a:p>
          <a:p>
            <a:pPr marL="0" algn="l">
              <a:lnSpc>
                <a:spcPct val="80000"/>
              </a:lnSpc>
              <a:spcBef>
                <a:spcPts val="0"/>
              </a:spcBef>
              <a:buNone/>
            </a:pPr>
            <a:r>
              <a:rPr lang="ru-RU" sz="1800" b="1" i="1" dirty="0" smtClean="0">
                <a:latin typeface="Cambria" panose="02040503050406030204" pitchFamily="18" charset="0"/>
                <a:cs typeface="+mn-cs"/>
              </a:rPr>
              <a:t>Цель </a:t>
            </a:r>
            <a:r>
              <a:rPr lang="ru-RU" sz="1800" b="1" i="1" dirty="0">
                <a:latin typeface="Cambria" panose="02040503050406030204" pitchFamily="18" charset="0"/>
                <a:cs typeface="+mn-cs"/>
              </a:rPr>
              <a:t>опыта: </a:t>
            </a:r>
            <a:r>
              <a:rPr lang="ru-RU" sz="1800" dirty="0">
                <a:latin typeface="Cambria" panose="02040503050406030204" pitchFamily="18" charset="0"/>
                <a:cs typeface="+mn-cs"/>
              </a:rPr>
              <a:t>подобрать или составить открытые задачи и апробировать  их использование на различных этапах урока математики и  внеклассных  занятиях.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>
              <a:latin typeface="+mn-lt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4204" y="1556793"/>
            <a:ext cx="5912568" cy="416658"/>
          </a:xfrm>
          <a:prstGeom prst="roundRect">
            <a:avLst>
              <a:gd name="adj" fmla="val 28097"/>
            </a:avLst>
          </a:prstGeom>
          <a:solidFill>
            <a:srgbClr val="FFFF99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Изучение теоретической базы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51520" y="1874622"/>
            <a:ext cx="357190" cy="428628"/>
          </a:xfrm>
          <a:prstGeom prst="downArrow">
            <a:avLst/>
          </a:prstGeom>
          <a:solidFill>
            <a:srgbClr val="FF66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4"/>
          <p:cNvGrpSpPr/>
          <p:nvPr/>
        </p:nvGrpSpPr>
        <p:grpSpPr>
          <a:xfrm>
            <a:off x="6156871" y="1556793"/>
            <a:ext cx="2776425" cy="4608512"/>
            <a:chOff x="5449798" y="26988"/>
            <a:chExt cx="3201017" cy="2986249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5449798" y="26988"/>
              <a:ext cx="3201017" cy="2986249"/>
            </a:xfrm>
            <a:prstGeom prst="roundRect">
              <a:avLst>
                <a:gd name="adj" fmla="val 5197"/>
              </a:avLst>
            </a:prstGeom>
            <a:solidFill>
              <a:srgbClr val="FFFF99"/>
            </a:solidFill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5541920" y="114452"/>
              <a:ext cx="3026089" cy="281132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" tIns="20955" rIns="20955" bIns="20955" numCol="1" spcCol="1270" anchor="ctr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Теоретическая база 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опыта:</a:t>
              </a:r>
            </a:p>
            <a:p>
              <a:pPr marL="180975" lvl="0" indent="-180975" algn="l" defTabSz="488950">
                <a:lnSpc>
                  <a:spcPct val="90000"/>
                </a:lnSpc>
                <a:spcBef>
                  <a:spcPct val="0"/>
                </a:spcBef>
                <a:buFont typeface="Cambria" panose="02040503050406030204" pitchFamily="18" charset="0"/>
                <a:buChar char="‒"/>
              </a:pP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основы ТРИЗ 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   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</a:t>
              </a:r>
              <a:r>
                <a:rPr lang="ru-RU" sz="1400" i="1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Г. С. </a:t>
              </a:r>
              <a:r>
                <a:rPr lang="ru-RU" sz="1400" i="1" kern="1200" dirty="0" err="1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Альтшуллер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);</a:t>
              </a:r>
            </a:p>
            <a:p>
              <a:pPr marL="180975" lvl="0" indent="-180975" algn="l" defTabSz="488950">
                <a:lnSpc>
                  <a:spcPct val="90000"/>
                </a:lnSpc>
                <a:spcBef>
                  <a:spcPct val="0"/>
                </a:spcBef>
                <a:buFont typeface="Cambria" panose="02040503050406030204" pitchFamily="18" charset="0"/>
                <a:buChar char="‒"/>
              </a:pP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основы НФТМ</a:t>
              </a:r>
              <a:r>
                <a:rPr lang="en-US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-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ТРИЗ 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  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</a:t>
              </a:r>
              <a:r>
                <a:rPr lang="ru-RU" sz="1400" i="1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М. М. </a:t>
              </a:r>
              <a:r>
                <a:rPr lang="ru-RU" sz="1400" i="1" kern="1200" dirty="0" err="1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Зиновкина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);</a:t>
              </a:r>
            </a:p>
            <a:p>
              <a:pPr marL="180975" lvl="0" indent="-180975" algn="l" defTabSz="488950">
                <a:lnSpc>
                  <a:spcPct val="90000"/>
                </a:lnSpc>
                <a:spcBef>
                  <a:spcPct val="0"/>
                </a:spcBef>
                <a:buFont typeface="Cambria" panose="02040503050406030204" pitchFamily="18" charset="0"/>
                <a:buChar char="‒"/>
              </a:pP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понятие открытой задачи 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   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</a:t>
              </a:r>
              <a:r>
                <a:rPr lang="ru-RU" sz="1400" i="1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А. А. </a:t>
              </a:r>
              <a:r>
                <a:rPr lang="ru-RU" sz="1400" i="1" kern="1200" dirty="0" err="1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Гин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);</a:t>
              </a:r>
            </a:p>
            <a:p>
              <a:pPr marL="180975" lvl="0" indent="-180975" algn="l" defTabSz="488950">
                <a:lnSpc>
                  <a:spcPct val="90000"/>
                </a:lnSpc>
                <a:spcBef>
                  <a:spcPct val="0"/>
                </a:spcBef>
                <a:buFont typeface="Cambria" panose="02040503050406030204" pitchFamily="18" charset="0"/>
                <a:buChar char="‒"/>
              </a:pP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системы творческих заданий </a:t>
              </a:r>
              <a:b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</a:b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</a:t>
              </a:r>
              <a:r>
                <a:rPr lang="ru-RU" sz="1400" i="1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П. М. Горев, В. В. </a:t>
              </a:r>
              <a:r>
                <a:rPr lang="ru-RU" sz="1400" i="1" kern="1200" dirty="0" err="1" smtClean="0">
                  <a:solidFill>
                    <a:schemeClr val="tx1"/>
                  </a:solidFill>
                  <a:latin typeface="Cambria" panose="02040503050406030204" pitchFamily="18" charset="0"/>
                </a:rPr>
                <a:t>Утёмов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);</a:t>
              </a:r>
            </a:p>
            <a:p>
              <a:pPr marL="180975" lvl="0" indent="-180975" algn="l" defTabSz="488950">
                <a:lnSpc>
                  <a:spcPct val="90000"/>
                </a:lnSpc>
                <a:spcBef>
                  <a:spcPct val="0"/>
                </a:spcBef>
                <a:buFont typeface="Cambria" panose="02040503050406030204" pitchFamily="18" charset="0"/>
                <a:buChar char="‒"/>
              </a:pP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приемы обучения поиску новых идей и самостоятельного составления заданий </a:t>
              </a:r>
              <a:b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</a:b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</a:t>
              </a:r>
              <a:r>
                <a:rPr lang="ru-RU" sz="1400" i="1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М. Ю. Шуба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);</a:t>
              </a:r>
            </a:p>
            <a:p>
              <a:pPr marL="180975" lvl="0" indent="-180975" algn="l" defTabSz="488950">
                <a:lnSpc>
                  <a:spcPct val="90000"/>
                </a:lnSpc>
                <a:spcBef>
                  <a:spcPct val="0"/>
                </a:spcBef>
                <a:buFont typeface="Cambria" panose="02040503050406030204" pitchFamily="18" charset="0"/>
                <a:buChar char="‒"/>
              </a:pP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понятие интеллектуального и творческого потенциала человека </a:t>
              </a:r>
            </a:p>
            <a:p>
              <a:pPr lvl="0" algn="l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dirty="0">
                  <a:solidFill>
                    <a:schemeClr val="tx1"/>
                  </a:solidFill>
                  <a:latin typeface="Cambria" panose="02040503050406030204" pitchFamily="18" charset="0"/>
                </a:rPr>
                <a:t> </a:t>
              </a:r>
              <a:r>
                <a:rPr lang="ru-RU" sz="14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    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</a:t>
              </a:r>
              <a:r>
                <a:rPr lang="ru-RU" sz="1400" i="1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С. С. </a:t>
              </a:r>
              <a:r>
                <a:rPr lang="ru-RU" sz="1400" i="1" kern="1200" dirty="0" err="1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Бакулевская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);</a:t>
              </a:r>
            </a:p>
            <a:p>
              <a:pPr marL="180975" lvl="0" indent="-180975" algn="l" defTabSz="488950">
                <a:lnSpc>
                  <a:spcPct val="90000"/>
                </a:lnSpc>
                <a:spcBef>
                  <a:spcPct val="0"/>
                </a:spcBef>
                <a:buFont typeface="Cambria" panose="02040503050406030204" pitchFamily="18" charset="0"/>
                <a:buChar char="‒"/>
              </a:pP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методика «Креатив-боя» </a:t>
              </a:r>
              <a:b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</a:b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(</a:t>
              </a:r>
              <a:r>
                <a:rPr lang="ru-RU" sz="1400" i="1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А. Ф. </a:t>
              </a:r>
              <a:r>
                <a:rPr lang="ru-RU" sz="1400" i="1" kern="1200" dirty="0" err="1" smtClean="0">
                  <a:solidFill>
                    <a:schemeClr val="tx1"/>
                  </a:solidFill>
                  <a:latin typeface="Cambria" panose="02040503050406030204" pitchFamily="18" charset="0"/>
                </a:rPr>
                <a:t>Кавтрев</a:t>
              </a:r>
              <a:r>
                <a:rPr lang="ru-RU" sz="1400" kern="1200" dirty="0" smtClean="0">
                  <a:solidFill>
                    <a:schemeClr val="tx1"/>
                  </a:solidFill>
                  <a:latin typeface="Cambria" panose="02040503050406030204" pitchFamily="18" charset="0"/>
                </a:rPr>
                <a:t>).</a:t>
              </a:r>
              <a:endParaRPr lang="ru-RU" sz="1400" kern="1200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6" name="Загнутый угол 15"/>
          <p:cNvSpPr/>
          <p:nvPr/>
        </p:nvSpPr>
        <p:spPr>
          <a:xfrm>
            <a:off x="165448" y="684955"/>
            <a:ext cx="5918720" cy="720982"/>
          </a:xfrm>
          <a:prstGeom prst="foldedCorner">
            <a:avLst>
              <a:gd name="adj" fmla="val 21627"/>
            </a:avLst>
          </a:prstGeom>
          <a:solidFill>
            <a:srgbClr val="FFFFCC"/>
          </a:solidFill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endParaRPr lang="ru-RU" sz="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ru-RU" sz="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lang="ru-RU" sz="1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глубине души учителя осознают, что на 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карете </a:t>
            </a:r>
            <a:r>
              <a:rPr lang="ru-RU" sz="1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прошлого далеко не уедешь, тем более, когда рядом педагогическое пространство рассекают современные автомобили</a:t>
            </a:r>
            <a:r>
              <a:rPr lang="ru-RU" sz="1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1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</a:t>
            </a:r>
            <a:r>
              <a:rPr lang="ru-RU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</a:t>
            </a:r>
            <a:r>
              <a:rPr lang="ru-RU" sz="1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Е. Ямбург </a:t>
            </a:r>
          </a:p>
          <a:p>
            <a:pPr>
              <a:lnSpc>
                <a:spcPct val="80000"/>
              </a:lnSpc>
            </a:pPr>
            <a:endParaRPr lang="ru-RU" sz="12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0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83568" y="1340768"/>
          <a:ext cx="7848872" cy="475252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032448"/>
                <a:gridCol w="3816424"/>
              </a:tblGrid>
              <a:tr h="338144"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/>
                        <a:t>Закрытые задачи</a:t>
                      </a:r>
                      <a:endParaRPr lang="ru-RU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/>
                        <a:t>Открытые задачи</a:t>
                      </a:r>
                      <a:endParaRPr lang="ru-RU" sz="18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1897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/>
                        <a:t>Из пункта А в пункт В, расстояние между которыми 18 км, навстречу друг другу вышли два пешехода. Скорость одного пешехода 2 км/ч, а скорость другого – 4 км/ч. Какое расстояние будет между пешеходами через 2 часа?.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Из пункта А в пункт В, расстояние между которыми 18 км, вышли два пешехода. Скорость одного пешехода 2 км/ч, а скорость другого – 4 км/ч. Какое расстояние будет между пешеходами через 2 часа?.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12585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Сумма двух чисел 96, а разность 18. Найдите эти числа.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Подумайте, можно ли подобрать два таких числа, что их сумма равна 96, разность 18? Если да, то объясните, каким образом.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125856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Чему равен угол </a:t>
                      </a:r>
                      <a:r>
                        <a:rPr lang="ru-RU" sz="1600" dirty="0" smtClean="0"/>
                        <a:t>между  </a:t>
                      </a:r>
                      <a:r>
                        <a:rPr lang="ru-RU" sz="1600" dirty="0"/>
                        <a:t>часовой и минутной стрелками, если часы показывают 3 часа?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Подберите такое время, чтоб угол между </a:t>
                      </a:r>
                      <a:r>
                        <a:rPr lang="ru-RU" sz="1600" dirty="0" smtClean="0"/>
                        <a:t> часовой </a:t>
                      </a:r>
                      <a:r>
                        <a:rPr lang="ru-RU" sz="1600" dirty="0"/>
                        <a:t>и минутной стрелкой был прямым. Сколько существует вариантов?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1259633" y="40479"/>
            <a:ext cx="6398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Открытые задачи на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уроках математики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1196752"/>
            <a:ext cx="4824537" cy="1080119"/>
            <a:chOff x="4499992" y="1340768"/>
            <a:chExt cx="4824537" cy="1080119"/>
          </a:xfrm>
        </p:grpSpPr>
        <p:grpSp>
          <p:nvGrpSpPr>
            <p:cNvPr id="5" name="Группа 5"/>
            <p:cNvGrpSpPr/>
            <p:nvPr/>
          </p:nvGrpSpPr>
          <p:grpSpPr>
            <a:xfrm>
              <a:off x="5004048" y="1340768"/>
              <a:ext cx="4320481" cy="1080119"/>
              <a:chOff x="2580346" y="-87535"/>
              <a:chExt cx="3906140" cy="468622"/>
            </a:xfrm>
            <a:solidFill>
              <a:srgbClr val="FFC000"/>
            </a:solidFill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2580346" y="-56293"/>
                <a:ext cx="3733529" cy="256121"/>
              </a:xfrm>
              <a:prstGeom prst="roundRect">
                <a:avLst>
                  <a:gd name="adj" fmla="val 25875"/>
                </a:avLst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rgbClr r="0" g="0" b="0"/>
              </a:lnRef>
              <a:fillRef idx="1">
                <a:schemeClr val="accent6">
                  <a:alpha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alpha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Скругленный прямоугольник 4"/>
              <p:cNvSpPr/>
              <p:nvPr/>
            </p:nvSpPr>
            <p:spPr>
              <a:xfrm>
                <a:off x="2773451" y="-87535"/>
                <a:ext cx="3713035" cy="4686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>
                    <a:solidFill>
                      <a:schemeClr val="tx1"/>
                    </a:solidFill>
                    <a:latin typeface="+mj-lt"/>
                  </a:rPr>
                  <a:t>Тема  «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+mj-lt"/>
                  </a:rPr>
                  <a:t>Решение задач на движение</a:t>
                </a:r>
                <a:r>
                  <a:rPr lang="ru-RU" sz="1600" b="1" kern="1200" dirty="0" smtClean="0">
                    <a:solidFill>
                      <a:schemeClr val="tx1"/>
                    </a:solidFill>
                    <a:latin typeface="+mj-lt"/>
                  </a:rPr>
                  <a:t>» 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>
                    <a:solidFill>
                      <a:schemeClr val="tx1"/>
                    </a:solidFill>
                    <a:latin typeface="+mj-lt"/>
                  </a:rPr>
                  <a:t>(5 класс)</a:t>
                </a:r>
                <a:endParaRPr lang="ru-RU" sz="1600" b="1" kern="1200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499992" y="1340768"/>
              <a:ext cx="900000" cy="810686"/>
            </a:xfrm>
            <a:prstGeom prst="rect">
              <a:avLst/>
            </a:prstGeom>
          </p:spPr>
        </p:pic>
      </p:grpSp>
      <p:grpSp>
        <p:nvGrpSpPr>
          <p:cNvPr id="11" name="Группа 14"/>
          <p:cNvGrpSpPr/>
          <p:nvPr/>
        </p:nvGrpSpPr>
        <p:grpSpPr>
          <a:xfrm>
            <a:off x="6012160" y="1988840"/>
            <a:ext cx="2776425" cy="4608512"/>
            <a:chOff x="5449798" y="26988"/>
            <a:chExt cx="3201017" cy="2986249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449798" y="26988"/>
              <a:ext cx="3201017" cy="2986249"/>
            </a:xfrm>
            <a:prstGeom prst="roundRect">
              <a:avLst>
                <a:gd name="adj" fmla="val 5197"/>
              </a:avLst>
            </a:prstGeom>
            <a:solidFill>
              <a:srgbClr val="FFFF99"/>
            </a:solidFill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5541920" y="114452"/>
              <a:ext cx="3026089" cy="281132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" tIns="20955" rIns="20955" bIns="20955" numCol="1" spcCol="1270" anchor="t" anchorCtr="0">
              <a:noAutofit/>
            </a:bodyPr>
            <a:lstStyle/>
            <a:p>
              <a:pPr lvl="0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dirty="0">
                  <a:solidFill>
                    <a:schemeClr val="tx1"/>
                  </a:solidFill>
                </a:rPr>
                <a:t>Из пункта А в пункт В, расстояние между которыми 18 км, </a:t>
              </a:r>
              <a:r>
                <a:rPr lang="ru-RU" sz="2000" b="1" dirty="0">
                  <a:solidFill>
                    <a:srgbClr val="C00000"/>
                  </a:solidFill>
                </a:rPr>
                <a:t>навстречу друг другу </a:t>
              </a:r>
              <a:r>
                <a:rPr lang="ru-RU" sz="2000" dirty="0">
                  <a:solidFill>
                    <a:schemeClr val="tx1"/>
                  </a:solidFill>
                </a:rPr>
                <a:t>вышли два пешехода. Скорость одного пешехода 2 км/ч, а скорость другого – 4 км/ч. Какое расстояние будет между пешеходами через 2 часа?</a:t>
              </a:r>
              <a:endParaRPr lang="ru-RU" sz="2000" kern="1200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4" name="Line 3"/>
          <p:cNvSpPr>
            <a:spLocks noChangeShapeType="1"/>
          </p:cNvSpPr>
          <p:nvPr/>
        </p:nvSpPr>
        <p:spPr bwMode="auto">
          <a:xfrm>
            <a:off x="323528" y="2276872"/>
            <a:ext cx="4104456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5" name="Picture 15" descr="aluno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115616" y="3140968"/>
            <a:ext cx="576064" cy="1011238"/>
          </a:xfrm>
          <a:prstGeom prst="rect">
            <a:avLst/>
          </a:prstGeom>
          <a:noFill/>
        </p:spPr>
      </p:pic>
      <p:pic>
        <p:nvPicPr>
          <p:cNvPr id="16" name="Picture 15" descr="aluno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851920" y="3140968"/>
            <a:ext cx="720080" cy="1011238"/>
          </a:xfrm>
          <a:prstGeom prst="rect">
            <a:avLst/>
          </a:prstGeom>
          <a:noFill/>
        </p:spPr>
      </p:pic>
      <p:sp>
        <p:nvSpPr>
          <p:cNvPr id="18" name="Freeform 6"/>
          <p:cNvSpPr>
            <a:spLocks/>
          </p:cNvSpPr>
          <p:nvPr/>
        </p:nvSpPr>
        <p:spPr bwMode="auto">
          <a:xfrm rot="291978" flipV="1">
            <a:off x="3780726" y="1086267"/>
            <a:ext cx="792783" cy="5288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 rot="291978" flipV="1">
            <a:off x="253283" y="1011239"/>
            <a:ext cx="862893" cy="78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323528" y="2276872"/>
            <a:ext cx="2808312" cy="2382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23528" y="22768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31840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403648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18</a:t>
            </a:r>
            <a:endParaRPr lang="ru-RU" b="1" dirty="0"/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 rot="10800000">
            <a:off x="1619672" y="2060848"/>
            <a:ext cx="2808312" cy="2382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987824" y="155679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26" name="Oval 18"/>
          <p:cNvSpPr>
            <a:spLocks noChangeArrowheads="1"/>
          </p:cNvSpPr>
          <p:nvPr/>
        </p:nvSpPr>
        <p:spPr bwMode="auto">
          <a:xfrm>
            <a:off x="1547664" y="836712"/>
            <a:ext cx="1728192" cy="432048"/>
          </a:xfrm>
          <a:prstGeom prst="ellipse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b="1" baseline="0" dirty="0" smtClean="0">
                <a:solidFill>
                  <a:srgbClr val="FF0066"/>
                </a:solidFill>
              </a:rPr>
              <a:t>t</a:t>
            </a:r>
            <a:r>
              <a:rPr lang="ru-RU" sz="1600" b="1" baseline="0" dirty="0" smtClean="0">
                <a:solidFill>
                  <a:srgbClr val="FF0066"/>
                </a:solidFill>
              </a:rPr>
              <a:t>=2ч</a:t>
            </a:r>
            <a:endParaRPr lang="ru-RU" sz="1600" b="1" baseline="0" dirty="0">
              <a:solidFill>
                <a:srgbClr val="FF0066"/>
              </a:solidFill>
            </a:endParaRPr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>
            <a:off x="475928" y="4077072"/>
            <a:ext cx="5320208" cy="7200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8" name="Picture 15" descr="aluno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337642"/>
            <a:ext cx="586871" cy="1011238"/>
          </a:xfrm>
          <a:prstGeom prst="rect">
            <a:avLst/>
          </a:prstGeom>
          <a:noFill/>
        </p:spPr>
      </p:pic>
      <p:pic>
        <p:nvPicPr>
          <p:cNvPr id="29" name="Picture 15" descr="aluno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9025" y="1340768"/>
            <a:ext cx="586871" cy="1011238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619672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355976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32" name="Freeform 9"/>
          <p:cNvSpPr>
            <a:spLocks/>
          </p:cNvSpPr>
          <p:nvPr/>
        </p:nvSpPr>
        <p:spPr bwMode="auto">
          <a:xfrm>
            <a:off x="1691680" y="4149080"/>
            <a:ext cx="2808312" cy="2382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" name="Freeform 6"/>
          <p:cNvSpPr>
            <a:spLocks/>
          </p:cNvSpPr>
          <p:nvPr/>
        </p:nvSpPr>
        <p:spPr bwMode="auto">
          <a:xfrm rot="291978" flipH="1">
            <a:off x="1044476" y="2950076"/>
            <a:ext cx="594457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" name="Freeform 6"/>
          <p:cNvSpPr>
            <a:spLocks/>
          </p:cNvSpPr>
          <p:nvPr/>
        </p:nvSpPr>
        <p:spPr bwMode="auto">
          <a:xfrm rot="291978" flipH="1">
            <a:off x="3852788" y="2950076"/>
            <a:ext cx="594457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" name="Freeform 9"/>
          <p:cNvSpPr>
            <a:spLocks/>
          </p:cNvSpPr>
          <p:nvPr/>
        </p:nvSpPr>
        <p:spPr bwMode="auto">
          <a:xfrm rot="10800000">
            <a:off x="611560" y="3861048"/>
            <a:ext cx="2808312" cy="2382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" name="Line 3"/>
          <p:cNvSpPr>
            <a:spLocks noChangeShapeType="1"/>
          </p:cNvSpPr>
          <p:nvPr/>
        </p:nvSpPr>
        <p:spPr bwMode="auto">
          <a:xfrm>
            <a:off x="467544" y="5589240"/>
            <a:ext cx="5320208" cy="7200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37" name="Picture 15" descr="aluno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653136"/>
            <a:ext cx="648072" cy="1011238"/>
          </a:xfrm>
          <a:prstGeom prst="rect">
            <a:avLst/>
          </a:prstGeom>
          <a:noFill/>
        </p:spPr>
      </p:pic>
      <p:pic>
        <p:nvPicPr>
          <p:cNvPr id="38" name="Picture 15" descr="aluno0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475656" y="4653136"/>
            <a:ext cx="576064" cy="1011238"/>
          </a:xfrm>
          <a:prstGeom prst="rect">
            <a:avLst/>
          </a:prstGeom>
          <a:noFill/>
        </p:spPr>
      </p:pic>
      <p:sp>
        <p:nvSpPr>
          <p:cNvPr id="39" name="Freeform 6"/>
          <p:cNvSpPr>
            <a:spLocks/>
          </p:cNvSpPr>
          <p:nvPr/>
        </p:nvSpPr>
        <p:spPr bwMode="auto">
          <a:xfrm rot="291978" flipH="1">
            <a:off x="1260501" y="4534251"/>
            <a:ext cx="594457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" name="Freeform 6"/>
          <p:cNvSpPr>
            <a:spLocks/>
          </p:cNvSpPr>
          <p:nvPr/>
        </p:nvSpPr>
        <p:spPr bwMode="auto">
          <a:xfrm rot="291978" flipV="1">
            <a:off x="4231324" y="4537484"/>
            <a:ext cx="555762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979712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067944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43" name="Freeform 9"/>
          <p:cNvSpPr>
            <a:spLocks/>
          </p:cNvSpPr>
          <p:nvPr/>
        </p:nvSpPr>
        <p:spPr bwMode="auto">
          <a:xfrm>
            <a:off x="2123728" y="5661248"/>
            <a:ext cx="2088232" cy="14401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" name="Freeform 9"/>
          <p:cNvSpPr>
            <a:spLocks/>
          </p:cNvSpPr>
          <p:nvPr/>
        </p:nvSpPr>
        <p:spPr bwMode="auto">
          <a:xfrm rot="10800000">
            <a:off x="683568" y="5013176"/>
            <a:ext cx="4752528" cy="64807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4499992" y="1268760"/>
            <a:ext cx="4824537" cy="936103"/>
            <a:chOff x="4499992" y="1340768"/>
            <a:chExt cx="4824537" cy="936103"/>
          </a:xfrm>
        </p:grpSpPr>
        <p:grpSp>
          <p:nvGrpSpPr>
            <p:cNvPr id="5" name="Группа 5"/>
            <p:cNvGrpSpPr/>
            <p:nvPr/>
          </p:nvGrpSpPr>
          <p:grpSpPr>
            <a:xfrm>
              <a:off x="5004048" y="1340768"/>
              <a:ext cx="4320481" cy="936103"/>
              <a:chOff x="2580346" y="-87535"/>
              <a:chExt cx="3906140" cy="406139"/>
            </a:xfrm>
            <a:solidFill>
              <a:srgbClr val="FFC000"/>
            </a:solidFill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2580346" y="-56293"/>
                <a:ext cx="3733529" cy="256121"/>
              </a:xfrm>
              <a:prstGeom prst="roundRect">
                <a:avLst>
                  <a:gd name="adj" fmla="val 25875"/>
                </a:avLst>
              </a:prstGeom>
              <a:grpFill/>
              <a:ln w="38100">
                <a:solidFill>
                  <a:srgbClr val="C00000"/>
                </a:solidFill>
              </a:ln>
            </p:spPr>
            <p:style>
              <a:lnRef idx="2">
                <a:scrgbClr r="0" g="0" b="0"/>
              </a:lnRef>
              <a:fillRef idx="1">
                <a:schemeClr val="accent6">
                  <a:alpha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alpha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Скругленный прямоугольник 4"/>
              <p:cNvSpPr/>
              <p:nvPr/>
            </p:nvSpPr>
            <p:spPr>
              <a:xfrm>
                <a:off x="2773451" y="-87535"/>
                <a:ext cx="3713035" cy="40613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0960" tIns="60960" rIns="60960" bIns="609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>
                    <a:solidFill>
                      <a:schemeClr val="tx1"/>
                    </a:solidFill>
                    <a:latin typeface="+mj-lt"/>
                  </a:rPr>
                  <a:t>Тема  «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+mj-lt"/>
                  </a:rPr>
                  <a:t>Решение задач на движение</a:t>
                </a:r>
                <a:r>
                  <a:rPr lang="ru-RU" sz="1600" b="1" kern="1200" dirty="0" smtClean="0">
                    <a:solidFill>
                      <a:schemeClr val="tx1"/>
                    </a:solidFill>
                    <a:latin typeface="+mj-lt"/>
                  </a:rPr>
                  <a:t>» </a:t>
                </a:r>
              </a:p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600" b="1" kern="1200" dirty="0" smtClean="0">
                    <a:solidFill>
                      <a:schemeClr val="tx1"/>
                    </a:solidFill>
                    <a:latin typeface="+mj-lt"/>
                  </a:rPr>
                  <a:t>(5 класс)</a:t>
                </a:r>
                <a:endParaRPr lang="ru-RU" sz="1600" b="1" kern="1200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499992" y="1340768"/>
              <a:ext cx="900000" cy="810686"/>
            </a:xfrm>
            <a:prstGeom prst="rect">
              <a:avLst/>
            </a:prstGeom>
          </p:spPr>
        </p:pic>
      </p:grpSp>
      <p:grpSp>
        <p:nvGrpSpPr>
          <p:cNvPr id="9" name="Группа 14"/>
          <p:cNvGrpSpPr/>
          <p:nvPr/>
        </p:nvGrpSpPr>
        <p:grpSpPr>
          <a:xfrm>
            <a:off x="6012160" y="2132856"/>
            <a:ext cx="2776425" cy="4608512"/>
            <a:chOff x="5449798" y="26988"/>
            <a:chExt cx="3201017" cy="2986249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449798" y="26988"/>
              <a:ext cx="3201017" cy="2986249"/>
            </a:xfrm>
            <a:prstGeom prst="roundRect">
              <a:avLst>
                <a:gd name="adj" fmla="val 5197"/>
              </a:avLst>
            </a:prstGeom>
            <a:solidFill>
              <a:srgbClr val="FFFF99"/>
            </a:solidFill>
            <a:ln w="38100">
              <a:solidFill>
                <a:srgbClr val="C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5541920" y="114452"/>
              <a:ext cx="3026089" cy="281132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955" tIns="20955" rIns="20955" bIns="20955" numCol="1" spcCol="1270" anchor="t" anchorCtr="0">
              <a:noAutofit/>
            </a:bodyPr>
            <a:lstStyle/>
            <a:p>
              <a:pPr lvl="0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ru-RU" sz="2000" dirty="0">
                  <a:solidFill>
                    <a:schemeClr val="tx1"/>
                  </a:solidFill>
                </a:rPr>
                <a:t>Из пункта А в пункт В, </a:t>
              </a:r>
              <a:r>
                <a:rPr lang="ru-RU" sz="2000" b="1" dirty="0">
                  <a:solidFill>
                    <a:srgbClr val="C00000"/>
                  </a:solidFill>
                </a:rPr>
                <a:t>расстояние между которыми 18 км</a:t>
              </a:r>
              <a:r>
                <a:rPr lang="ru-RU" sz="2000" dirty="0">
                  <a:solidFill>
                    <a:schemeClr val="tx1"/>
                  </a:solidFill>
                </a:rPr>
                <a:t>, навстречу друг другу вышли два пешехода. Скорость одного пешехода 2 км/ч, а скорость другого – 4 км/ч. Какое расстояние будет между пешеходами через 2 часа?</a:t>
              </a:r>
              <a:endParaRPr lang="ru-RU" sz="2000" kern="1200" dirty="0">
                <a:solidFill>
                  <a:schemeClr val="tx1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2" name="Line 3"/>
          <p:cNvSpPr>
            <a:spLocks noChangeShapeType="1"/>
          </p:cNvSpPr>
          <p:nvPr/>
        </p:nvSpPr>
        <p:spPr bwMode="auto">
          <a:xfrm>
            <a:off x="323528" y="2276872"/>
            <a:ext cx="4104456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>
            <a:off x="323528" y="4941168"/>
            <a:ext cx="4104456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4" name="Picture 15" descr="aluno0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586871" cy="1011238"/>
          </a:xfrm>
          <a:prstGeom prst="rect">
            <a:avLst/>
          </a:prstGeom>
          <a:noFill/>
        </p:spPr>
      </p:pic>
      <p:pic>
        <p:nvPicPr>
          <p:cNvPr id="15" name="Picture 15" descr="aluno0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707904" y="1268760"/>
            <a:ext cx="720080" cy="1011238"/>
          </a:xfrm>
          <a:prstGeom prst="rect">
            <a:avLst/>
          </a:prstGeom>
          <a:noFill/>
        </p:spPr>
      </p:pic>
      <p:pic>
        <p:nvPicPr>
          <p:cNvPr id="16" name="Picture 15" descr="aluno0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933056"/>
            <a:ext cx="586871" cy="1011238"/>
          </a:xfrm>
          <a:prstGeom prst="rect">
            <a:avLst/>
          </a:prstGeom>
          <a:noFill/>
        </p:spPr>
      </p:pic>
      <p:pic>
        <p:nvPicPr>
          <p:cNvPr id="17" name="Picture 15" descr="aluno0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771800" y="4005064"/>
            <a:ext cx="648072" cy="1011238"/>
          </a:xfrm>
          <a:prstGeom prst="rect">
            <a:avLst/>
          </a:prstGeom>
          <a:noFill/>
        </p:spPr>
      </p:pic>
      <p:sp>
        <p:nvSpPr>
          <p:cNvPr id="18" name="Freeform 6"/>
          <p:cNvSpPr>
            <a:spLocks/>
          </p:cNvSpPr>
          <p:nvPr/>
        </p:nvSpPr>
        <p:spPr bwMode="auto">
          <a:xfrm rot="291978" flipV="1">
            <a:off x="612498" y="1148235"/>
            <a:ext cx="555762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 rot="291978" flipH="1">
            <a:off x="3637975" y="1103148"/>
            <a:ext cx="526709" cy="7139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Freeform 6"/>
          <p:cNvSpPr>
            <a:spLocks/>
          </p:cNvSpPr>
          <p:nvPr/>
        </p:nvSpPr>
        <p:spPr bwMode="auto">
          <a:xfrm rot="291978" flipH="1">
            <a:off x="2628748" y="3811912"/>
            <a:ext cx="541171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Freeform 6"/>
          <p:cNvSpPr>
            <a:spLocks/>
          </p:cNvSpPr>
          <p:nvPr/>
        </p:nvSpPr>
        <p:spPr bwMode="auto">
          <a:xfrm rot="291978" flipV="1">
            <a:off x="1116554" y="3791838"/>
            <a:ext cx="555762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4" y="4"/>
              </a:cxn>
            </a:cxnLst>
            <a:rect l="0" t="0" r="r" b="b"/>
            <a:pathLst>
              <a:path w="744" h="4">
                <a:moveTo>
                  <a:pt x="0" y="0"/>
                </a:moveTo>
                <a:lnTo>
                  <a:pt x="744" y="4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115616" y="48598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139952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 rot="21447956">
            <a:off x="331694" y="2224300"/>
            <a:ext cx="4146649" cy="46109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 rot="21447956">
            <a:off x="332652" y="4921350"/>
            <a:ext cx="4142593" cy="50437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195736" y="439704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</a:t>
            </a:r>
            <a:endParaRPr lang="ru-RU" sz="2000" b="1" dirty="0"/>
          </a:p>
        </p:txBody>
      </p:sp>
      <p:sp>
        <p:nvSpPr>
          <p:cNvPr id="27" name="Freeform 9"/>
          <p:cNvSpPr>
            <a:spLocks/>
          </p:cNvSpPr>
          <p:nvPr/>
        </p:nvSpPr>
        <p:spPr bwMode="auto">
          <a:xfrm rot="10800000">
            <a:off x="1475656" y="2060848"/>
            <a:ext cx="1800200" cy="2160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195736" y="155679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9" name="Freeform 9"/>
          <p:cNvSpPr>
            <a:spLocks/>
          </p:cNvSpPr>
          <p:nvPr/>
        </p:nvSpPr>
        <p:spPr bwMode="auto">
          <a:xfrm rot="10800000">
            <a:off x="1475655" y="4797152"/>
            <a:ext cx="1656184" cy="14401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15" y="335"/>
              </a:cxn>
              <a:cxn ang="0">
                <a:pos x="5405" y="86"/>
              </a:cxn>
            </a:cxnLst>
            <a:rect l="0" t="0" r="r" b="b"/>
            <a:pathLst>
              <a:path w="5405" h="349">
                <a:moveTo>
                  <a:pt x="0" y="0"/>
                </a:moveTo>
                <a:cubicBezTo>
                  <a:pt x="436" y="56"/>
                  <a:pt x="1714" y="321"/>
                  <a:pt x="2615" y="335"/>
                </a:cubicBezTo>
                <a:cubicBezTo>
                  <a:pt x="3516" y="349"/>
                  <a:pt x="4824" y="138"/>
                  <a:pt x="5405" y="8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51520" y="23488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059832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267744" y="537321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58561"/>
          <a:ext cx="7992889" cy="5173831"/>
        </p:xfrm>
        <a:graphic>
          <a:graphicData uri="http://schemas.openxmlformats.org/drawingml/2006/table">
            <a:tbl>
              <a:tblPr/>
              <a:tblGrid>
                <a:gridCol w="633263"/>
                <a:gridCol w="1780845"/>
                <a:gridCol w="1857954"/>
                <a:gridCol w="1744753"/>
                <a:gridCol w="1976074"/>
              </a:tblGrid>
              <a:tr h="951898"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endParaRPr lang="ru-RU" sz="900" dirty="0">
                        <a:solidFill>
                          <a:srgbClr val="333333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</a:rPr>
                        <a:t>Эффективность решения (достигнуто ли требуемое в задаче?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</a:rPr>
                        <a:t>Оптимальность (оправдано ли такое решение?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</a:rPr>
                        <a:t>Оригинальность (ново ли решение, или решение обыденное?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</a:rPr>
                        <a:t>Разработанность (достаточно ли подробно описан ход решения, или решение на уровне идей?)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7314"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По решению не ясно, как можно достигнуть искомого результата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Решение слишком громоздкое; использование множества приемов не оправданно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Решение стандартное, встречается более чем у 10 % школьников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Не описан или непонятен ход решения задачи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777"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В целом ход решения понятен, и результат так достигнуть можно, но некоторые моменты решения не продуманы или нечетко объяснены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Решение оптимально, но некоторые моменты процесса решения можно значительно упростить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Решение встречается в ответах редко: от 5 до 10 % школьников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Решение описано на уровне идей, которые возможно довести до разумного конца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240"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редложенное решение позволят четко понять, как достигнуть результата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Предложенное решение позволят четко понять, как достигнуть результата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В решении использован тот или иной метод, благодаря которому получилось достаточно емкое, четкое и оптимальное «красивое» решение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90"/>
                        </a:lnSpc>
                        <a:spcAft>
                          <a:spcPts val="15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</a:rPr>
                        <a:t>Четко и грамотно описано решение и обоснованы все действия</a:t>
                      </a:r>
                    </a:p>
                  </a:txBody>
                  <a:tcPr marL="66045" marR="66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391306" cy="764704"/>
          </a:xfrm>
        </p:spPr>
        <p:txBody>
          <a:bodyPr/>
          <a:lstStyle/>
          <a:p>
            <a:r>
              <a:rPr lang="ru-RU" dirty="0" smtClean="0"/>
              <a:t>Критерии оценивания  по В.В </a:t>
            </a:r>
            <a:r>
              <a:rPr lang="ru-RU" dirty="0" err="1" smtClean="0"/>
              <a:t>Утёмову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Качественные показатели результатов 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692696"/>
          <a:ext cx="3390900" cy="200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419873" y="1340768"/>
          <a:ext cx="5400599" cy="1066800"/>
        </p:xfrm>
        <a:graphic>
          <a:graphicData uri="http://schemas.openxmlformats.org/drawingml/2006/table">
            <a:tbl>
              <a:tblPr/>
              <a:tblGrid>
                <a:gridCol w="1469743"/>
                <a:gridCol w="791522"/>
                <a:gridCol w="975108"/>
                <a:gridCol w="1082113"/>
                <a:gridCol w="1082113"/>
              </a:tblGrid>
              <a:tr h="336037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Результативность (ср. балл)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 rowSpan="2"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2011-2012 уч.г</a:t>
                      </a:r>
                    </a:p>
                  </a:txBody>
                  <a:tcPr marL="63944" marR="639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2012-2013 уч.г</a:t>
                      </a: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19"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2013-2014 уч.г</a:t>
                      </a: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ЕГЭ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39952" y="8367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Результаты ГИА</a:t>
            </a:r>
            <a:endParaRPr lang="ru-RU" b="1" dirty="0"/>
          </a:p>
        </p:txBody>
      </p:sp>
      <p:pic>
        <p:nvPicPr>
          <p:cNvPr id="23553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84984"/>
            <a:ext cx="4924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5536" y="2636912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Результат работы в специализированном классе по с равнению с другими ОУ </a:t>
            </a:r>
            <a:r>
              <a:rPr lang="ru-RU" dirty="0" smtClean="0"/>
              <a:t>области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364088" y="3284984"/>
          <a:ext cx="336612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80112" y="270892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Качество знаний обучающихся</a:t>
            </a:r>
            <a:endParaRPr lang="ru-RU" b="1" dirty="0"/>
          </a:p>
        </p:txBody>
      </p:sp>
      <p:pic>
        <p:nvPicPr>
          <p:cNvPr id="1026" name="Picture 2" descr="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517233"/>
            <a:ext cx="96938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1 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3" y="5517232"/>
            <a:ext cx="938221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5520257"/>
            <a:ext cx="936104" cy="1337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1 00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7" y="5517232"/>
            <a:ext cx="950667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1 00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3968" y="5499140"/>
            <a:ext cx="936104" cy="135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кубрак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5476018"/>
            <a:ext cx="1008112" cy="1381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1 00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44208" y="5445224"/>
            <a:ext cx="963411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image137914519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08432" y="5517232"/>
            <a:ext cx="1635568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465</TotalTime>
  <Words>1053</Words>
  <Application>Microsoft Office PowerPoint</Application>
  <PresentationFormat>Экран (4:3)</PresentationFormat>
  <Paragraphs>214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</vt:lpstr>
      <vt:lpstr>Слайд 1</vt:lpstr>
      <vt:lpstr>Классификация задач открытого типа</vt:lpstr>
      <vt:lpstr>закрытые и открытые задачи</vt:lpstr>
      <vt:lpstr>Слайд 4</vt:lpstr>
      <vt:lpstr>Открытые задачи на уроках математики</vt:lpstr>
      <vt:lpstr>Слайд 6</vt:lpstr>
      <vt:lpstr>Слайд 7</vt:lpstr>
      <vt:lpstr>Критерии оценивания  по В.В Утёмову</vt:lpstr>
      <vt:lpstr>Качественные показатели результатов  </vt:lpstr>
      <vt:lpstr>Слайд 10</vt:lpstr>
      <vt:lpstr>Мнение учеников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user1</cp:lastModifiedBy>
  <cp:revision>48</cp:revision>
  <dcterms:created xsi:type="dcterms:W3CDTF">2016-02-14T02:16:31Z</dcterms:created>
  <dcterms:modified xsi:type="dcterms:W3CDTF">2018-10-28T15:12:03Z</dcterms:modified>
</cp:coreProperties>
</file>