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56" r:id="rId2"/>
    <p:sldId id="257" r:id="rId3"/>
    <p:sldId id="258" r:id="rId4"/>
    <p:sldId id="259" r:id="rId5"/>
    <p:sldId id="277" r:id="rId6"/>
    <p:sldId id="260" r:id="rId7"/>
    <p:sldId id="261" r:id="rId8"/>
    <p:sldId id="262" r:id="rId9"/>
    <p:sldId id="273" r:id="rId10"/>
    <p:sldId id="280" r:id="rId11"/>
    <p:sldId id="279" r:id="rId12"/>
    <p:sldId id="27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EB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800" b="0" i="0" u="none" strike="noStrike" baseline="0" dirty="0" err="1" smtClean="0">
                <a:solidFill>
                  <a:schemeClr val="tx1"/>
                </a:solidFill>
                <a:effectLst/>
              </a:rPr>
              <a:t>Сформированность</a:t>
            </a:r>
            <a:r>
              <a:rPr lang="ru-RU" sz="2800" b="0" i="0" u="none" strike="noStrike" baseline="0" dirty="0" smtClean="0">
                <a:solidFill>
                  <a:schemeClr val="tx1"/>
                </a:solidFill>
                <a:effectLst/>
              </a:rPr>
              <a:t> компетенций</a:t>
            </a:r>
          </a:p>
          <a:p>
            <a:pPr algn="ctr">
              <a:defRPr/>
            </a:pPr>
            <a:r>
              <a:rPr lang="ru-RU" sz="2800" b="0" i="0" u="none" strike="noStrike" baseline="0" dirty="0" smtClean="0">
                <a:solidFill>
                  <a:schemeClr val="tx1"/>
                </a:solidFill>
                <a:effectLst/>
              </a:rPr>
              <a:t>_____________ грамотности</a:t>
            </a:r>
            <a:endParaRPr lang="ru-RU" sz="280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9415482155639635"/>
          <c:y val="1.961892968452889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8.4339576145884679E-2"/>
          <c:y val="0.17374500062492187"/>
          <c:w val="0.90232397284824584"/>
          <c:h val="0.614784089488813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 класс (сентябрь)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Лист1!$A$2:$A$3</c:f>
              <c:strCache>
                <c:ptCount val="2"/>
                <c:pt idx="0">
                  <c:v>Интерпретация данных и использование научных доказательств для получения выводов</c:v>
                </c:pt>
                <c:pt idx="1">
                  <c:v>Понимание особенностей естественно-научного исследования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0.11</c:v>
                </c:pt>
                <c:pt idx="1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CF-4F90-A236-475D154475A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3 класс (май)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Лист1!$A$2:$A$3</c:f>
              <c:strCache>
                <c:ptCount val="2"/>
                <c:pt idx="0">
                  <c:v>Интерпретация данных и использование научных доказательств для получения выводов</c:v>
                </c:pt>
                <c:pt idx="1">
                  <c:v>Понимание особенностей естественно-научного исследования</c:v>
                </c:pt>
              </c:strCache>
            </c:strRef>
          </c:cat>
          <c:val>
            <c:numRef>
              <c:f>Лист1!$C$2:$C$3</c:f>
              <c:numCache>
                <c:formatCode>0%</c:formatCode>
                <c:ptCount val="2"/>
                <c:pt idx="0">
                  <c:v>0.38</c:v>
                </c:pt>
                <c:pt idx="1">
                  <c:v>0.24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FCF-4F90-A236-475D154475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67502720"/>
        <c:axId val="567504256"/>
      </c:barChart>
      <c:catAx>
        <c:axId val="567502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67504256"/>
        <c:crosses val="autoZero"/>
        <c:auto val="1"/>
        <c:lblAlgn val="ctr"/>
        <c:lblOffset val="100"/>
        <c:noMultiLvlLbl val="0"/>
      </c:catAx>
      <c:valAx>
        <c:axId val="567504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67502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9260878250220152E-3"/>
          <c:y val="0.94973284589426321"/>
          <c:w val="0.98659330801857914"/>
          <c:h val="5.02671541057367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800" b="0" i="0" u="none" strike="noStrike" baseline="0" dirty="0" err="1" smtClean="0">
                <a:solidFill>
                  <a:schemeClr val="tx1"/>
                </a:solidFill>
                <a:effectLst/>
              </a:rPr>
              <a:t>Сформированность</a:t>
            </a:r>
            <a:r>
              <a:rPr lang="ru-RU" sz="2800" b="0" i="0" u="none" strike="noStrike" baseline="0" dirty="0" smtClean="0">
                <a:solidFill>
                  <a:schemeClr val="tx1"/>
                </a:solidFill>
                <a:effectLst/>
              </a:rPr>
              <a:t> компетенций</a:t>
            </a:r>
          </a:p>
          <a:p>
            <a:pPr algn="ctr">
              <a:defRPr/>
            </a:pPr>
            <a:r>
              <a:rPr lang="ru-RU" sz="2800" b="0" i="0" u="none" strike="noStrike" baseline="0" dirty="0" smtClean="0">
                <a:solidFill>
                  <a:schemeClr val="tx1"/>
                </a:solidFill>
                <a:effectLst/>
              </a:rPr>
              <a:t>естественно-научной грамотности</a:t>
            </a:r>
            <a:endParaRPr lang="ru-RU" sz="280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9415482155639635"/>
          <c:y val="1.961892968452889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8.4339576145884679E-2"/>
          <c:y val="0.17374500062492187"/>
          <c:w val="0.90232397284824584"/>
          <c:h val="0.614784089488813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 класс (сентябрь)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Лист1!$A$2:$A$3</c:f>
              <c:strCache>
                <c:ptCount val="2"/>
                <c:pt idx="0">
                  <c:v>Интерпретация данных и использование научных доказательств для получения выводов</c:v>
                </c:pt>
                <c:pt idx="1">
                  <c:v>Понимание особенностей естественно-научного исследования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0.11</c:v>
                </c:pt>
                <c:pt idx="1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CF-4F90-A236-475D154475A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3 класс (май)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Лист1!$A$2:$A$3</c:f>
              <c:strCache>
                <c:ptCount val="2"/>
                <c:pt idx="0">
                  <c:v>Интерпретация данных и использование научных доказательств для получения выводов</c:v>
                </c:pt>
                <c:pt idx="1">
                  <c:v>Понимание особенностей естественно-научного исследования</c:v>
                </c:pt>
              </c:strCache>
            </c:strRef>
          </c:cat>
          <c:val>
            <c:numRef>
              <c:f>Лист1!$C$2:$C$3</c:f>
              <c:numCache>
                <c:formatCode>0%</c:formatCode>
                <c:ptCount val="2"/>
                <c:pt idx="0">
                  <c:v>0.38</c:v>
                </c:pt>
                <c:pt idx="1">
                  <c:v>0.24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FCF-4F90-A236-475D154475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68056064"/>
        <c:axId val="568057856"/>
      </c:barChart>
      <c:catAx>
        <c:axId val="568056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68057856"/>
        <c:crosses val="autoZero"/>
        <c:auto val="1"/>
        <c:lblAlgn val="ctr"/>
        <c:lblOffset val="100"/>
        <c:noMultiLvlLbl val="0"/>
      </c:catAx>
      <c:valAx>
        <c:axId val="568057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68056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9260878250220152E-3"/>
          <c:y val="0.94973284589426321"/>
          <c:w val="0.98659330801857914"/>
          <c:h val="5.02671541057367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432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825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354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391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476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1/21/2023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448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1/21/2023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944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1/21/2023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605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235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1/21/2023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377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1/21/2023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202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531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708245"/>
            <a:ext cx="12192000" cy="11240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/>
          <a:srcRect l="29635" t="32623" r="63589" b="56718"/>
          <a:stretch/>
        </p:blipFill>
        <p:spPr>
          <a:xfrm>
            <a:off x="8143740" y="204816"/>
            <a:ext cx="1569750" cy="138897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7595" y="1230997"/>
            <a:ext cx="8595360" cy="32552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Мастер-класс</a:t>
            </a:r>
            <a:br>
              <a:rPr lang="ru-RU" dirty="0" smtClean="0"/>
            </a:br>
            <a:r>
              <a:rPr lang="ru-RU" dirty="0" smtClean="0"/>
              <a:t>«Мышление через границы»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0015" y="4635515"/>
            <a:ext cx="7315200" cy="914400"/>
          </a:xfrm>
        </p:spPr>
        <p:txBody>
          <a:bodyPr/>
          <a:lstStyle/>
          <a:p>
            <a:pPr algn="r"/>
            <a:r>
              <a:rPr lang="ru-RU" dirty="0" smtClean="0"/>
              <a:t>Кондратюк Валентина Александровна, учитель </a:t>
            </a:r>
          </a:p>
        </p:txBody>
      </p:sp>
      <p:pic>
        <p:nvPicPr>
          <p:cNvPr id="4" name="Picture 2" descr="ЛОГОТИП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9421" y="314467"/>
            <a:ext cx="1121655" cy="999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Екатеринбургский Дом Учителя | ВКонтакте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5230" y="55605"/>
            <a:ext cx="1305280" cy="1305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-546326" y="217325"/>
            <a:ext cx="956928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Департамент образования администрации города Екатеринбурга</a:t>
            </a:r>
          </a:p>
          <a:p>
            <a:pPr algn="ctr"/>
            <a:r>
              <a:rPr lang="ru-RU" dirty="0">
                <a:solidFill>
                  <a:schemeClr val="bg1">
                    <a:lumMod val="65000"/>
                  </a:schemeClr>
                </a:solidFill>
              </a:rPr>
              <a:t>Муниципальное бюджетное учреждение информационно-методический центр </a:t>
            </a: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«Екатеринбургский </a:t>
            </a:r>
            <a:r>
              <a:rPr lang="ru-RU" dirty="0">
                <a:solidFill>
                  <a:schemeClr val="bg1">
                    <a:lumMod val="65000"/>
                  </a:schemeClr>
                </a:solidFill>
              </a:rPr>
              <a:t>Дом </a:t>
            </a: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Учителя»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Муниципальное автономное общеобразовательное учреждение средняя общеобразовательная школа № 18</a:t>
            </a:r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59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3648075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5" y="266700"/>
            <a:ext cx="3562350" cy="6591299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1. Интерпретация </a:t>
            </a:r>
            <a:r>
              <a:rPr lang="ru-RU" sz="2000" b="1" dirty="0"/>
              <a:t>данных и использование научных доказательств для получения выводов: </a:t>
            </a:r>
            <a:r>
              <a:rPr lang="ru-RU" sz="2000" dirty="0" smtClean="0"/>
              <a:t>анализировать</a:t>
            </a:r>
            <a:r>
              <a:rPr lang="ru-RU" sz="2000" dirty="0"/>
              <a:t>, интерпретировать данные и делать соответствующие </a:t>
            </a:r>
            <a:r>
              <a:rPr lang="ru-RU" sz="2000" dirty="0" smtClean="0"/>
              <a:t>выводы;</a:t>
            </a:r>
            <a:br>
              <a:rPr lang="ru-RU" sz="2000" dirty="0" smtClean="0"/>
            </a:br>
            <a:r>
              <a:rPr lang="ru-RU" sz="2000" dirty="0" smtClean="0"/>
              <a:t>преобразовывать </a:t>
            </a:r>
            <a:r>
              <a:rPr lang="ru-RU" sz="2000" dirty="0"/>
              <a:t>одну форму представления данных в </a:t>
            </a:r>
            <a:r>
              <a:rPr lang="ru-RU" sz="2000" dirty="0" smtClean="0"/>
              <a:t>другую.</a:t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 smtClean="0"/>
              <a:t>2. Понимание </a:t>
            </a:r>
            <a:r>
              <a:rPr lang="ru-RU" sz="2000" b="1" dirty="0"/>
              <a:t>особенностей </a:t>
            </a:r>
            <a:r>
              <a:rPr lang="ru-RU" sz="2000" b="1" dirty="0" smtClean="0"/>
              <a:t>естественно-научного исследования: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распознавать </a:t>
            </a:r>
            <a:r>
              <a:rPr lang="ru-RU" sz="2000" dirty="0"/>
              <a:t>и формулировать цель данного </a:t>
            </a:r>
            <a:r>
              <a:rPr lang="ru-RU" sz="2000" dirty="0" smtClean="0"/>
              <a:t>исследования;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>предлагать </a:t>
            </a:r>
            <a:r>
              <a:rPr lang="ru-RU" sz="2000" dirty="0"/>
              <a:t>или оценивать способ научного исследования данного вопроса</a:t>
            </a:r>
            <a:br>
              <a:rPr lang="ru-RU" sz="2000" dirty="0"/>
            </a:br>
            <a:endParaRPr lang="ru-RU" sz="20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816562"/>
              </p:ext>
            </p:extLst>
          </p:nvPr>
        </p:nvGraphicFramePr>
        <p:xfrm>
          <a:off x="3648075" y="0"/>
          <a:ext cx="8570496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8318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514350"/>
            <a:ext cx="3667125" cy="60293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836" y="570712"/>
            <a:ext cx="10191749" cy="285371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000" dirty="0" smtClean="0"/>
              <a:t>	</a:t>
            </a:r>
            <a:r>
              <a:rPr lang="ru-RU" sz="3600" dirty="0" smtClean="0"/>
              <a:t>Век живи – век учись тому, как следует жить.</a:t>
            </a:r>
          </a:p>
          <a:p>
            <a:pPr marL="0" indent="0" algn="r">
              <a:buNone/>
            </a:pPr>
            <a:r>
              <a:rPr lang="ru-RU" sz="2400" i="1" dirty="0" smtClean="0"/>
              <a:t>Л. А. Сенека</a:t>
            </a:r>
          </a:p>
          <a:p>
            <a:pPr marL="0" indent="0">
              <a:buNone/>
            </a:pPr>
            <a:r>
              <a:rPr lang="ru-RU" sz="4000" dirty="0" smtClean="0"/>
              <a:t>	</a:t>
            </a:r>
          </a:p>
          <a:p>
            <a:pPr marL="0" indent="0">
              <a:buNone/>
            </a:pPr>
            <a:r>
              <a:rPr lang="ru-RU" sz="4000" dirty="0"/>
              <a:t>	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74815" y="2042036"/>
            <a:ext cx="10191749" cy="19725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 2" pitchFamily="18" charset="2"/>
              <a:buNone/>
            </a:pPr>
            <a:r>
              <a:rPr lang="ru-RU" sz="4000" smtClean="0"/>
              <a:t>		</a:t>
            </a:r>
            <a:r>
              <a:rPr lang="ru-RU" sz="3600" smtClean="0"/>
              <a:t>Век живи, век учись.</a:t>
            </a:r>
          </a:p>
          <a:p>
            <a:pPr marL="0" indent="0">
              <a:buFont typeface="Wingdings 2" pitchFamily="18" charset="2"/>
              <a:buNone/>
            </a:pPr>
            <a:r>
              <a:rPr lang="ru-RU" sz="3600" smtClean="0"/>
              <a:t> </a:t>
            </a:r>
          </a:p>
          <a:p>
            <a:pPr marL="0" indent="0">
              <a:buFont typeface="Wingdings 2" pitchFamily="18" charset="2"/>
              <a:buNone/>
            </a:pPr>
            <a:r>
              <a:rPr lang="ru-RU" sz="3600" smtClean="0"/>
              <a:t>	</a:t>
            </a:r>
            <a:endParaRPr lang="ru-RU" sz="4000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74814" y="2962521"/>
            <a:ext cx="10191749" cy="11329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 2" pitchFamily="18" charset="2"/>
              <a:buNone/>
            </a:pPr>
            <a:r>
              <a:rPr lang="ru-RU" sz="4000" smtClean="0"/>
              <a:t>	</a:t>
            </a:r>
            <a:r>
              <a:rPr lang="ru-RU" sz="3600" smtClean="0"/>
              <a:t>	Обучение длинною в жизнь</a:t>
            </a:r>
            <a:r>
              <a:rPr lang="ru-RU" sz="4000" smtClean="0"/>
              <a:t>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612659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542925"/>
            <a:ext cx="3590925" cy="5819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52576" y="616458"/>
            <a:ext cx="9048749" cy="574624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4000" dirty="0"/>
              <a:t>Всегда ставь перед собой задачу добраться </a:t>
            </a:r>
            <a:r>
              <a:rPr lang="ru-RU" sz="8800" dirty="0"/>
              <a:t>до луны</a:t>
            </a:r>
            <a:r>
              <a:rPr lang="ru-RU" sz="4000" dirty="0"/>
              <a:t>. </a:t>
            </a:r>
            <a:endParaRPr lang="ru-RU" sz="4000" dirty="0" smtClean="0"/>
          </a:p>
          <a:p>
            <a:pPr marL="0" indent="0">
              <a:buNone/>
            </a:pPr>
            <a:r>
              <a:rPr lang="ru-RU" sz="4000" dirty="0" smtClean="0"/>
              <a:t>Даже </a:t>
            </a:r>
            <a:r>
              <a:rPr lang="ru-RU" sz="4000" dirty="0"/>
              <a:t>если ты промахнешься, то окажешься </a:t>
            </a:r>
            <a:r>
              <a:rPr lang="ru-RU" sz="8800" dirty="0"/>
              <a:t>среди </a:t>
            </a:r>
            <a:r>
              <a:rPr lang="ru-RU" sz="8800" dirty="0" smtClean="0"/>
              <a:t>звезд</a:t>
            </a:r>
          </a:p>
          <a:p>
            <a:pPr marL="0" indent="0">
              <a:buNone/>
            </a:pPr>
            <a:endParaRPr lang="ru-RU" sz="3600" i="1" dirty="0" smtClean="0"/>
          </a:p>
          <a:p>
            <a:pPr marL="0" indent="0" algn="r">
              <a:buNone/>
            </a:pPr>
            <a:r>
              <a:rPr lang="ru-RU" sz="3600" i="1" dirty="0" smtClean="0"/>
              <a:t>Дэн </a:t>
            </a:r>
            <a:r>
              <a:rPr lang="ru-RU" sz="3600" i="1" dirty="0" err="1" smtClean="0"/>
              <a:t>Мильштейн</a:t>
            </a:r>
            <a:endParaRPr lang="ru-RU" sz="3600" i="1" dirty="0"/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524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Брейн</a:t>
            </a:r>
            <a:r>
              <a:rPr lang="en-US" dirty="0" smtClean="0"/>
              <a:t>c</a:t>
            </a:r>
            <a:r>
              <a:rPr lang="ru-RU" dirty="0" err="1" smtClean="0"/>
              <a:t>торм</a:t>
            </a:r>
            <a:r>
              <a:rPr lang="ru-RU" dirty="0" smtClean="0"/>
              <a:t>-группа</a:t>
            </a:r>
            <a:br>
              <a:rPr lang="ru-RU" dirty="0" smtClean="0"/>
            </a:br>
            <a:r>
              <a:rPr lang="ru-RU" sz="2400" dirty="0" smtClean="0"/>
              <a:t>(англ. </a:t>
            </a:r>
            <a:r>
              <a:rPr lang="en-US" sz="2400" i="1" dirty="0" smtClean="0"/>
              <a:t>brainstorming</a:t>
            </a:r>
            <a:r>
              <a:rPr lang="ru-RU" sz="2400" dirty="0" smtClean="0"/>
              <a:t>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B</a:t>
            </a:r>
            <a:r>
              <a:rPr lang="en-US" dirty="0" smtClean="0">
                <a:solidFill>
                  <a:srgbClr val="00B0F0"/>
                </a:solidFill>
              </a:rPr>
              <a:t>rainstorming </a:t>
            </a:r>
            <a:r>
              <a:rPr lang="ru-RU" dirty="0" smtClean="0">
                <a:solidFill>
                  <a:srgbClr val="00B0F0"/>
                </a:solidFill>
              </a:rPr>
              <a:t>–</a:t>
            </a:r>
            <a:r>
              <a:rPr lang="ru-RU" i="1" dirty="0" smtClean="0"/>
              <a:t> </a:t>
            </a:r>
            <a:r>
              <a:rPr lang="ru-RU" dirty="0" smtClean="0"/>
              <a:t>в переводе с английского означает «Мозговой штурм» </a:t>
            </a:r>
            <a:endParaRPr lang="en-US" dirty="0" smtClean="0"/>
          </a:p>
          <a:p>
            <a:r>
              <a:rPr lang="ru-RU" dirty="0" smtClean="0"/>
              <a:t>Это небольшая группа людей, которая состоит из пяти-шести человек, настроенных на долгосрочные отношения для взаимной эмоциональной и профессиональной, дружеской поддержки. </a:t>
            </a:r>
          </a:p>
          <a:p>
            <a:r>
              <a:rPr lang="ru-RU" dirty="0" smtClean="0"/>
              <a:t>Это площадка для обмена идеями и информацией и обсуждения важных тем и повседневных проблем.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579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498764"/>
            <a:ext cx="3599411" cy="59934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479" y="1123836"/>
            <a:ext cx="2947482" cy="460118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0080" y="864108"/>
            <a:ext cx="10544388" cy="512064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dirty="0"/>
              <a:t>Физкультура – урок движения. А мы его превратили в урок смотрения: два-три ученика выполняют упражнения, а остальные сидят или стоят и наблюдают.</a:t>
            </a:r>
          </a:p>
          <a:p>
            <a:pPr marL="0" indent="0" algn="r">
              <a:buNone/>
            </a:pPr>
            <a:r>
              <a:rPr lang="ru-RU" sz="2800" i="1" dirty="0" smtClean="0"/>
              <a:t>Михаил Петрович Щетинин, </a:t>
            </a:r>
          </a:p>
          <a:p>
            <a:pPr marL="0" indent="0" algn="r">
              <a:buNone/>
            </a:pPr>
            <a:r>
              <a:rPr lang="ru-RU" i="1" dirty="0" smtClean="0"/>
              <a:t>советский и российский педагог, академик </a:t>
            </a:r>
          </a:p>
          <a:p>
            <a:pPr marL="0" indent="0" algn="r">
              <a:buNone/>
            </a:pPr>
            <a:r>
              <a:rPr lang="ru-RU" i="1" dirty="0" smtClean="0"/>
              <a:t>Российской академии образования </a:t>
            </a:r>
            <a:endParaRPr lang="ru-RU" i="1" dirty="0"/>
          </a:p>
          <a:p>
            <a:pPr algn="just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7803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06829"/>
            <a:ext cx="3582785" cy="58438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9833" y="864108"/>
            <a:ext cx="10444635" cy="5120640"/>
          </a:xfrm>
        </p:spPr>
        <p:txBody>
          <a:bodyPr/>
          <a:lstStyle/>
          <a:p>
            <a:pPr marL="0" indent="0" algn="just">
              <a:buNone/>
            </a:pPr>
            <a:r>
              <a:rPr lang="ru-RU" sz="3200" dirty="0"/>
              <a:t>Урок – это зеркало общей и педагогической культуры учителя, мерило его интеллектуального богатства, показатель его кругозора, эрудиции.</a:t>
            </a:r>
          </a:p>
          <a:p>
            <a:pPr marL="0" indent="0" algn="r">
              <a:buNone/>
            </a:pPr>
            <a:r>
              <a:rPr lang="ru-RU" sz="2800" i="1" dirty="0" smtClean="0"/>
              <a:t>Василий Александрович Сухомлинский, </a:t>
            </a:r>
          </a:p>
          <a:p>
            <a:pPr marL="0" indent="0" algn="r">
              <a:buNone/>
            </a:pPr>
            <a:r>
              <a:rPr lang="ru-RU" i="1" dirty="0" smtClean="0"/>
              <a:t>известный педагог-новатор</a:t>
            </a:r>
            <a:endParaRPr lang="ru-RU" i="1" dirty="0"/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344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06829"/>
            <a:ext cx="3582785" cy="58438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9833" y="864108"/>
            <a:ext cx="10444635" cy="5120640"/>
          </a:xfrm>
        </p:spPr>
        <p:txBody>
          <a:bodyPr/>
          <a:lstStyle/>
          <a:p>
            <a:pPr marL="0" indent="0">
              <a:buNone/>
            </a:pPr>
            <a:r>
              <a:rPr lang="ru-RU" sz="3200" dirty="0" smtClean="0"/>
              <a:t>Ребенок </a:t>
            </a:r>
            <a:r>
              <a:rPr lang="ru-RU" sz="3200" dirty="0"/>
              <a:t>будет тянуться к урокам, если он найдет в них условия для более интересного и стремительного движения своей жизни. </a:t>
            </a:r>
          </a:p>
          <a:p>
            <a:pPr marL="0" indent="0" algn="r">
              <a:buNone/>
            </a:pPr>
            <a:r>
              <a:rPr lang="ru-RU" sz="2800" i="1" dirty="0" smtClean="0"/>
              <a:t>Шалва Александрович </a:t>
            </a:r>
            <a:r>
              <a:rPr lang="ru-RU" sz="2800" i="1" dirty="0" err="1" smtClean="0"/>
              <a:t>Амоношвили</a:t>
            </a:r>
            <a:r>
              <a:rPr lang="ru-RU" sz="2800" dirty="0" smtClean="0"/>
              <a:t> </a:t>
            </a:r>
            <a:endParaRPr lang="ru-RU" sz="2800" dirty="0"/>
          </a:p>
          <a:p>
            <a:pPr marL="0" indent="0" algn="r">
              <a:buNone/>
            </a:pPr>
            <a:r>
              <a:rPr lang="ru-RU" i="1" dirty="0"/>
              <a:t>советский, грузинский и российский </a:t>
            </a:r>
            <a:endParaRPr lang="ru-RU" i="1" dirty="0" smtClean="0"/>
          </a:p>
          <a:p>
            <a:pPr marL="0" indent="0" algn="r">
              <a:buNone/>
            </a:pPr>
            <a:r>
              <a:rPr lang="ru-RU" i="1" dirty="0" smtClean="0"/>
              <a:t>педагог </a:t>
            </a:r>
            <a:r>
              <a:rPr lang="ru-RU" i="1" dirty="0"/>
              <a:t>и психолог</a:t>
            </a:r>
          </a:p>
        </p:txBody>
      </p:sp>
    </p:spTree>
    <p:extLst>
      <p:ext uri="{BB962C8B-B14F-4D97-AF65-F5344CB8AC3E}">
        <p14:creationId xmlns:p14="http://schemas.microsoft.com/office/powerpoint/2010/main" val="310520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06829"/>
            <a:ext cx="3582785" cy="58438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9833" y="864108"/>
            <a:ext cx="10444635" cy="512064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dirty="0"/>
              <a:t>Урок, оснащающий ребенка знаниями, не приближает его к счастью жизни. Урок, возвышающий ребенка до осмысления истины, способствует движению к счастью. Знания </a:t>
            </a:r>
            <a:r>
              <a:rPr lang="ru-RU" sz="3200" dirty="0" err="1"/>
              <a:t>ценностны</a:t>
            </a:r>
            <a:r>
              <a:rPr lang="ru-RU" sz="3200" dirty="0"/>
              <a:t> лишь как средство постижения тайн жизни и средство приобрести свободу выбора в строительстве собственной судьбы. </a:t>
            </a:r>
          </a:p>
          <a:p>
            <a:pPr marL="0" indent="0" algn="r">
              <a:buNone/>
            </a:pPr>
            <a:r>
              <a:rPr lang="ru-RU" sz="2800" i="1" dirty="0" smtClean="0"/>
              <a:t>Надежда Егоровна </a:t>
            </a:r>
            <a:r>
              <a:rPr lang="ru-RU" sz="2800" i="1" dirty="0" err="1" smtClean="0"/>
              <a:t>Щуркова</a:t>
            </a:r>
            <a:r>
              <a:rPr lang="ru-RU" sz="2800" i="1" dirty="0" smtClean="0"/>
              <a:t>, </a:t>
            </a:r>
          </a:p>
          <a:p>
            <a:pPr marL="0" indent="0" algn="r">
              <a:buNone/>
            </a:pPr>
            <a:r>
              <a:rPr lang="ru-RU" i="1" dirty="0" smtClean="0"/>
              <a:t>профессор, доктор педагогических наук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61667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ru-RU" altLang="ru-RU" dirty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ФГОС НОО п. 34.2 </a:t>
            </a:r>
            <a:endParaRPr lang="ru-RU" altLang="ru-RU" sz="48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	В </a:t>
            </a:r>
            <a:r>
              <a:rPr lang="ru-RU" dirty="0"/>
              <a:t>целях обеспечения реализации программы начального общего образования в Организации для участников образовательных отношений должны создаваться условия, обеспечивающие возможность:</a:t>
            </a:r>
          </a:p>
          <a:p>
            <a:pPr marL="0" indent="0" algn="ctr">
              <a:buNone/>
            </a:pPr>
            <a:r>
              <a:rPr lang="ru-RU" dirty="0" smtClean="0"/>
              <a:t>&lt;…&gt;</a:t>
            </a:r>
          </a:p>
          <a:p>
            <a:pPr algn="just"/>
            <a:r>
              <a:rPr lang="ru-RU" dirty="0"/>
              <a:t>формирования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функциональной грамотности </a:t>
            </a:r>
            <a:r>
              <a:rPr lang="ru-RU" dirty="0"/>
              <a:t>обучающихся (способности решать учебные задачи и жизненные проблемные ситуации на основе сформированных предметных, </a:t>
            </a:r>
            <a:r>
              <a:rPr lang="ru-RU" dirty="0" err="1"/>
              <a:t>метапредметных</a:t>
            </a:r>
            <a:r>
              <a:rPr lang="ru-RU" dirty="0"/>
              <a:t> и универсальных способов деятельности), включающей овладение ключевыми компетенциями, составляющими основу готовности к успешному взаимодействию с изменяющимся миром и дальнейшему успешному образованию;</a:t>
            </a:r>
          </a:p>
          <a:p>
            <a:endParaRPr lang="ru-R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869269" y="2933699"/>
            <a:ext cx="7315200" cy="2762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105273" y="3219830"/>
            <a:ext cx="7079193" cy="2762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105274" y="3505771"/>
            <a:ext cx="7079193" cy="2762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105273" y="3791712"/>
            <a:ext cx="7079193" cy="2762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105273" y="4078127"/>
            <a:ext cx="7079193" cy="2762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105273" y="4363877"/>
            <a:ext cx="7079193" cy="2762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105273" y="4649627"/>
            <a:ext cx="7079193" cy="2762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105273" y="4935377"/>
            <a:ext cx="7079193" cy="2762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395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515389"/>
            <a:ext cx="3773978" cy="61763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9956" y="864108"/>
            <a:ext cx="10494512" cy="512064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Функциональная грамотность</a:t>
            </a:r>
            <a:r>
              <a:rPr lang="ru-RU" sz="36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–</a:t>
            </a:r>
            <a:r>
              <a:rPr lang="ru-RU" sz="3600" dirty="0"/>
              <a:t> это способность человека использовать приобретаемые в течение жизни знания для решения широкого диапазона жизненных задач в различных сферах человеческой деятельности, общения и социальных отношений.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689273" y="2468881"/>
            <a:ext cx="3495195" cy="2493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75855" y="2953791"/>
            <a:ext cx="10408613" cy="2493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84168" y="3182598"/>
            <a:ext cx="10408613" cy="2493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4055921" y="4757651"/>
            <a:ext cx="207818" cy="14559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732905" y="3966973"/>
            <a:ext cx="10408613" cy="2493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754380" y="4169595"/>
            <a:ext cx="10408613" cy="2493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1259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22" grpId="0" animBg="1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3648075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5" y="266700"/>
            <a:ext cx="3562350" cy="6591299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1. Интерпретация </a:t>
            </a:r>
            <a:r>
              <a:rPr lang="ru-RU" sz="2000" b="1" dirty="0"/>
              <a:t>данных и использование научных доказательств для получения выводов: </a:t>
            </a:r>
            <a:r>
              <a:rPr lang="ru-RU" sz="2000" dirty="0" smtClean="0"/>
              <a:t>анализировать</a:t>
            </a:r>
            <a:r>
              <a:rPr lang="ru-RU" sz="2000" dirty="0"/>
              <a:t>, интерпретировать данные и делать соответствующие </a:t>
            </a:r>
            <a:r>
              <a:rPr lang="ru-RU" sz="2000" dirty="0" smtClean="0"/>
              <a:t>выводы;</a:t>
            </a:r>
            <a:br>
              <a:rPr lang="ru-RU" sz="2000" dirty="0" smtClean="0"/>
            </a:br>
            <a:r>
              <a:rPr lang="ru-RU" sz="2000" dirty="0" smtClean="0"/>
              <a:t>преобразовывать </a:t>
            </a:r>
            <a:r>
              <a:rPr lang="ru-RU" sz="2000" dirty="0"/>
              <a:t>одну форму представления данных в </a:t>
            </a:r>
            <a:r>
              <a:rPr lang="ru-RU" sz="2000" dirty="0" smtClean="0"/>
              <a:t>другую.</a:t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 smtClean="0"/>
              <a:t>2. Понимание </a:t>
            </a:r>
            <a:r>
              <a:rPr lang="ru-RU" sz="2000" b="1" dirty="0"/>
              <a:t>особенностей </a:t>
            </a:r>
            <a:r>
              <a:rPr lang="ru-RU" sz="2000" b="1" dirty="0" smtClean="0"/>
              <a:t>естественно-научного исследования: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распознавать </a:t>
            </a:r>
            <a:r>
              <a:rPr lang="ru-RU" sz="2000" dirty="0"/>
              <a:t>и формулировать цель данного </a:t>
            </a:r>
            <a:r>
              <a:rPr lang="ru-RU" sz="2000" dirty="0" smtClean="0"/>
              <a:t>исследования;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>предлагать </a:t>
            </a:r>
            <a:r>
              <a:rPr lang="ru-RU" sz="2000" dirty="0"/>
              <a:t>или оценивать способ научного исследования данного вопроса</a:t>
            </a:r>
            <a:br>
              <a:rPr lang="ru-RU" sz="2000" dirty="0"/>
            </a:br>
            <a:endParaRPr lang="ru-RU" sz="20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5670501"/>
              </p:ext>
            </p:extLst>
          </p:nvPr>
        </p:nvGraphicFramePr>
        <p:xfrm>
          <a:off x="3648075" y="0"/>
          <a:ext cx="8570496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7285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амка">
  <a:themeElements>
    <a:clrScheme name="Рамка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Рамка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Рамка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TM03457475[[fn=Рамка]]</Template>
  <TotalTime>1126</TotalTime>
  <Words>310</Words>
  <Application>Microsoft Office PowerPoint</Application>
  <PresentationFormat>Широкоэкранный</PresentationFormat>
  <Paragraphs>47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Corbel</vt:lpstr>
      <vt:lpstr>Times New Roman</vt:lpstr>
      <vt:lpstr>Wingdings 2</vt:lpstr>
      <vt:lpstr>Рамка</vt:lpstr>
      <vt:lpstr>   Мастер-класс «Мышление через границы»</vt:lpstr>
      <vt:lpstr>Брейнcторм-группа (англ. brainstorming)</vt:lpstr>
      <vt:lpstr>Презентация PowerPoint</vt:lpstr>
      <vt:lpstr>Презентация PowerPoint</vt:lpstr>
      <vt:lpstr>Презентация PowerPoint</vt:lpstr>
      <vt:lpstr>Презентация PowerPoint</vt:lpstr>
      <vt:lpstr>ФГОС НОО п. 34.2 </vt:lpstr>
      <vt:lpstr>Презентация PowerPoint</vt:lpstr>
      <vt:lpstr>1. Интерпретация данных и использование научных доказательств для получения выводов: анализировать, интерпретировать данные и делать соответствующие выводы; преобразовывать одну форму представления данных в другую.  2. Понимание особенностей естественно-научного исследования: распознавать и формулировать цель данного исследования; предлагать или оценивать способ научного исследования данного вопроса </vt:lpstr>
      <vt:lpstr>1. Интерпретация данных и использование научных доказательств для получения выводов: анализировать, интерпретировать данные и делать соответствующие выводы; преобразовывать одну форму представления данных в другую.  2. Понимание особенностей естественно-научного исследования: распознавать и формулировать цель данного исследования; предлагать или оценивать способ научного исследования данного вопроса 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Мастер-класс «Мышление через границы»</dc:title>
  <dc:creator>RePack by Diakov</dc:creator>
  <cp:lastModifiedBy>RePack by Diakov</cp:lastModifiedBy>
  <cp:revision>30</cp:revision>
  <dcterms:created xsi:type="dcterms:W3CDTF">2022-10-24T14:44:30Z</dcterms:created>
  <dcterms:modified xsi:type="dcterms:W3CDTF">2023-01-21T14:38:07Z</dcterms:modified>
</cp:coreProperties>
</file>