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60" r:id="rId2"/>
    <p:sldId id="259" r:id="rId3"/>
    <p:sldId id="265" r:id="rId4"/>
    <p:sldId id="293" r:id="rId5"/>
    <p:sldId id="294" r:id="rId6"/>
    <p:sldId id="305" r:id="rId7"/>
    <p:sldId id="295" r:id="rId8"/>
    <p:sldId id="267" r:id="rId9"/>
    <p:sldId id="275" r:id="rId10"/>
    <p:sldId id="291" r:id="rId11"/>
    <p:sldId id="258" r:id="rId12"/>
    <p:sldId id="292" r:id="rId13"/>
    <p:sldId id="298" r:id="rId14"/>
    <p:sldId id="296" r:id="rId15"/>
    <p:sldId id="297" r:id="rId16"/>
    <p:sldId id="286" r:id="rId17"/>
    <p:sldId id="299" r:id="rId18"/>
    <p:sldId id="300" r:id="rId19"/>
    <p:sldId id="302" r:id="rId20"/>
    <p:sldId id="306" r:id="rId21"/>
    <p:sldId id="303" r:id="rId22"/>
    <p:sldId id="287" r:id="rId23"/>
    <p:sldId id="290" r:id="rId24"/>
    <p:sldId id="304" r:id="rId25"/>
    <p:sldId id="28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10" autoAdjust="0"/>
    <p:restoredTop sz="94660"/>
  </p:normalViewPr>
  <p:slideViewPr>
    <p:cSldViewPr>
      <p:cViewPr>
        <p:scale>
          <a:sx n="87" d="100"/>
          <a:sy n="87" d="100"/>
        </p:scale>
        <p:origin x="-1200" y="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75656" y="1794935"/>
            <a:ext cx="5975013" cy="213812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Условия формирования УУД на уроках родного языка и литературы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74713" y="4581128"/>
            <a:ext cx="5364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Учителя родного языка и литературы </a:t>
            </a:r>
          </a:p>
          <a:p>
            <a:pPr algn="ctr"/>
            <a:r>
              <a:rPr lang="ru-RU" dirty="0" smtClean="0"/>
              <a:t>МБОУ </a:t>
            </a:r>
            <a:r>
              <a:rPr lang="ru-RU" dirty="0"/>
              <a:t>СОШ№3 с УИОП </a:t>
            </a:r>
            <a:r>
              <a:rPr lang="ru-RU" dirty="0" err="1"/>
              <a:t>Бугульминского</a:t>
            </a:r>
            <a:r>
              <a:rPr lang="ru-RU" dirty="0"/>
              <a:t> МР </a:t>
            </a:r>
            <a:r>
              <a:rPr lang="ru-RU" smtClean="0"/>
              <a:t>Республики Татарстан</a:t>
            </a:r>
            <a:endParaRPr lang="ru-RU" dirty="0"/>
          </a:p>
          <a:p>
            <a:pPr algn="ctr"/>
            <a:r>
              <a:rPr lang="ru-RU" dirty="0" err="1"/>
              <a:t>Хисамиева</a:t>
            </a:r>
            <a:r>
              <a:rPr lang="ru-RU" dirty="0"/>
              <a:t> </a:t>
            </a:r>
            <a:r>
              <a:rPr lang="ru-RU" dirty="0" smtClean="0"/>
              <a:t>Р.А.</a:t>
            </a:r>
            <a:r>
              <a:rPr lang="tt-RU" dirty="0" smtClean="0"/>
              <a:t>, </a:t>
            </a:r>
            <a:r>
              <a:rPr lang="ru-RU" dirty="0" err="1" smtClean="0"/>
              <a:t>Асылгараева</a:t>
            </a:r>
            <a:r>
              <a:rPr lang="ru-RU" dirty="0" smtClean="0"/>
              <a:t> </a:t>
            </a:r>
            <a:r>
              <a:rPr lang="ru-RU" dirty="0" smtClean="0"/>
              <a:t>Г.В.,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04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25394" y="332656"/>
            <a:ext cx="6965245" cy="120248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Что лишнее?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3" b="51161"/>
          <a:stretch/>
        </p:blipFill>
        <p:spPr bwMode="auto">
          <a:xfrm>
            <a:off x="611560" y="1916832"/>
            <a:ext cx="786685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38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13285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ПРӘАШАМЛЫКЛАРӘЛҢИП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05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prstClr val="black"/>
                </a:solidFill>
              </a:rPr>
              <a:t>ПРӘ</a:t>
            </a:r>
            <a:r>
              <a:rPr lang="ru-RU" sz="4000" b="1" dirty="0">
                <a:solidFill>
                  <a:srgbClr val="002060"/>
                </a:solidFill>
              </a:rPr>
              <a:t>АШАМЛЫКЛАР</a:t>
            </a:r>
            <a:r>
              <a:rPr lang="ru-RU" sz="4000" dirty="0">
                <a:solidFill>
                  <a:prstClr val="black"/>
                </a:solidFill>
              </a:rPr>
              <a:t>ӘЛҢИП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8"/>
          <a:stretch/>
        </p:blipFill>
        <p:spPr bwMode="auto">
          <a:xfrm>
            <a:off x="1331640" y="2060848"/>
            <a:ext cx="6624735" cy="39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74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739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Карта урока/</a:t>
            </a:r>
            <a:r>
              <a:rPr lang="ru-RU" dirty="0" err="1" smtClean="0"/>
              <a:t>Дәрес</a:t>
            </a:r>
            <a:r>
              <a:rPr lang="ru-RU" dirty="0" smtClean="0"/>
              <a:t> </a:t>
            </a:r>
            <a:r>
              <a:rPr lang="ru-RU" dirty="0" err="1" smtClean="0"/>
              <a:t>картасы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440898"/>
              </p:ext>
            </p:extLst>
          </p:nvPr>
        </p:nvGraphicFramePr>
        <p:xfrm>
          <a:off x="971550" y="1484313"/>
          <a:ext cx="7272335" cy="345685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038905"/>
                <a:gridCol w="1038905"/>
                <a:gridCol w="1038905"/>
                <a:gridCol w="1038905"/>
                <a:gridCol w="1038905"/>
                <a:gridCol w="1038905"/>
                <a:gridCol w="1038905"/>
              </a:tblGrid>
              <a:tr h="465588"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Приём </a:t>
                      </a:r>
                      <a:endParaRPr lang="ru-R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</a:t>
                      </a:r>
                      <a:r>
                        <a:rPr lang="ru-RU" baseline="0" dirty="0" smtClean="0"/>
                        <a:t> ученика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58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b="1" dirty="0" smtClean="0"/>
                        <a:t>познавательная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b="1" dirty="0" smtClean="0"/>
                        <a:t>коммуникативная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b="1" dirty="0" smtClean="0"/>
                        <a:t>регулятивная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8883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Осуществляемые действия</a:t>
                      </a:r>
                    </a:p>
                  </a:txBody>
                  <a:tcPr marL="91439" marR="91439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Формируемые способы деятельности </a:t>
                      </a:r>
                    </a:p>
                  </a:txBody>
                  <a:tcPr marL="91439" marR="91439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Осуществляемые действия</a:t>
                      </a:r>
                    </a:p>
                  </a:txBody>
                  <a:tcPr marL="91439" marR="91439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Формируемые способы деятельности </a:t>
                      </a:r>
                    </a:p>
                  </a:txBody>
                  <a:tcPr marL="91439" marR="91439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Осуществляемые действия</a:t>
                      </a:r>
                    </a:p>
                  </a:txBody>
                  <a:tcPr marL="91439" marR="91439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Формируемые способы деятельности </a:t>
                      </a:r>
                    </a:p>
                  </a:txBody>
                  <a:tcPr marL="91439" marR="91439" marT="45728" marB="45728" horzOverflow="overflow"/>
                </a:tc>
              </a:tr>
              <a:tr h="1836842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Интеллек-туальная</a:t>
                      </a:r>
                      <a:r>
                        <a:rPr lang="ru-RU" sz="1400" baseline="0" dirty="0" smtClean="0"/>
                        <a:t> разминка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строили логические цепочки, умозаключения, рассуждали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умение определять понятия, создавать обобщения, выделять общие признаки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слушали учителя,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отвечали на вопросы 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умение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-осознанно строить речевое высказывание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высказывать и обосновывать свое мнение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выполняет заданную задачу, сверяет свои ответы 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умение принимать и сохранять учебную задачу</a:t>
                      </a:r>
                    </a:p>
                  </a:txBody>
                  <a:tcPr marL="91439" marR="91439" marT="45728" marB="45728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42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7795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Прием 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классификации</a:t>
            </a:r>
            <a:b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Классификацияләү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алымы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0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556792"/>
            <a:ext cx="6965245" cy="2880320"/>
          </a:xfrm>
        </p:spPr>
        <p:txBody>
          <a:bodyPr>
            <a:normAutofit/>
          </a:bodyPr>
          <a:lstStyle/>
          <a:p>
            <a:r>
              <a:rPr lang="ru-RU" dirty="0" err="1"/>
              <a:t>Бәрәңге</a:t>
            </a:r>
            <a:r>
              <a:rPr lang="ru-RU" dirty="0"/>
              <a:t>, </a:t>
            </a:r>
            <a:r>
              <a:rPr lang="ru-RU" dirty="0" err="1"/>
              <a:t>кыяр</a:t>
            </a:r>
            <a:r>
              <a:rPr lang="ru-RU" dirty="0"/>
              <a:t>, алма, чия, </a:t>
            </a:r>
            <a:r>
              <a:rPr lang="ru-RU" dirty="0" err="1"/>
              <a:t>яшел</a:t>
            </a:r>
            <a:r>
              <a:rPr lang="ru-RU" dirty="0" smtClean="0"/>
              <a:t>, </a:t>
            </a:r>
            <a:r>
              <a:rPr lang="ru-RU" dirty="0" err="1" smtClean="0"/>
              <a:t>тәмле</a:t>
            </a:r>
            <a:r>
              <a:rPr lang="ru-RU" dirty="0"/>
              <a:t>, </a:t>
            </a:r>
            <a:r>
              <a:rPr lang="ru-RU" dirty="0" err="1"/>
              <a:t>йомшак</a:t>
            </a:r>
            <a:r>
              <a:rPr lang="ru-RU" dirty="0"/>
              <a:t>, </a:t>
            </a:r>
            <a:r>
              <a:rPr lang="ru-RU" dirty="0" err="1"/>
              <a:t>чөгендер</a:t>
            </a:r>
            <a:r>
              <a:rPr lang="ru-RU" dirty="0"/>
              <a:t>, </a:t>
            </a:r>
            <a:r>
              <a:rPr lang="ru-RU" dirty="0" err="1"/>
              <a:t>сөт</a:t>
            </a:r>
            <a:r>
              <a:rPr lang="ru-RU" dirty="0"/>
              <a:t>, </a:t>
            </a:r>
            <a:r>
              <a:rPr lang="ru-RU" dirty="0" err="1"/>
              <a:t>ит</a:t>
            </a:r>
            <a:r>
              <a:rPr lang="ru-RU" dirty="0"/>
              <a:t>, </a:t>
            </a:r>
            <a:r>
              <a:rPr lang="ru-RU" dirty="0" err="1" smtClean="0"/>
              <a:t>сата</a:t>
            </a:r>
            <a:r>
              <a:rPr lang="ru-RU" dirty="0" smtClean="0"/>
              <a:t>, </a:t>
            </a:r>
            <a:r>
              <a:rPr lang="ru-RU" dirty="0" err="1" smtClean="0"/>
              <a:t>ипи</a:t>
            </a:r>
            <a:r>
              <a:rPr lang="ru-RU" dirty="0" smtClean="0"/>
              <a:t>, баллы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816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739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Карта урока/Д</a:t>
            </a:r>
            <a:r>
              <a:rPr lang="tt-RU" dirty="0" smtClean="0"/>
              <a:t>әрес картасы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344777"/>
              </p:ext>
            </p:extLst>
          </p:nvPr>
        </p:nvGraphicFramePr>
        <p:xfrm>
          <a:off x="971550" y="1484313"/>
          <a:ext cx="7272335" cy="46436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038905"/>
                <a:gridCol w="1038905"/>
                <a:gridCol w="1038905"/>
                <a:gridCol w="915783"/>
                <a:gridCol w="1162027"/>
                <a:gridCol w="1038905"/>
                <a:gridCol w="1038905"/>
              </a:tblGrid>
              <a:tr h="465588"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Приём </a:t>
                      </a:r>
                      <a:endParaRPr lang="ru-R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</a:t>
                      </a:r>
                      <a:r>
                        <a:rPr lang="ru-RU" baseline="0" dirty="0" smtClean="0"/>
                        <a:t> ученика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58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b="1" dirty="0" smtClean="0"/>
                        <a:t>познавательная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b="1" dirty="0" smtClean="0"/>
                        <a:t>коммуникативная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b="1" dirty="0" smtClean="0"/>
                        <a:t>регулятивная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8883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Осуществляемые действия</a:t>
                      </a:r>
                    </a:p>
                  </a:txBody>
                  <a:tcPr marL="91439" marR="91439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Формируемые способы деятельности </a:t>
                      </a:r>
                    </a:p>
                  </a:txBody>
                  <a:tcPr marL="91439" marR="91439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Осуществляемые действия</a:t>
                      </a:r>
                    </a:p>
                  </a:txBody>
                  <a:tcPr marL="91439" marR="91439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Формируемые способы деятельности </a:t>
                      </a:r>
                    </a:p>
                  </a:txBody>
                  <a:tcPr marL="91439" marR="91439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Осуществляемые действия</a:t>
                      </a:r>
                    </a:p>
                  </a:txBody>
                  <a:tcPr marL="91439" marR="91439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Формируемые способы деятельности </a:t>
                      </a:r>
                    </a:p>
                  </a:txBody>
                  <a:tcPr marL="91439" marR="91439" marT="45728" marB="45728" horzOverflow="overflow"/>
                </a:tc>
              </a:tr>
              <a:tr h="1836842">
                <a:tc>
                  <a:txBody>
                    <a:bodyPr/>
                    <a:lstStyle/>
                    <a:p>
                      <a:r>
                        <a:rPr lang="tt-RU" sz="1400" dirty="0" smtClean="0"/>
                        <a:t>Прием</a:t>
                      </a:r>
                      <a:r>
                        <a:rPr lang="tt-RU" sz="1400" baseline="0" dirty="0" smtClean="0"/>
                        <a:t> классифика</a:t>
                      </a:r>
                      <a:r>
                        <a:rPr lang="ru-RU" sz="1400" baseline="0" dirty="0" err="1" smtClean="0"/>
                        <a:t>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Группирование слов по определенному признаку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умение подбирать слова, соподчинен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ные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ключевому слову, выстраивать логическую цепочку, объединять предметы и явления по определен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ным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признакам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 в группе,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нахождение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общего решения 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умение строить позитивные отношения в рамках учебной деятельности</a:t>
                      </a:r>
                      <a:r>
                        <a:rPr lang="ru-RU" sz="105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высказывать и обосновывать свое мнение, создавать продукт совместной деятельности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выполняет заданную задачу,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ходе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заслушивания выступлений контролируют полноту и правильность представленных кластеров 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умение принимать и сохранять учебную задачу,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осуществлять само-и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контроль, адекватно воспринимать оценку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28" marB="45728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84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t-RU" dirty="0" smtClean="0"/>
              <a:t>Продолжи диалог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dirty="0" smtClean="0"/>
              <a:t>Сиңа алма кирәкме?</a:t>
            </a:r>
          </a:p>
          <a:p>
            <a:r>
              <a:rPr lang="tt-RU" dirty="0" smtClean="0"/>
              <a:t>- Юк, миңа алма кирәкми.</a:t>
            </a:r>
          </a:p>
          <a:p>
            <a:r>
              <a:rPr lang="tt-RU" dirty="0" smtClean="0"/>
              <a:t>- Ә нәрсә кирәк?</a:t>
            </a:r>
          </a:p>
          <a:p>
            <a:r>
              <a:rPr lang="tt-RU" dirty="0" smtClean="0"/>
              <a:t>- Миңа ...., ..., ... </a:t>
            </a:r>
            <a:r>
              <a:rPr lang="tt-RU" dirty="0"/>
              <a:t>б</a:t>
            </a:r>
            <a:r>
              <a:rPr lang="tt-RU" dirty="0" smtClean="0"/>
              <a:t>ир әле.</a:t>
            </a:r>
          </a:p>
          <a:p>
            <a:r>
              <a:rPr lang="tt-RU" dirty="0" smtClean="0"/>
              <a:t>- Мә, сиңа </a:t>
            </a:r>
            <a:r>
              <a:rPr lang="tt-RU" dirty="0"/>
              <a:t>...., ..., ... </a:t>
            </a:r>
            <a:r>
              <a:rPr lang="tt-RU" dirty="0" smtClean="0"/>
              <a:t>.</a:t>
            </a:r>
          </a:p>
          <a:p>
            <a:r>
              <a:rPr lang="tt-RU" dirty="0" smtClean="0"/>
              <a:t>- Рәхмәт.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23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Дополни текст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tt-RU" dirty="0" smtClean="0"/>
              <a:t>Базарда (2 класс)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tt-RU" dirty="0" smtClean="0"/>
              <a:t>Света әнисе белән базарга бара. Базарда бәрәңге, ..., ..., ..., ... күп. Бер апа ... </a:t>
            </a:r>
            <a:r>
              <a:rPr lang="tt-RU" dirty="0"/>
              <a:t>п</a:t>
            </a:r>
            <a:r>
              <a:rPr lang="tt-RU" dirty="0" smtClean="0"/>
              <a:t>омидор сата. Абый            сата.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509120"/>
            <a:ext cx="852686" cy="85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56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Дополни текст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tt-RU" dirty="0" smtClean="0"/>
              <a:t>Базарда (2 класс)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tt-RU" dirty="0" smtClean="0"/>
              <a:t>Света әнисе белән базарга бара. Базарда бәрәңге, </a:t>
            </a:r>
            <a:r>
              <a:rPr lang="tt-RU" dirty="0" smtClean="0">
                <a:solidFill>
                  <a:srgbClr val="FF0000"/>
                </a:solidFill>
              </a:rPr>
              <a:t>кәбестә, суган, кыяр, чөгендер </a:t>
            </a:r>
            <a:r>
              <a:rPr lang="tt-RU" dirty="0" smtClean="0"/>
              <a:t>күп. Бер апа </a:t>
            </a:r>
            <a:r>
              <a:rPr lang="tt-RU" dirty="0" smtClean="0">
                <a:solidFill>
                  <a:srgbClr val="FF0000"/>
                </a:solidFill>
              </a:rPr>
              <a:t>кызыл</a:t>
            </a:r>
            <a:r>
              <a:rPr lang="tt-RU" dirty="0" smtClean="0"/>
              <a:t>  </a:t>
            </a:r>
            <a:r>
              <a:rPr lang="tt-RU" dirty="0"/>
              <a:t>п</a:t>
            </a:r>
            <a:r>
              <a:rPr lang="tt-RU" dirty="0" smtClean="0"/>
              <a:t>омидор сата. Абый </a:t>
            </a:r>
            <a:r>
              <a:rPr lang="tt-RU" dirty="0" smtClean="0">
                <a:solidFill>
                  <a:srgbClr val="FF0000"/>
                </a:solidFill>
              </a:rPr>
              <a:t>карбыз</a:t>
            </a:r>
            <a:r>
              <a:rPr lang="tt-RU" dirty="0" smtClean="0"/>
              <a:t>            сата.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57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215313" cy="1725613"/>
          </a:xfrm>
        </p:spPr>
        <p:txBody>
          <a:bodyPr/>
          <a:lstStyle/>
          <a:p>
            <a:r>
              <a:rPr lang="ru-RU" altLang="ru-RU" sz="1700" b="1" dirty="0">
                <a:solidFill>
                  <a:srgbClr val="FF3300"/>
                </a:solidFill>
                <a:latin typeface="Bookman Old Style" pitchFamily="18" charset="0"/>
              </a:rPr>
              <a:t/>
            </a:r>
            <a:br>
              <a:rPr lang="ru-RU" altLang="ru-RU" sz="1700" b="1" dirty="0">
                <a:solidFill>
                  <a:srgbClr val="FF3300"/>
                </a:solidFill>
                <a:latin typeface="Bookman Old Style" pitchFamily="18" charset="0"/>
              </a:rPr>
            </a:br>
            <a:r>
              <a:rPr lang="ru-RU" altLang="ru-RU" b="1" dirty="0" smtClean="0">
                <a:solidFill>
                  <a:srgbClr val="002060"/>
                </a:solidFill>
                <a:latin typeface="Bookman Old Style" pitchFamily="18" charset="0"/>
              </a:rPr>
              <a:t>Карта урока</a:t>
            </a:r>
            <a:r>
              <a:rPr lang="ru-RU" altLang="ru-RU" sz="1700" b="1" dirty="0" smtClean="0">
                <a:solidFill>
                  <a:srgbClr val="FF3300"/>
                </a:solidFill>
                <a:latin typeface="Bookman Old Style" pitchFamily="18" charset="0"/>
              </a:rPr>
              <a:t/>
            </a:r>
            <a:br>
              <a:rPr lang="ru-RU" altLang="ru-RU" sz="1700" b="1" dirty="0" smtClean="0">
                <a:solidFill>
                  <a:srgbClr val="FF3300"/>
                </a:solidFill>
                <a:latin typeface="Bookman Old Style" pitchFamily="18" charset="0"/>
              </a:rPr>
            </a:br>
            <a:endParaRPr lang="ru-RU" altLang="ru-RU" sz="1200" b="1" dirty="0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  <p:graphicFrame>
        <p:nvGraphicFramePr>
          <p:cNvPr id="64515" name="Group 3">
            <a:extLst>
              <a:ext uri="{FF2B5EF4-FFF2-40B4-BE49-F238E27FC236}">
                <a16:creationId xmlns:a16="http://schemas.microsoft.com/office/drawing/2014/main" xmlns="" id="{05206959-164A-4D45-82AC-A95F31F787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6546154"/>
              </p:ext>
            </p:extLst>
          </p:nvPr>
        </p:nvGraphicFramePr>
        <p:xfrm>
          <a:off x="500063" y="1857375"/>
          <a:ext cx="8215312" cy="4180086"/>
        </p:xfrm>
        <a:graphic>
          <a:graphicData uri="http://schemas.openxmlformats.org/drawingml/2006/table">
            <a:tbl>
              <a:tblPr/>
              <a:tblGrid>
                <a:gridCol w="1025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84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53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69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00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2533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2849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2533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77432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Ход урока</a:t>
                      </a:r>
                    </a:p>
                  </a:txBody>
                  <a:tcPr marL="91439" marR="91439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Деятельность учителя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Деятельность учащихся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Познавательная 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Коммуникативная 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Регулятивная 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677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1439" marR="91439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846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Осуществляемые действия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Формируемые способы деятельности 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Осуществляемые действия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Формируемые способы деятельности 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Осуществляемые действия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Формируемые способы деятельности 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449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1439" marR="91439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3786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1439" marR="91439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955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Корзина фруктов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4646671" cy="375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24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КРЕСТИКИ-НОЛИКИ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8799350"/>
              </p:ext>
            </p:extLst>
          </p:nvPr>
        </p:nvGraphicFramePr>
        <p:xfrm>
          <a:off x="971600" y="2852936"/>
          <a:ext cx="7344815" cy="2510016"/>
        </p:xfrm>
        <a:graphic>
          <a:graphicData uri="http://schemas.openxmlformats.org/drawingml/2006/table">
            <a:tbl>
              <a:tblPr firstRow="1" firstCol="1" bandRow="1"/>
              <a:tblGrid>
                <a:gridCol w="2448016"/>
                <a:gridCol w="2448016"/>
                <a:gridCol w="2448783"/>
              </a:tblGrid>
              <a:tr h="836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ипи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3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файдалы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3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кибет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3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кәбестә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tt-RU" sz="3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ә</a:t>
                      </a:r>
                      <a:r>
                        <a:rPr lang="ru-RU" sz="3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мле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3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яшелчә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3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саталар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3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җимешләр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3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пешә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4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739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Карта урока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952847"/>
              </p:ext>
            </p:extLst>
          </p:nvPr>
        </p:nvGraphicFramePr>
        <p:xfrm>
          <a:off x="971550" y="1484313"/>
          <a:ext cx="7272335" cy="445466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038905"/>
                <a:gridCol w="1038905"/>
                <a:gridCol w="1038905"/>
                <a:gridCol w="915783"/>
                <a:gridCol w="1162027"/>
                <a:gridCol w="1038905"/>
                <a:gridCol w="1038905"/>
              </a:tblGrid>
              <a:tr h="465588"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Приём </a:t>
                      </a:r>
                      <a:endParaRPr lang="ru-R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</a:t>
                      </a:r>
                      <a:r>
                        <a:rPr lang="ru-RU" baseline="0" dirty="0" smtClean="0"/>
                        <a:t> ученика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58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b="1" dirty="0" smtClean="0"/>
                        <a:t>познавательная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b="1" dirty="0" smtClean="0"/>
                        <a:t>коммуникативная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b="1" dirty="0" smtClean="0"/>
                        <a:t>регулятивная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8883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Осуществляемые действия</a:t>
                      </a:r>
                    </a:p>
                  </a:txBody>
                  <a:tcPr marL="91439" marR="91439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Формируемые способы деятельности </a:t>
                      </a:r>
                    </a:p>
                  </a:txBody>
                  <a:tcPr marL="91439" marR="91439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Осуществляемые действия</a:t>
                      </a:r>
                    </a:p>
                  </a:txBody>
                  <a:tcPr marL="91439" marR="91439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Формируемые способы деятельности </a:t>
                      </a:r>
                    </a:p>
                  </a:txBody>
                  <a:tcPr marL="91439" marR="91439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Осуществляемые действия</a:t>
                      </a:r>
                    </a:p>
                  </a:txBody>
                  <a:tcPr marL="91439" marR="91439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Формируемые способы деятельности </a:t>
                      </a:r>
                    </a:p>
                  </a:txBody>
                  <a:tcPr marL="91439" marR="91439" marT="45728" marB="45728" horzOverflow="overflow"/>
                </a:tc>
              </a:tr>
              <a:tr h="1836842">
                <a:tc>
                  <a:txBody>
                    <a:bodyPr/>
                    <a:lstStyle/>
                    <a:p>
                      <a:r>
                        <a:rPr lang="tt-RU" sz="1400" dirty="0" smtClean="0"/>
                        <a:t>КРЕСТИКИ-НОЛИКИ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выполняет учебно-познавательную задачу,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размышляет,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выявляет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закономер</a:t>
                      </a:r>
                      <a:endParaRPr lang="ru-RU" sz="10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lang="ru-RU" sz="10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ность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анализирует,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объясняет,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формулирует вывод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lang="ru-RU" sz="1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lang="ru-RU" sz="1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строить рассуждение на основе выделения общей закономерности, объяснять, делать вывод на основе самостоятельно полученных данных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 в группе,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нахождение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общего решения 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умение строить позитивные отношения в рамках учебной деятельности</a:t>
                      </a:r>
                      <a:r>
                        <a:rPr lang="ru-RU" sz="105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высказывать и обосновывать свое мнение, создавать продукт совместной деятельности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выполняет заданную задачу,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учатся выявлять границы своего незнания,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осуществля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ют самопроверку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умение принимать и сохранять учебную задачу,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осуществлять само-и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контроль, адекватно воспринимать оценку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28" marB="45728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2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9668" y="980728"/>
            <a:ext cx="63046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Билет на выход/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ыгу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билеты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07956" y="1565503"/>
            <a:ext cx="4176464" cy="15121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Раньше я думал ____________________________</a:t>
            </a:r>
          </a:p>
          <a:p>
            <a:pPr algn="ctr"/>
            <a:r>
              <a:rPr lang="ru-RU" dirty="0" smtClean="0"/>
              <a:t>Теперь я думаю</a:t>
            </a:r>
          </a:p>
          <a:p>
            <a:pPr algn="ctr"/>
            <a:r>
              <a:rPr lang="ru-RU" dirty="0" smtClean="0"/>
              <a:t>____________________________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07956" y="3284984"/>
            <a:ext cx="4176464" cy="25202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3-2-1</a:t>
            </a:r>
          </a:p>
          <a:p>
            <a:r>
              <a:rPr lang="ru-RU" dirty="0"/>
              <a:t>3 самых важных момента, которые я сегодня узнал</a:t>
            </a:r>
          </a:p>
          <a:p>
            <a:r>
              <a:rPr lang="ru-RU" dirty="0"/>
              <a:t>2 обучающие структуры, которые я буду использовать</a:t>
            </a:r>
          </a:p>
          <a:p>
            <a:r>
              <a:rPr lang="ru-RU" dirty="0"/>
              <a:t>1 комментарий или вопрос, которые у меня возникли во время занятия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80112" y="1628800"/>
            <a:ext cx="2592288" cy="417646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Н</a:t>
            </a:r>
            <a:r>
              <a:rPr lang="ru-RU" b="1" dirty="0" smtClean="0"/>
              <a:t>аучился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/>
              <a:t>нтересно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Т</a:t>
            </a:r>
            <a:r>
              <a:rPr lang="ru-RU" b="1" dirty="0" smtClean="0"/>
              <a:t>рудно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</a:t>
            </a:r>
            <a:r>
              <a:rPr lang="ru-RU" b="1" dirty="0" smtClean="0"/>
              <a:t>озьму с собой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8847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Прием «</a:t>
            </a:r>
            <a:r>
              <a:rPr lang="ru-RU" dirty="0" err="1"/>
              <a:t>Синквейн</a:t>
            </a:r>
            <a:r>
              <a:rPr lang="ru-RU" dirty="0"/>
              <a:t>» </a:t>
            </a:r>
            <a:br>
              <a:rPr lang="ru-RU" dirty="0"/>
            </a:br>
            <a:r>
              <a:rPr lang="ru-RU" dirty="0"/>
              <a:t>прием НИТС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Н</a:t>
            </a:r>
            <a:r>
              <a:rPr lang="ru-RU" dirty="0"/>
              <a:t> – </a:t>
            </a:r>
            <a:r>
              <a:rPr lang="ru-RU" dirty="0" smtClean="0"/>
              <a:t>научился   /  </a:t>
            </a:r>
            <a:r>
              <a:rPr lang="ru-RU" dirty="0" err="1" smtClean="0"/>
              <a:t>өйрәндем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И</a:t>
            </a:r>
            <a:r>
              <a:rPr lang="ru-RU" dirty="0"/>
              <a:t> – </a:t>
            </a:r>
            <a:r>
              <a:rPr lang="ru-RU" dirty="0" smtClean="0"/>
              <a:t>интересно  / </a:t>
            </a:r>
            <a:r>
              <a:rPr lang="ru-RU" dirty="0" err="1" smtClean="0"/>
              <a:t>кызыклы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Т</a:t>
            </a:r>
            <a:r>
              <a:rPr lang="ru-RU" dirty="0"/>
              <a:t> – </a:t>
            </a:r>
            <a:r>
              <a:rPr lang="ru-RU" dirty="0" smtClean="0"/>
              <a:t>трудно   / </a:t>
            </a:r>
            <a:r>
              <a:rPr lang="ru-RU" dirty="0" err="1" smtClean="0"/>
              <a:t>авыр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С</a:t>
            </a:r>
            <a:r>
              <a:rPr lang="ru-RU" dirty="0"/>
              <a:t> – возьму с </a:t>
            </a:r>
            <a:r>
              <a:rPr lang="ru-RU" dirty="0" smtClean="0"/>
              <a:t>собой   /</a:t>
            </a:r>
            <a:r>
              <a:rPr lang="ru-RU" dirty="0" err="1" smtClean="0"/>
              <a:t>үзем</a:t>
            </a:r>
            <a:r>
              <a:rPr lang="ru-RU" dirty="0" smtClean="0"/>
              <a:t> </a:t>
            </a:r>
            <a:r>
              <a:rPr lang="ru-RU" dirty="0" err="1" smtClean="0"/>
              <a:t>белән</a:t>
            </a:r>
            <a:r>
              <a:rPr lang="ru-RU" dirty="0" smtClean="0"/>
              <a:t> </a:t>
            </a:r>
            <a:r>
              <a:rPr lang="ru-RU" dirty="0" err="1" smtClean="0"/>
              <a:t>алам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83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739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Карта урока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4610550"/>
              </p:ext>
            </p:extLst>
          </p:nvPr>
        </p:nvGraphicFramePr>
        <p:xfrm>
          <a:off x="971550" y="1484313"/>
          <a:ext cx="7272335" cy="408890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038905"/>
                <a:gridCol w="1038905"/>
                <a:gridCol w="1038905"/>
                <a:gridCol w="915783"/>
                <a:gridCol w="1162027"/>
                <a:gridCol w="1038905"/>
                <a:gridCol w="1038905"/>
              </a:tblGrid>
              <a:tr h="465588"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Приём </a:t>
                      </a:r>
                      <a:endParaRPr lang="ru-R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</a:t>
                      </a:r>
                      <a:r>
                        <a:rPr lang="ru-RU" baseline="0" dirty="0" smtClean="0"/>
                        <a:t> ученика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58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b="1" dirty="0" smtClean="0"/>
                        <a:t>познавательная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b="1" dirty="0" smtClean="0"/>
                        <a:t>коммуникативная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b="1" dirty="0" smtClean="0"/>
                        <a:t>регулятивная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8883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Осуществляемые действия</a:t>
                      </a:r>
                    </a:p>
                  </a:txBody>
                  <a:tcPr marL="91439" marR="91439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Формируемые способы деятельности </a:t>
                      </a:r>
                    </a:p>
                  </a:txBody>
                  <a:tcPr marL="91439" marR="91439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Осуществляемые действия</a:t>
                      </a:r>
                    </a:p>
                  </a:txBody>
                  <a:tcPr marL="91439" marR="91439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Формируемые способы деятельности </a:t>
                      </a:r>
                    </a:p>
                  </a:txBody>
                  <a:tcPr marL="91439" marR="91439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Осуществляемые действия</a:t>
                      </a:r>
                    </a:p>
                  </a:txBody>
                  <a:tcPr marL="91439" marR="91439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Формируемые способы деятельности </a:t>
                      </a:r>
                    </a:p>
                  </a:txBody>
                  <a:tcPr marL="91439" marR="91439" marT="45728" marB="45728" horzOverflow="overflow"/>
                </a:tc>
              </a:tr>
              <a:tr h="183684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 – научился   И – интересно  Т – трудно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 – возьму с собой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работают с текстом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участвуют в обсуждении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ищет аргументы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размышляет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объясняет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приводят примеры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формулируют выводы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lang="ru-RU" sz="1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умение строить логическое рассуждение,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выделять явление,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излагать информацию в заданном контексте,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объяснять,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выявлять причины,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делать вывод 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озвучивают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свои ответы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умение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-осознанно строить речевое высказывание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высказывать и обосновывать свое мнение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работали по алгоритму , развивалось умение осуществлять самоконтроль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умение принимать и сохранять учебную задачу,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осуществлять само-и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контроль, адекватно воспринимать оценку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28" marB="45728" horzOverflow="overflow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11760" y="5661248"/>
            <a:ext cx="41733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 личностные результаты</a:t>
            </a:r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386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7795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Интеллектуальная разминка</a:t>
            </a:r>
            <a:b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Интеллектуаль</a:t>
            </a: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разминка</a:t>
            </a:r>
          </a:p>
        </p:txBody>
      </p:sp>
    </p:spTree>
    <p:extLst>
      <p:ext uri="{BB962C8B-B14F-4D97-AF65-F5344CB8AC3E}">
        <p14:creationId xmlns:p14="http://schemas.microsoft.com/office/powerpoint/2010/main" val="38722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dirty="0" smtClean="0"/>
              <a:t>Найди портрет </a:t>
            </a:r>
            <a:br>
              <a:rPr lang="tt-RU" dirty="0" smtClean="0"/>
            </a:br>
            <a:r>
              <a:rPr lang="tt-RU" dirty="0" smtClean="0"/>
              <a:t>Габдуллы Тукая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132856"/>
            <a:ext cx="1990483" cy="265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Памятная дата татарской литерату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745" y="2204864"/>
            <a:ext cx="2167613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45251"/>
            <a:ext cx="1733550" cy="2638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6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Ребусларны чиш</a:t>
            </a: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61"/>
          <a:stretch/>
        </p:blipFill>
        <p:spPr bwMode="auto">
          <a:xfrm>
            <a:off x="899592" y="2348880"/>
            <a:ext cx="7344816" cy="195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6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Найди лишнее слово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19313"/>
            <a:ext cx="6984775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94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dirty="0" smtClean="0"/>
              <a:t>Какие герои из сказок вы видите? 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5693060" cy="400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25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632848" cy="5040560"/>
          </a:xfrm>
        </p:spPr>
        <p:txBody>
          <a:bodyPr rtlCol="0"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10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активизация </a:t>
            </a:r>
            <a:r>
              <a:rPr lang="ru-RU" sz="10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умственной деятельности обучаемых, «разогрев» их перед рассмотрением основных вопросов занятия;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10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повторение основных аспектов изучаемых вопросов семинарского (практического) занятия: понятий, определений и т.д.;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10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осуществление текущего контроля знаний обучаемых;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10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выявление наиболее сложных и плохо усвоенных обучаемыми вопросов темы;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10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проверка уровня усвоения лекционного материала;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10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организаторских и дидактических навыков (когда разминку проводят обучаемые).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1"/>
            <a:ext cx="7632848" cy="93610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«интеллектуальной разминки»: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8689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25394" y="332656"/>
            <a:ext cx="6965245" cy="120248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Что лишнее?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" t="8902" r="4767" b="3989"/>
          <a:stretch/>
        </p:blipFill>
        <p:spPr bwMode="auto">
          <a:xfrm>
            <a:off x="1979712" y="1556792"/>
            <a:ext cx="5256584" cy="438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38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484</TotalTime>
  <Words>774</Words>
  <Application>Microsoft Office PowerPoint</Application>
  <PresentationFormat>Экран (4:3)</PresentationFormat>
  <Paragraphs>192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Кнопка</vt:lpstr>
      <vt:lpstr>Условия формирования УУД на уроках родного языка и литературы</vt:lpstr>
      <vt:lpstr> Карта урока </vt:lpstr>
      <vt:lpstr>Интеллектуальная разминка  Интеллектуаль разминка</vt:lpstr>
      <vt:lpstr>Найди портрет  Габдуллы Тукая</vt:lpstr>
      <vt:lpstr>Ребусларны чиш</vt:lpstr>
      <vt:lpstr>Найди лишнее слово</vt:lpstr>
      <vt:lpstr>Какие герои из сказок вы видите? </vt:lpstr>
      <vt:lpstr> Задачи «интеллектуальной разминки»: </vt:lpstr>
      <vt:lpstr>Что лишнее?</vt:lpstr>
      <vt:lpstr>Что лишнее?</vt:lpstr>
      <vt:lpstr>ПРӘАШАМЛЫКЛАРӘЛҢИП</vt:lpstr>
      <vt:lpstr>ПРӘАШАМЛЫКЛАРӘЛҢИП</vt:lpstr>
      <vt:lpstr>Карта урока/Дәрес картасы</vt:lpstr>
      <vt:lpstr>Прием классификации  Классификацияләү алымы</vt:lpstr>
      <vt:lpstr>Бәрәңге, кыяр, алма, чия, яшел, тәмле, йомшак, чөгендер, сөт, ит, сата, ипи, баллы</vt:lpstr>
      <vt:lpstr>Карта урока/Дәрес картасы</vt:lpstr>
      <vt:lpstr>Продолжи диалог</vt:lpstr>
      <vt:lpstr>Дополни текст</vt:lpstr>
      <vt:lpstr>Дополни текст</vt:lpstr>
      <vt:lpstr>Корзина фруктов</vt:lpstr>
      <vt:lpstr>КРЕСТИКИ-НОЛИКИ</vt:lpstr>
      <vt:lpstr>Карта урока</vt:lpstr>
      <vt:lpstr>Презентация PowerPoint</vt:lpstr>
      <vt:lpstr>Прием «Синквейн»  прием НИТС </vt:lpstr>
      <vt:lpstr>Карта урока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ПК</cp:lastModifiedBy>
  <cp:revision>33</cp:revision>
  <dcterms:created xsi:type="dcterms:W3CDTF">2017-06-21T13:40:59Z</dcterms:created>
  <dcterms:modified xsi:type="dcterms:W3CDTF">2022-11-30T11:57:36Z</dcterms:modified>
</cp:coreProperties>
</file>