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1" r:id="rId2"/>
    <p:sldMasterId id="2147483662" r:id="rId3"/>
    <p:sldMasterId id="2147483663" r:id="rId4"/>
  </p:sldMasterIdLst>
  <p:notesMasterIdLst>
    <p:notesMasterId r:id="rId29"/>
  </p:notesMasterIdLst>
  <p:handoutMasterIdLst>
    <p:handoutMasterId r:id="rId30"/>
  </p:handoutMasterIdLst>
  <p:sldIdLst>
    <p:sldId id="311" r:id="rId5"/>
    <p:sldId id="306" r:id="rId6"/>
    <p:sldId id="301" r:id="rId7"/>
    <p:sldId id="312" r:id="rId8"/>
    <p:sldId id="297" r:id="rId9"/>
    <p:sldId id="299" r:id="rId10"/>
    <p:sldId id="313" r:id="rId11"/>
    <p:sldId id="300" r:id="rId12"/>
    <p:sldId id="257" r:id="rId13"/>
    <p:sldId id="310" r:id="rId14"/>
    <p:sldId id="259" r:id="rId15"/>
    <p:sldId id="262" r:id="rId16"/>
    <p:sldId id="263" r:id="rId17"/>
    <p:sldId id="267" r:id="rId18"/>
    <p:sldId id="269" r:id="rId19"/>
    <p:sldId id="275" r:id="rId20"/>
    <p:sldId id="276" r:id="rId21"/>
    <p:sldId id="277" r:id="rId22"/>
    <p:sldId id="278" r:id="rId23"/>
    <p:sldId id="288" r:id="rId24"/>
    <p:sldId id="307" r:id="rId25"/>
    <p:sldId id="308" r:id="rId26"/>
    <p:sldId id="309" r:id="rId27"/>
    <p:sldId id="284" r:id="rId28"/>
  </p:sldIdLst>
  <p:sldSz cx="9144000" cy="5143500" type="screen16x9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20" y="-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00" d="100"/>
          <a:sy n="100" d="100"/>
        </p:scale>
        <p:origin x="-1086" y="42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0B4D5C-0954-48AE-A227-B4DB0B6A91CE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A17174-D688-4A71-B607-A1BD5F82A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48D2D0-F7CE-4E8A-82A9-891CB44A3B4E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018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828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792CB9-29AA-4663-B70C-559BA5BE5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Здравствуйте, коллеги</a:t>
            </a:r>
          </a:p>
          <a:p>
            <a:r>
              <a:rPr lang="ru-RU" smtClean="0"/>
              <a:t>Предлагаю обратить ваше внимание на отличную образовательную онлайн-платформу, точнее сайт, «видеоуроки в интеренет» - сокращено – видеоурокинэт.</a:t>
            </a:r>
          </a:p>
          <a:p>
            <a:r>
              <a:rPr lang="ru-RU" smtClean="0"/>
              <a:t>Сайт можно использовать не только как методическую находку, но и для профессионального роста, а также проводятся олимпиады для учеников.</a:t>
            </a:r>
          </a:p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1239838"/>
            <a:ext cx="5954712" cy="3349625"/>
          </a:xfrm>
          <a:ln/>
        </p:spPr>
      </p:sp>
      <p:sp>
        <p:nvSpPr>
          <p:cNvPr id="71682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К каждому уроку продуманы задачи</a:t>
            </a:r>
          </a:p>
        </p:txBody>
      </p:sp>
      <p:sp>
        <p:nvSpPr>
          <p:cNvPr id="71683" name="Номер слайда 3"/>
          <p:cNvSpPr txBox="1">
            <a:spLocks noGrp="1"/>
          </p:cNvSpPr>
          <p:nvPr/>
        </p:nvSpPr>
        <p:spPr bwMode="auto">
          <a:xfrm>
            <a:off x="3851275" y="9428163"/>
            <a:ext cx="29448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4BC00F-2B17-43A7-A074-54B9CF224826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/>
              <a:t>10</a:t>
            </a:fld>
            <a:endParaRPr 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Слайды презентации содержать красочную и наглядную анимацию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иллюстрации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Виртуальный диалог учитель-ученик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Наглядные и понятные объяснения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Много познавательного материала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988" y="4675188"/>
            <a:ext cx="5438775" cy="4467225"/>
          </a:xfrm>
          <a:noFill/>
          <a:ln/>
        </p:spPr>
        <p:txBody>
          <a:bodyPr/>
          <a:lstStyle/>
          <a:p>
            <a:r>
              <a:rPr lang="ru-RU" smtClean="0"/>
              <a:t>Самое важное на уроках физики это опыт, именно то , что больше всего ждут ребята. Пыталась в зуме включать видео, но ребята сказали, что у всех по-разному отображается…поэтому вот такая, как я ее называю, виртуальная лборатория очень даже выручает.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Достоинств у данного сайта очень много, но есть ОДИН недостаток – все платно.</a:t>
            </a:r>
          </a:p>
          <a:p>
            <a:r>
              <a:rPr lang="ru-RU" smtClean="0"/>
              <a:t>Однако, в связи с пандемией они открыли бесплатный онлайн-доступ к материалам комплектов по всем предметов до 15 июня, что позволило мне эффективно организовать дистанционное обучение. Для меня это оказалась просто находка, своего рода спасательный круг в море, внезапно нахлынувшего, дистанта.  </a:t>
            </a:r>
          </a:p>
          <a:p>
            <a:r>
              <a:rPr lang="ru-RU" smtClean="0"/>
              <a:t>У меня, как и у многих возник вопрос: «Это очень удобно, а что дальше?» </a:t>
            </a:r>
          </a:p>
          <a:p>
            <a:r>
              <a:rPr lang="ru-RU" smtClean="0"/>
              <a:t>Дальше, буквально на днях, они выложили две суперновости для учителей. Задерживаться на них я не буду, кого заинтересует, потом можно будет и ознакомиться.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И в конце слайды с итогами урока.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 конце выступления немного из собственного опыта работы:</a:t>
            </a:r>
          </a:p>
          <a:p>
            <a:r>
              <a:rPr lang="ru-RU" smtClean="0"/>
              <a:t>1) Разрабатываю инструкцию иначе план работы на каждые две недели. Очень актуально, когда не работает дневник.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Во время урока использую совревновательный метод опроса, который позволяет хоть как-то активизировать деятельность ребят по ту сторону экрана. Включаются многие, потому как у большинства ребят психологический барьер на микрофон и камеру, а написать в чате гораздо проще.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Для того, чтобы ответы не передавали из класса в класс, числа в заданиях меняю.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На этом у меня все. Спасибо за внимание.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После регистрации на сайте, попадаем в свой личный кабинет. Кабинет учителя.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На сайте очень много информации, чтобы понять как все это работает, предусмотрены инструкции, информационные схемы-таблицы, обучающие видеофрагменты, бесплатные 1-2 урока.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У учеников тоже есть личный кабинет, вход в который они получают от учителя.</a:t>
            </a:r>
          </a:p>
          <a:p>
            <a:r>
              <a:rPr lang="ru-RU" smtClean="0"/>
              <a:t>В личном кабинете ученика будут отражаться те ресурсы, которые откроет ему учитель. Это и ЭТ, и видеоуроки с конспектами, тесты. У учителя есть возможность написать сообщение классы без обратной связи, что тоже очень удобно.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Что представляют собой ЭТ. Они бывают двух видов, оффлайн и онлайн. Сейчас рассказываю и показываю работу с онлайн-тетрадями, которые представляют собой тренажер, содержащий большую базу готовых упражнений различного характера и уровня сложности. Расчетные задания у всех однотиповые, но числовые значения отличаются. Поэтому списать ответ затруднительно.</a:t>
            </a:r>
          </a:p>
          <a:p>
            <a:r>
              <a:rPr lang="ru-RU" smtClean="0"/>
              <a:t>Самый главный ПЛЮС использования ЭТ это то, что все результаты отражаются в личном кабинете учителя. Сокращается время проверки работ. Есть возможность посмотреть какие задания вызвали наибольшее затруднение у ученика, проанализировать и на уроке отработать.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Самый главный ПЛЮС использования ЭТ это то, что все результаты отражаются в личном кабинете учителя. Сокращается время проверки работ. Есть возможность посмотреть какие задания вызвали наибольшее затруднение у ученика, проанализировать и на уроке отработать.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Кроме тренажера ЭТ, есть обычные тесты. Три варианта создания. Первый – это тесты созданные разработчиками сайта. Второй вариант – загрузить свой тест. Третий – тесты, созданные другими пользователями. </a:t>
            </a:r>
          </a:p>
          <a:p>
            <a:r>
              <a:rPr lang="ru-RU" smtClean="0"/>
              <a:t>Отличие Теста от ЭТ – время выполнения ограничено. </a:t>
            </a:r>
          </a:p>
          <a:p>
            <a:r>
              <a:rPr lang="ru-RU" smtClean="0"/>
              <a:t>После того, как ученик выполнил тест, учитель может посмотреть результат, ошибки.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Далее, очень кратко, что представляет собой презентация к уроку (презентаций в открытом доступе нет), только после покупки комплекта.</a:t>
            </a:r>
          </a:p>
          <a:p>
            <a:r>
              <a:rPr lang="ru-RU" smtClean="0"/>
              <a:t>Это яркие заставки к уроку, цитаты великих ученых. Отмечу сразу, что все можно менять и дополнять.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14C3E-EF61-4D2C-927C-D739137CBC72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C6FB1-19A6-476C-AC35-20B1EEE4DF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586E9-67BB-4762-9928-025023BD8C8E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4A6F8-34E9-4E27-8B56-251A804F4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7607-D880-46B9-8909-6A9D3DF27955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96D43-EEA4-4BC6-A7A3-2B299C563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E224-11DF-4741-9527-A5139E17540C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C9D6-8717-4809-A28E-5A1A0B4F1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3091-81B6-4532-A9CE-562894506277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628E9-5DDA-4D71-89B5-D57368FD34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2824-CA2A-4F30-B4E4-F66348745621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0632-7BE5-4B26-B24A-46F942903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71623-A673-44F1-9C5A-88BF173C638C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9CA08-44B7-4AC1-8F5D-9065FB6078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7D16B-82E9-4459-9142-F4CEEB2A26A0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81822-19FB-4DE6-BAE6-5496E2621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BCB96-E699-4759-8E04-41F720F0BE20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EEC7C-90FA-4622-A261-824EF760D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59FB9-0E4E-4C2C-83BA-0EFC7DA3527D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20684-4EDC-4D40-84DC-F1947E64C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8C038-ED7B-4201-9999-00B4AEB151EF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9C904-5EAE-4A94-A95D-3A76316F9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BAED9-B2E9-4516-8EAB-A006BF8ECDC8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8D5C4-B27C-48B0-9560-2B6B1B5DD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E527-D353-4508-A491-89B61BFBDDB4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3C9B5-E8DD-4314-9B34-281A17E11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4444C-41BF-4351-80A8-50EEF2F50953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4543D-6727-4B12-A7C1-859DCB1373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2F842-1E84-42A0-8BFA-E20E3C3C89BD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462B4-4FB0-49B4-97A9-45C99F1F6E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7D611-6CEC-4511-8288-1B5A4044223B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957A-13B3-4455-AC27-091DDFDF7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B7444-7721-438F-9909-1E20A368E6E3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F3B4-EE26-4BB7-8542-1FC887679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47AEB-26E3-4BC9-818F-AF91FBB3ACC3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6CEE7-ABB3-4A02-B29F-B0C2576E4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98BEF-55BA-44E7-B8E5-8B3EE0DA31CE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24F23-4603-47B0-A86F-246B616C2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48023-0036-42B5-95B6-3A6F2B5116C3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9A398-FA6B-4879-9F62-D59C0F805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FD390-FA45-4E51-8493-30E07A7BF604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2C10B-4FF8-4EB9-9FE5-CC7BB8F7B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2EB62-B6A8-41E2-B056-9B4A55A035A6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22B69-2D1A-4629-AA9E-09291EA4F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8A8CC-8654-4E49-A9AF-F8A9DE2FECFB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A7D3-860D-474A-9694-7697469D7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0812-817B-4179-8304-7525BFB537FB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42A22-C12B-4B32-B5EA-0212A70BE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6B044-B040-4B8E-B702-2BC113937BAC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40363-D978-48F7-9A69-EB7587686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29D38-5CCD-4E09-872E-D4963218A526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EF70-3A53-4F9D-B0E8-BCC121F6A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08CCF-FCF0-4A07-8752-FC245F8A622F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6ADDA-0552-467A-825F-41385B5EB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A6548-C34D-43A6-8A81-0FFBE5DE4F9F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0E792-2D55-4CA3-B4BD-3198DD5CD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AB58C-4EBD-4C88-B642-D7B529DC527A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3902F-3337-4710-B392-EC5681956B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88398-09BE-44A9-95DA-61ACC394EF83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51511-8FF0-4DAC-8024-EDF8544AC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227B2-9EF3-48CC-B74F-C4362DB7179E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83E6-C7E5-4FF4-81B1-AA383F4EF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EFF76-68A0-42B8-834F-29D844522E23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D2B49-F272-4627-9202-DC1302FBB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67EB2-4642-4BFF-B2EE-1A7632E07C9B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0D625-635E-40FC-9FE4-6C6BE12FB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5F34D-E15E-4145-B828-887E42374647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B9E37-AB65-4B33-B082-4A70B832C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8E295-089B-4A32-BC16-DDBEA39775B5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1626-B2B2-45DA-A3B5-6B99C0518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54602-5EDF-43C2-84AE-2AFBFF1EC1CA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56BB6-FEDE-4970-B5DA-6110A60FB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D43B4-FDFF-4BEE-8468-DED27D28402F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682D-B944-4F4A-9DFE-A311B9A66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96E7F-58E9-4F06-96E7-9E8B2E4C8D66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70D2-12F6-4E9D-A3D2-D6794B129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6519B-D1D3-4C20-AF2E-087717F3D12B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57107-C9FB-437A-B608-5253DC1DA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9CC28-623A-432A-B4C7-F0D9B4A4055B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0C6F4-45DC-463D-8C49-4E889A265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12E9-F5B8-4FAB-A0DE-AE73F682E40C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95FCF-1004-43E6-A3A8-F6C9C9F36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05BC-D2B7-41A4-AFA4-7C1E1D6DD84F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A4E3F-0BCB-4329-9710-96B0FEF75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78EB-86C9-47CA-8DD5-F8A5E778DA79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85E0-3E1E-4B86-A8C6-80ACA23FE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8F18F-4A91-4E1D-99AC-62DCC1AFF766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80345-446E-4CB8-92CE-FFFCBAFAB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71C16B2-10AD-43B4-B6F6-1D7E22589C89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75A5011-1A43-4C0D-93D4-A69640732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C8B527B-6F38-4D06-93D4-AA2AADF6D770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A4CA65E-2879-44FD-BB89-1C1BC6164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6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8650" y="4767263"/>
            <a:ext cx="2057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Gerbera"/>
              </a:defRPr>
            </a:lvl1pPr>
          </a:lstStyle>
          <a:p>
            <a:pPr>
              <a:defRPr/>
            </a:pPr>
            <a:fld id="{9765FD48-96D2-4B74-9070-57A13570F8A4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4767263"/>
            <a:ext cx="3086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Gerber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3"/>
            <a:ext cx="2057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Gerbera"/>
              </a:defRPr>
            </a:lvl1pPr>
          </a:lstStyle>
          <a:p>
            <a:pPr>
              <a:defRPr/>
            </a:pPr>
            <a:fld id="{42B28AD0-EB30-48FB-8AF1-2AA3FB936C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transition spd="med">
    <p:fade/>
  </p:transition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Gerbera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>
          <a:solidFill>
            <a:schemeClr val="tx1"/>
          </a:solidFill>
          <a:latin typeface="+mn-lt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</a:defRPr>
      </a:lvl5pPr>
      <a:lvl6pPr marL="1998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</a:defRPr>
      </a:lvl6pPr>
      <a:lvl7pPr marL="24558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</a:defRPr>
      </a:lvl7pPr>
      <a:lvl8pPr marL="29130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</a:defRPr>
      </a:lvl8pPr>
      <a:lvl9pPr marL="33702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805D089-BF6A-4545-ABF6-8EA242484862}" type="datetimeFigureOut">
              <a:rPr lang="ru-RU"/>
              <a:pPr>
                <a:defRPr/>
              </a:pPr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7D40EB4-CEC9-499A-82D1-60AE788081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/>
          </p:cNvSpPr>
          <p:nvPr>
            <p:ph type="ctrTitle"/>
          </p:nvPr>
        </p:nvSpPr>
        <p:spPr>
          <a:xfrm>
            <a:off x="0" y="2139950"/>
            <a:ext cx="9144000" cy="1101725"/>
          </a:xfrm>
        </p:spPr>
        <p:txBody>
          <a:bodyPr/>
          <a:lstStyle/>
          <a:p>
            <a:r>
              <a:rPr lang="ru-RU" sz="3200" b="1" smtClean="0">
                <a:solidFill>
                  <a:schemeClr val="hlink"/>
                </a:solidFill>
              </a:rPr>
              <a:t>Видеоуроки в интернет – сайт для учителей</a:t>
            </a:r>
          </a:p>
        </p:txBody>
      </p:sp>
      <p:pic>
        <p:nvPicPr>
          <p:cNvPr id="52226" name="Picture 7"/>
          <p:cNvPicPr>
            <a:picLocks noChangeAspect="1" noChangeArrowheads="1"/>
          </p:cNvPicPr>
          <p:nvPr/>
        </p:nvPicPr>
        <p:blipFill>
          <a:blip r:embed="rId3"/>
          <a:srcRect b="86684"/>
          <a:stretch>
            <a:fillRect/>
          </a:stretch>
        </p:blipFill>
        <p:spPr bwMode="auto">
          <a:xfrm>
            <a:off x="827088" y="0"/>
            <a:ext cx="7454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11525"/>
            <a:ext cx="29527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286125"/>
            <a:ext cx="41084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11"/>
          <p:cNvPicPr>
            <a:picLocks noChangeAspect="1" noChangeArrowheads="1"/>
          </p:cNvPicPr>
          <p:nvPr/>
        </p:nvPicPr>
        <p:blipFill>
          <a:blip r:embed="rId3"/>
          <a:srcRect t="33043"/>
          <a:stretch>
            <a:fillRect/>
          </a:stretch>
        </p:blipFill>
        <p:spPr bwMode="auto">
          <a:xfrm>
            <a:off x="827088" y="268288"/>
            <a:ext cx="74549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2"/>
          <p:cNvPicPr>
            <a:picLocks noChangeAspect="1" noChangeArrowheads="1"/>
          </p:cNvPicPr>
          <p:nvPr/>
        </p:nvPicPr>
        <p:blipFill>
          <a:blip r:embed="rId3"/>
          <a:srcRect t="10516" b="66957"/>
          <a:stretch>
            <a:fillRect/>
          </a:stretch>
        </p:blipFill>
        <p:spPr bwMode="auto">
          <a:xfrm>
            <a:off x="827088" y="1995488"/>
            <a:ext cx="74549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 Box 13"/>
          <p:cNvSpPr txBox="1">
            <a:spLocks noChangeArrowheads="1"/>
          </p:cNvSpPr>
          <p:nvPr/>
        </p:nvSpPr>
        <p:spPr bwMode="auto">
          <a:xfrm>
            <a:off x="611188" y="2925763"/>
            <a:ext cx="295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chemeClr val="folHlink"/>
                </a:solidFill>
              </a:rPr>
              <a:t>Учитель-предметник</a:t>
            </a:r>
          </a:p>
        </p:txBody>
      </p:sp>
      <p:sp>
        <p:nvSpPr>
          <p:cNvPr id="52232" name="Text Box 14"/>
          <p:cNvSpPr txBox="1">
            <a:spLocks noChangeArrowheads="1"/>
          </p:cNvSpPr>
          <p:nvPr/>
        </p:nvSpPr>
        <p:spPr bwMode="auto">
          <a:xfrm>
            <a:off x="5003800" y="2895600"/>
            <a:ext cx="3527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chemeClr val="folHlink"/>
                </a:solidFill>
              </a:rPr>
              <a:t>Классный руководитель</a:t>
            </a:r>
          </a:p>
        </p:txBody>
      </p:sp>
      <p:sp>
        <p:nvSpPr>
          <p:cNvPr id="52233" name="Line 10"/>
          <p:cNvSpPr>
            <a:spLocks noChangeShapeType="1"/>
          </p:cNvSpPr>
          <p:nvPr/>
        </p:nvSpPr>
        <p:spPr bwMode="auto">
          <a:xfrm flipV="1">
            <a:off x="250825" y="123825"/>
            <a:ext cx="576263" cy="9350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8"/>
          <p:cNvSpPr txBox="1">
            <a:spLocks noChangeArrowheads="1"/>
          </p:cNvSpPr>
          <p:nvPr/>
        </p:nvSpPr>
        <p:spPr bwMode="auto">
          <a:xfrm>
            <a:off x="358775" y="261938"/>
            <a:ext cx="255746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defTabSz="684213"/>
            <a:r>
              <a:rPr lang="ru-RU" sz="2700" b="1">
                <a:solidFill>
                  <a:srgbClr val="F8712B"/>
                </a:solidFill>
                <a:latin typeface="Gerbera"/>
              </a:rPr>
              <a:t>Сегодня мы:</a:t>
            </a:r>
          </a:p>
        </p:txBody>
      </p:sp>
      <p:pic>
        <p:nvPicPr>
          <p:cNvPr id="70659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1422400"/>
            <a:ext cx="2033587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60" name="Группа 3"/>
          <p:cNvGrpSpPr>
            <a:grpSpLocks/>
          </p:cNvGrpSpPr>
          <p:nvPr/>
        </p:nvGrpSpPr>
        <p:grpSpPr bwMode="auto">
          <a:xfrm>
            <a:off x="368300" y="974725"/>
            <a:ext cx="5499100" cy="531813"/>
            <a:chOff x="368324" y="879741"/>
            <a:chExt cx="5895863" cy="530915"/>
          </a:xfrm>
        </p:grpSpPr>
        <p:sp>
          <p:nvSpPr>
            <p:cNvPr id="70674" name="Овал 9"/>
            <p:cNvSpPr>
              <a:spLocks noChangeArrowheads="1"/>
            </p:cNvSpPr>
            <p:nvPr/>
          </p:nvSpPr>
          <p:spPr bwMode="auto">
            <a:xfrm>
              <a:off x="368324" y="1015446"/>
              <a:ext cx="288475" cy="286884"/>
            </a:xfrm>
            <a:prstGeom prst="ellipse">
              <a:avLst/>
            </a:prstGeom>
            <a:solidFill>
              <a:srgbClr val="BFBFBF"/>
            </a:solidFill>
            <a:ln w="12700" algn="ctr">
              <a:noFill/>
              <a:miter lim="800000"/>
              <a:headEnd/>
              <a:tailEnd/>
            </a:ln>
          </p:spPr>
          <p:txBody>
            <a:bodyPr lIns="68579" tIns="34289" rIns="68579" bIns="34289" anchor="ctr"/>
            <a:lstStyle/>
            <a:p>
              <a:pPr algn="ctr" defTabSz="684213"/>
              <a:r>
                <a:rPr lang="ru-RU" sz="1500">
                  <a:solidFill>
                    <a:srgbClr val="FFFFFF"/>
                  </a:solidFill>
                  <a:latin typeface="Gerbera"/>
                </a:rPr>
                <a:t>1</a:t>
              </a:r>
            </a:p>
          </p:txBody>
        </p:sp>
        <p:sp>
          <p:nvSpPr>
            <p:cNvPr id="70675" name="TextBox 2"/>
            <p:cNvSpPr txBox="1">
              <a:spLocks noChangeArrowheads="1"/>
            </p:cNvSpPr>
            <p:nvPr/>
          </p:nvSpPr>
          <p:spPr bwMode="auto">
            <a:xfrm>
              <a:off x="629764" y="879741"/>
              <a:ext cx="5634423" cy="53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defTabSz="684213"/>
              <a:r>
                <a:rPr lang="ru-RU" sz="1500">
                  <a:solidFill>
                    <a:srgbClr val="000000"/>
                  </a:solidFill>
                  <a:latin typeface="Gerbera"/>
                </a:rPr>
                <a:t>узнаем, что такое линза и какую линзу называют тонкой;</a:t>
              </a:r>
            </a:p>
          </p:txBody>
        </p:sp>
      </p:grpSp>
      <p:grpSp>
        <p:nvGrpSpPr>
          <p:cNvPr id="70661" name="Группа 7"/>
          <p:cNvGrpSpPr>
            <a:grpSpLocks/>
          </p:cNvGrpSpPr>
          <p:nvPr/>
        </p:nvGrpSpPr>
        <p:grpSpPr bwMode="auto">
          <a:xfrm>
            <a:off x="368300" y="1735138"/>
            <a:ext cx="5499100" cy="530225"/>
            <a:chOff x="368324" y="1434352"/>
            <a:chExt cx="5499077" cy="530915"/>
          </a:xfrm>
        </p:grpSpPr>
        <p:sp>
          <p:nvSpPr>
            <p:cNvPr id="70672" name="Овал 11"/>
            <p:cNvSpPr>
              <a:spLocks noChangeArrowheads="1"/>
            </p:cNvSpPr>
            <p:nvPr/>
          </p:nvSpPr>
          <p:spPr bwMode="auto">
            <a:xfrm>
              <a:off x="368324" y="1567676"/>
              <a:ext cx="288109" cy="288075"/>
            </a:xfrm>
            <a:prstGeom prst="ellipse">
              <a:avLst/>
            </a:prstGeom>
            <a:solidFill>
              <a:srgbClr val="BFBFBF"/>
            </a:solidFill>
            <a:ln w="12700" algn="ctr">
              <a:noFill/>
              <a:miter lim="800000"/>
              <a:headEnd/>
              <a:tailEnd/>
            </a:ln>
          </p:spPr>
          <p:txBody>
            <a:bodyPr lIns="68579" tIns="34289" rIns="68579" bIns="34289" anchor="ctr"/>
            <a:lstStyle/>
            <a:p>
              <a:pPr algn="ctr" defTabSz="684213"/>
              <a:r>
                <a:rPr lang="ru-RU" sz="1500">
                  <a:solidFill>
                    <a:srgbClr val="FFFFFF"/>
                  </a:solidFill>
                  <a:latin typeface="Gerbera"/>
                </a:rPr>
                <a:t>2</a:t>
              </a:r>
            </a:p>
          </p:txBody>
        </p:sp>
        <p:sp>
          <p:nvSpPr>
            <p:cNvPr id="70673" name="TextBox 12"/>
            <p:cNvSpPr txBox="1">
              <a:spLocks noChangeArrowheads="1"/>
            </p:cNvSpPr>
            <p:nvPr/>
          </p:nvSpPr>
          <p:spPr bwMode="auto">
            <a:xfrm>
              <a:off x="629764" y="1434352"/>
              <a:ext cx="5237637" cy="53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defTabSz="684213"/>
              <a:r>
                <a:rPr lang="ru-RU" sz="1500">
                  <a:solidFill>
                    <a:srgbClr val="000000"/>
                  </a:solidFill>
                  <a:latin typeface="Gerbera"/>
                </a:rPr>
                <a:t>выясним, какие линзы называются собирающими, а какие рассеивающими;</a:t>
              </a:r>
            </a:p>
          </p:txBody>
        </p:sp>
      </p:grpSp>
      <p:grpSp>
        <p:nvGrpSpPr>
          <p:cNvPr id="70662" name="Группа 24"/>
          <p:cNvGrpSpPr>
            <a:grpSpLocks/>
          </p:cNvGrpSpPr>
          <p:nvPr/>
        </p:nvGrpSpPr>
        <p:grpSpPr bwMode="auto">
          <a:xfrm>
            <a:off x="368300" y="2493963"/>
            <a:ext cx="5499100" cy="531812"/>
            <a:chOff x="368324" y="2194417"/>
            <a:chExt cx="5499077" cy="530915"/>
          </a:xfrm>
        </p:grpSpPr>
        <p:sp>
          <p:nvSpPr>
            <p:cNvPr id="70670" name="Овал 13"/>
            <p:cNvSpPr>
              <a:spLocks noChangeArrowheads="1"/>
            </p:cNvSpPr>
            <p:nvPr/>
          </p:nvSpPr>
          <p:spPr bwMode="auto">
            <a:xfrm>
              <a:off x="368324" y="2327741"/>
              <a:ext cx="288109" cy="288075"/>
            </a:xfrm>
            <a:prstGeom prst="ellipse">
              <a:avLst/>
            </a:prstGeom>
            <a:solidFill>
              <a:srgbClr val="BFBFBF"/>
            </a:solidFill>
            <a:ln w="12700" algn="ctr">
              <a:noFill/>
              <a:miter lim="800000"/>
              <a:headEnd/>
              <a:tailEnd/>
            </a:ln>
          </p:spPr>
          <p:txBody>
            <a:bodyPr lIns="68579" tIns="34289" rIns="68579" bIns="34289" anchor="ctr"/>
            <a:lstStyle/>
            <a:p>
              <a:pPr algn="ctr" defTabSz="684213"/>
              <a:r>
                <a:rPr lang="ru-RU" sz="1500">
                  <a:solidFill>
                    <a:srgbClr val="FFFFFF"/>
                  </a:solidFill>
                  <a:latin typeface="Gerbera"/>
                </a:rPr>
                <a:t>3</a:t>
              </a:r>
            </a:p>
          </p:txBody>
        </p:sp>
        <p:sp>
          <p:nvSpPr>
            <p:cNvPr id="70671" name="TextBox 17"/>
            <p:cNvSpPr txBox="1">
              <a:spLocks noChangeArrowheads="1"/>
            </p:cNvSpPr>
            <p:nvPr/>
          </p:nvSpPr>
          <p:spPr bwMode="auto">
            <a:xfrm>
              <a:off x="629764" y="2194417"/>
              <a:ext cx="5237637" cy="53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defTabSz="684213"/>
              <a:r>
                <a:rPr lang="ru-RU" sz="1500">
                  <a:solidFill>
                    <a:srgbClr val="000000"/>
                  </a:solidFill>
                  <a:latin typeface="Gerbera"/>
                </a:rPr>
                <a:t>познакомимся с основными элементами и характеристиками тонких линз;</a:t>
              </a:r>
            </a:p>
          </p:txBody>
        </p:sp>
      </p:grpSp>
      <p:grpSp>
        <p:nvGrpSpPr>
          <p:cNvPr id="70663" name="Группа 14"/>
          <p:cNvGrpSpPr>
            <a:grpSpLocks/>
          </p:cNvGrpSpPr>
          <p:nvPr/>
        </p:nvGrpSpPr>
        <p:grpSpPr bwMode="auto">
          <a:xfrm>
            <a:off x="368300" y="3252788"/>
            <a:ext cx="5499100" cy="531812"/>
            <a:chOff x="368324" y="2194417"/>
            <a:chExt cx="5769631" cy="530915"/>
          </a:xfrm>
        </p:grpSpPr>
        <p:sp>
          <p:nvSpPr>
            <p:cNvPr id="70668" name="Овал 15"/>
            <p:cNvSpPr>
              <a:spLocks noChangeArrowheads="1"/>
            </p:cNvSpPr>
            <p:nvPr/>
          </p:nvSpPr>
          <p:spPr bwMode="auto">
            <a:xfrm>
              <a:off x="368324" y="2327741"/>
              <a:ext cx="288544" cy="288075"/>
            </a:xfrm>
            <a:prstGeom prst="ellipse">
              <a:avLst/>
            </a:prstGeom>
            <a:solidFill>
              <a:srgbClr val="BFBFBF"/>
            </a:solidFill>
            <a:ln w="12700" algn="ctr">
              <a:noFill/>
              <a:miter lim="800000"/>
              <a:headEnd/>
              <a:tailEnd/>
            </a:ln>
          </p:spPr>
          <p:txBody>
            <a:bodyPr lIns="68579" tIns="34289" rIns="68579" bIns="34289" anchor="ctr"/>
            <a:lstStyle/>
            <a:p>
              <a:pPr algn="ctr" defTabSz="684213"/>
              <a:r>
                <a:rPr lang="ru-RU" sz="1500">
                  <a:solidFill>
                    <a:srgbClr val="FFFFFF"/>
                  </a:solidFill>
                  <a:latin typeface="Gerbera"/>
                </a:rPr>
                <a:t>4</a:t>
              </a:r>
            </a:p>
          </p:txBody>
        </p:sp>
        <p:sp>
          <p:nvSpPr>
            <p:cNvPr id="70669" name="TextBox 16"/>
            <p:cNvSpPr txBox="1">
              <a:spLocks noChangeArrowheads="1"/>
            </p:cNvSpPr>
            <p:nvPr/>
          </p:nvSpPr>
          <p:spPr bwMode="auto">
            <a:xfrm>
              <a:off x="629764" y="2194417"/>
              <a:ext cx="5508191" cy="53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defTabSz="684213"/>
              <a:r>
                <a:rPr lang="ru-RU" sz="1500">
                  <a:solidFill>
                    <a:srgbClr val="000000"/>
                  </a:solidFill>
                  <a:latin typeface="Gerbera"/>
                </a:rPr>
                <a:t>выясним, каким особым свойством обладает центр линзы;</a:t>
              </a:r>
            </a:p>
          </p:txBody>
        </p:sp>
      </p:grpSp>
      <p:grpSp>
        <p:nvGrpSpPr>
          <p:cNvPr id="70664" name="Группа 18"/>
          <p:cNvGrpSpPr>
            <a:grpSpLocks/>
          </p:cNvGrpSpPr>
          <p:nvPr/>
        </p:nvGrpSpPr>
        <p:grpSpPr bwMode="auto">
          <a:xfrm>
            <a:off x="368300" y="4013200"/>
            <a:ext cx="5499100" cy="530225"/>
            <a:chOff x="368324" y="2194417"/>
            <a:chExt cx="5769631" cy="530915"/>
          </a:xfrm>
        </p:grpSpPr>
        <p:sp>
          <p:nvSpPr>
            <p:cNvPr id="70666" name="Овал 19"/>
            <p:cNvSpPr>
              <a:spLocks noChangeArrowheads="1"/>
            </p:cNvSpPr>
            <p:nvPr/>
          </p:nvSpPr>
          <p:spPr bwMode="auto">
            <a:xfrm>
              <a:off x="368324" y="2327741"/>
              <a:ext cx="288544" cy="288075"/>
            </a:xfrm>
            <a:prstGeom prst="ellipse">
              <a:avLst/>
            </a:prstGeom>
            <a:solidFill>
              <a:srgbClr val="BFBFBF"/>
            </a:solidFill>
            <a:ln w="12700" algn="ctr">
              <a:noFill/>
              <a:miter lim="800000"/>
              <a:headEnd/>
              <a:tailEnd/>
            </a:ln>
          </p:spPr>
          <p:txBody>
            <a:bodyPr lIns="68579" tIns="34289" rIns="68579" bIns="34289" anchor="ctr"/>
            <a:lstStyle/>
            <a:p>
              <a:pPr algn="ctr" defTabSz="684213"/>
              <a:r>
                <a:rPr lang="ru-RU" sz="1500">
                  <a:solidFill>
                    <a:srgbClr val="FFFFFF"/>
                  </a:solidFill>
                  <a:latin typeface="Gerbera"/>
                </a:rPr>
                <a:t>5</a:t>
              </a:r>
            </a:p>
          </p:txBody>
        </p:sp>
        <p:sp>
          <p:nvSpPr>
            <p:cNvPr id="70667" name="TextBox 20"/>
            <p:cNvSpPr txBox="1">
              <a:spLocks noChangeArrowheads="1"/>
            </p:cNvSpPr>
            <p:nvPr/>
          </p:nvSpPr>
          <p:spPr bwMode="auto">
            <a:xfrm>
              <a:off x="629764" y="2194417"/>
              <a:ext cx="5508191" cy="53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9" tIns="34289" rIns="68579" bIns="34289">
              <a:spAutoFit/>
            </a:bodyPr>
            <a:lstStyle/>
            <a:p>
              <a:pPr defTabSz="684213"/>
              <a:r>
                <a:rPr lang="ru-RU" sz="1500">
                  <a:solidFill>
                    <a:srgbClr val="000000"/>
                  </a:solidFill>
                  <a:latin typeface="Gerbera"/>
                </a:rPr>
                <a:t>узнаем, как ведёт себя параллельный пучок лучей, прошедший через линзу.</a:t>
              </a:r>
            </a:p>
          </p:txBody>
        </p:sp>
      </p:grpSp>
      <p:sp>
        <p:nvSpPr>
          <p:cNvPr id="70665" name="Text Box 19"/>
          <p:cNvSpPr txBox="1">
            <a:spLocks noChangeArrowheads="1"/>
          </p:cNvSpPr>
          <p:nvPr/>
        </p:nvSpPr>
        <p:spPr bwMode="auto">
          <a:xfrm>
            <a:off x="2700338" y="123825"/>
            <a:ext cx="59039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ПОСТАНОВКА ЗАДАЧ УРОКА (ФГОС)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325" y="2795588"/>
            <a:ext cx="17891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 rot="2408736">
            <a:off x="4913313" y="3814763"/>
            <a:ext cx="2667000" cy="1428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 descr="http://www.abc-color.com/image/coloring/mountains/001/rock/rock-picture-color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t="2352" b="7908"/>
          <a:stretch/>
        </p:blipFill>
        <p:spPr bwMode="auto">
          <a:xfrm flipH="1">
            <a:off x="1439652" y="2960865"/>
            <a:ext cx="2458708" cy="202315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72709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225" y="3113088"/>
            <a:ext cx="172085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abc-color.com/image/coloring/mountains/001/rock/rock-picture-color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t="2352" b="7908"/>
          <a:stretch/>
        </p:blipFill>
        <p:spPr bwMode="auto">
          <a:xfrm rot="894636" flipH="1">
            <a:off x="6433772" y="2674000"/>
            <a:ext cx="2458708" cy="202315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107950" y="123825"/>
            <a:ext cx="4895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</a:rPr>
              <a:t>КРАСОЧНЫЕ И НАГЛЯДНЫЕ АНИМАЦИИ и ИЛЛЮСТРАЦИИ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ttp://img-fotki.yandex.ru/get/4126/981986.22/0_827bb_35be83c0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303914">
            <a:off x="-199231" y="1593056"/>
            <a:ext cx="2963862" cy="269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4" descr="http://www.drevstroy.ru/_mod_files/ce_images/eshop/b_35-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89644" flipH="1">
            <a:off x="1477963" y="1514475"/>
            <a:ext cx="272891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8" descr="http://apzrotor.ru/components/com_jshopping/files/img_products/full___________________________________________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9925" y="1611313"/>
            <a:ext cx="306387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10" descr="http://papus666.narod.ru/clipart/n/nogn/nogn2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6213" y="1538288"/>
            <a:ext cx="2373312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Box 8"/>
          <p:cNvSpPr txBox="1">
            <a:spLocks noChangeArrowheads="1"/>
          </p:cNvSpPr>
          <p:nvPr/>
        </p:nvSpPr>
        <p:spPr bwMode="auto">
          <a:xfrm>
            <a:off x="1250950" y="635000"/>
            <a:ext cx="661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solidFill>
                  <a:srgbClr val="10253F"/>
                </a:solidFill>
              </a:rPr>
              <a:t>Простые механизмы в быту</a:t>
            </a:r>
          </a:p>
        </p:txBody>
      </p:sp>
      <p:sp>
        <p:nvSpPr>
          <p:cNvPr id="74758" name="Text Box 8"/>
          <p:cNvSpPr txBox="1">
            <a:spLocks noChangeArrowheads="1"/>
          </p:cNvSpPr>
          <p:nvPr/>
        </p:nvSpPr>
        <p:spPr bwMode="auto">
          <a:xfrm>
            <a:off x="900113" y="123825"/>
            <a:ext cx="734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НАГЛЯДНЫЕ И КРАСОЧНЫЕ  ИЛЛЮСТРАЦИИ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501650"/>
            <a:ext cx="2390775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464050" y="735013"/>
            <a:ext cx="2592388" cy="1044575"/>
          </a:xfrm>
          <a:prstGeom prst="wedgeRoundRectCallout">
            <a:avLst>
              <a:gd name="adj1" fmla="val 71848"/>
              <a:gd name="adj2" fmla="val 47909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А зачем нам нужны простые механизмы?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611438" y="350838"/>
            <a:ext cx="2897187" cy="1033462"/>
          </a:xfrm>
          <a:prstGeom prst="wedgeRoundRectCallout">
            <a:avLst>
              <a:gd name="adj1" fmla="val -78185"/>
              <a:gd name="adj2" fmla="val 6557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Для ответа на этот вопрос, давайте рассмотрим простой пример.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124075" y="4156075"/>
            <a:ext cx="489585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ВИРТУАЛЬНЫЙ ДИАЛОГ: УЧИТЕЛЬ-УЧЕНИК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63058" y="519522"/>
            <a:ext cx="434139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Простые механизмы</a:t>
            </a:r>
            <a:r>
              <a:rPr lang="ru-RU" sz="3000" dirty="0">
                <a:solidFill>
                  <a:prstClr val="black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 </a:t>
            </a:r>
            <a:r>
              <a:rPr lang="ru-RU" sz="3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—</a:t>
            </a:r>
            <a:r>
              <a:rPr lang="ru-RU" sz="3000" dirty="0">
                <a:solidFill>
                  <a:prstClr val="black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это приспособления,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служащие для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преобразования силы.</a:t>
            </a:r>
          </a:p>
        </p:txBody>
      </p:sp>
      <p:sp>
        <p:nvSpPr>
          <p:cNvPr id="78851" name="Text Box 6"/>
          <p:cNvSpPr txBox="1">
            <a:spLocks noChangeArrowheads="1"/>
          </p:cNvSpPr>
          <p:nvPr/>
        </p:nvSpPr>
        <p:spPr bwMode="auto">
          <a:xfrm>
            <a:off x="4643438" y="2571750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u="sng">
                <a:solidFill>
                  <a:schemeClr val="bg1"/>
                </a:solidFill>
              </a:rPr>
              <a:t>(получить выигрыш…)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059113" y="4011613"/>
            <a:ext cx="489585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НАГЛЯДНЫЕ И ПОНЯТНЫЕ ОБЪЯСНЕНИЯ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0" descr="http://www.bankoboev.ru/images/MTUzNTI4/Bankoboev.Ru_statui_moai_hanga_roa_ostrov_pashi_territoriya_chili.jpg"/>
          <p:cNvPicPr>
            <a:picLocks noChangeAspect="1" noChangeArrowheads="1"/>
          </p:cNvPicPr>
          <p:nvPr/>
        </p:nvPicPr>
        <p:blipFill>
          <a:blip r:embed="rId3"/>
          <a:srcRect b="10127"/>
          <a:stretch>
            <a:fillRect/>
          </a:stretch>
        </p:blipFill>
        <p:spPr bwMode="auto">
          <a:xfrm>
            <a:off x="0" y="15875"/>
            <a:ext cx="9144000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179388" y="123825"/>
            <a:ext cx="51831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ПОЗНАВАТЕЛЬНЫЙ МАТЕРИАЛ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39999">
              <a:schemeClr val="bg1">
                <a:lumMod val="7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4247964" y="3327834"/>
            <a:ext cx="684076" cy="684076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82949" name="Группа 15"/>
          <p:cNvGrpSpPr>
            <a:grpSpLocks/>
          </p:cNvGrpSpPr>
          <p:nvPr/>
        </p:nvGrpSpPr>
        <p:grpSpPr bwMode="auto">
          <a:xfrm>
            <a:off x="1692275" y="3003550"/>
            <a:ext cx="5759450" cy="323850"/>
            <a:chOff x="1691680" y="3003798"/>
            <a:chExt cx="5760640" cy="32403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691680" y="3003798"/>
              <a:ext cx="5760640" cy="324036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4236651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3663508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3084269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511126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937984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6510929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931689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358546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779307" y="3003798"/>
              <a:ext cx="0" cy="216024"/>
            </a:xfrm>
            <a:prstGeom prst="line">
              <a:avLst/>
            </a:prstGeom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2951820" y="2643759"/>
            <a:ext cx="360040" cy="3600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prstClr val="white"/>
                </a:solidFill>
              </a:rPr>
              <a:t>8 Н</a:t>
            </a:r>
          </a:p>
        </p:txBody>
      </p:sp>
      <p:sp>
        <p:nvSpPr>
          <p:cNvPr id="82953" name="Text Box 21"/>
          <p:cNvSpPr txBox="1">
            <a:spLocks noChangeArrowheads="1"/>
          </p:cNvSpPr>
          <p:nvPr/>
        </p:nvSpPr>
        <p:spPr bwMode="auto">
          <a:xfrm>
            <a:off x="2916238" y="411163"/>
            <a:ext cx="56165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ВИРТУАЛЬНАЯ ЛАБОРАТОРИЯ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39999">
              <a:schemeClr val="bg1">
                <a:lumMod val="7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4247964" y="3327834"/>
            <a:ext cx="684076" cy="684076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692275" y="2643188"/>
            <a:ext cx="5759450" cy="684212"/>
            <a:chOff x="1691680" y="2643758"/>
            <a:chExt cx="5760640" cy="684076"/>
          </a:xfrm>
        </p:grpSpPr>
        <p:grpSp>
          <p:nvGrpSpPr>
            <p:cNvPr id="84999" name="Группа 15"/>
            <p:cNvGrpSpPr>
              <a:grpSpLocks/>
            </p:cNvGrpSpPr>
            <p:nvPr/>
          </p:nvGrpSpPr>
          <p:grpSpPr bwMode="auto">
            <a:xfrm>
              <a:off x="1691680" y="3003798"/>
              <a:ext cx="5760640" cy="324036"/>
              <a:chOff x="1691680" y="3003798"/>
              <a:chExt cx="5760640" cy="324036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691680" y="3003798"/>
                <a:ext cx="5760640" cy="324036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4236651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3663508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3084269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251112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1937984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6510929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931689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35854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4779307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Прямоугольник 16"/>
            <p:cNvSpPr/>
            <p:nvPr/>
          </p:nvSpPr>
          <p:spPr>
            <a:xfrm>
              <a:off x="2951820" y="2643758"/>
              <a:ext cx="36004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prstClr val="white"/>
                  </a:solidFill>
                </a:rPr>
                <a:t>8 Н</a:t>
              </a: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84998" name="Text Box 22"/>
          <p:cNvSpPr txBox="1">
            <a:spLocks noChangeArrowheads="1"/>
          </p:cNvSpPr>
          <p:nvPr/>
        </p:nvSpPr>
        <p:spPr bwMode="auto">
          <a:xfrm>
            <a:off x="2916238" y="411163"/>
            <a:ext cx="56165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ВИРТУАЛЬНАЯ ЛАБОРАТОРИЯ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39999">
              <a:schemeClr val="bg1">
                <a:lumMod val="7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4247964" y="3327834"/>
            <a:ext cx="684076" cy="684076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rcRect t="17868" b="17081"/>
          <a:stretch>
            <a:fillRect/>
          </a:stretch>
        </p:blipFill>
        <p:spPr bwMode="auto">
          <a:xfrm>
            <a:off x="6718300" y="703263"/>
            <a:ext cx="12017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046" name="Группа 3"/>
          <p:cNvGrpSpPr>
            <a:grpSpLocks/>
          </p:cNvGrpSpPr>
          <p:nvPr/>
        </p:nvGrpSpPr>
        <p:grpSpPr bwMode="auto">
          <a:xfrm rot="-900000">
            <a:off x="1692275" y="2643188"/>
            <a:ext cx="5759450" cy="684212"/>
            <a:chOff x="1691680" y="2643758"/>
            <a:chExt cx="5760640" cy="684076"/>
          </a:xfrm>
        </p:grpSpPr>
        <p:grpSp>
          <p:nvGrpSpPr>
            <p:cNvPr id="87048" name="Группа 15"/>
            <p:cNvGrpSpPr>
              <a:grpSpLocks/>
            </p:cNvGrpSpPr>
            <p:nvPr/>
          </p:nvGrpSpPr>
          <p:grpSpPr bwMode="auto">
            <a:xfrm>
              <a:off x="1691680" y="3003798"/>
              <a:ext cx="5760640" cy="324036"/>
              <a:chOff x="1691680" y="3003798"/>
              <a:chExt cx="5760640" cy="324036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691680" y="3003798"/>
                <a:ext cx="5760640" cy="324036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3948207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3372810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279909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221770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1643991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6219924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64021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64819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4491000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Прямоугольник 16"/>
            <p:cNvSpPr/>
            <p:nvPr/>
          </p:nvSpPr>
          <p:spPr>
            <a:xfrm>
              <a:off x="2951820" y="2643758"/>
              <a:ext cx="36004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prstClr val="white"/>
                  </a:solidFill>
                </a:rPr>
                <a:t>8 Н</a:t>
              </a: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87047" name="Text Box 23"/>
          <p:cNvSpPr txBox="1">
            <a:spLocks noChangeArrowheads="1"/>
          </p:cNvSpPr>
          <p:nvPr/>
        </p:nvSpPr>
        <p:spPr bwMode="auto">
          <a:xfrm>
            <a:off x="179388" y="339725"/>
            <a:ext cx="56165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ВИРТУАЛЬНАЯ ЛАБОРАТОРИЯ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39999">
              <a:schemeClr val="bg1">
                <a:lumMod val="75000"/>
              </a:schemeClr>
            </a:gs>
            <a:gs pos="70000">
              <a:schemeClr val="bg1">
                <a:lumMod val="8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>
            <a:off x="4247964" y="3327834"/>
            <a:ext cx="684076" cy="684076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rcRect t="17868" b="17081"/>
          <a:stretch>
            <a:fillRect/>
          </a:stretch>
        </p:blipFill>
        <p:spPr bwMode="auto">
          <a:xfrm>
            <a:off x="6718300" y="703263"/>
            <a:ext cx="12017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 rot="-900000">
            <a:off x="1692275" y="2643188"/>
            <a:ext cx="5759450" cy="684212"/>
            <a:chOff x="1691680" y="2643758"/>
            <a:chExt cx="5760640" cy="684076"/>
          </a:xfrm>
        </p:grpSpPr>
        <p:grpSp>
          <p:nvGrpSpPr>
            <p:cNvPr id="89096" name="Группа 15"/>
            <p:cNvGrpSpPr>
              <a:grpSpLocks/>
            </p:cNvGrpSpPr>
            <p:nvPr/>
          </p:nvGrpSpPr>
          <p:grpSpPr bwMode="auto">
            <a:xfrm>
              <a:off x="1691680" y="3003798"/>
              <a:ext cx="5760640" cy="324036"/>
              <a:chOff x="1691680" y="3003798"/>
              <a:chExt cx="5760640" cy="324036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691680" y="3003798"/>
                <a:ext cx="5760640" cy="324036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3948207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3372810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279909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221770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1643991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6219924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640216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64819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4491000" y="300379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Прямоугольник 16"/>
            <p:cNvSpPr/>
            <p:nvPr/>
          </p:nvSpPr>
          <p:spPr>
            <a:xfrm>
              <a:off x="2951820" y="2643758"/>
              <a:ext cx="36004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dirty="0">
                  <a:solidFill>
                    <a:prstClr val="white"/>
                  </a:solidFill>
                </a:rPr>
                <a:t>8 Н</a:t>
              </a:r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89095" name="Text Box 23"/>
          <p:cNvSpPr txBox="1">
            <a:spLocks noChangeArrowheads="1"/>
          </p:cNvSpPr>
          <p:nvPr/>
        </p:nvSpPr>
        <p:spPr bwMode="auto">
          <a:xfrm>
            <a:off x="395288" y="484188"/>
            <a:ext cx="56165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ВИРТУАЛЬНАЯ ЛАБОРАТОРИЯ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83951E-6 L 0.01076 0.143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0"/>
            <a:ext cx="803592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1708150"/>
            <a:ext cx="6111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 rot="-5400000">
            <a:off x="-628650" y="788987"/>
            <a:ext cx="18938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/>
              <a:t>https://videouroki.net</a:t>
            </a: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684213" y="411163"/>
            <a:ext cx="7775575" cy="5762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684213" y="4567238"/>
            <a:ext cx="7775575" cy="5762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5651500" y="1131888"/>
            <a:ext cx="2735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00FF"/>
                </a:solidFill>
              </a:rPr>
              <a:t>Очень МНОГО ДОСТОИНСТВ…И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580063" y="4510088"/>
            <a:ext cx="3240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единственный недостаток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Рисунок 2"/>
          <p:cNvPicPr>
            <a:picLocks noChangeAspect="1"/>
          </p:cNvPicPr>
          <p:nvPr/>
        </p:nvPicPr>
        <p:blipFill>
          <a:blip r:embed="rId3"/>
          <a:srcRect l="6081" t="7370" r="10834" b="7370"/>
          <a:stretch>
            <a:fillRect/>
          </a:stretch>
        </p:blipFill>
        <p:spPr bwMode="auto">
          <a:xfrm>
            <a:off x="4464050" y="-7938"/>
            <a:ext cx="467995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60033" y="986410"/>
            <a:ext cx="4068128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88900">
                    <a:prstClr val="white">
                      <a:alpha val="60000"/>
                    </a:prstClr>
                  </a:glow>
                </a:effectLst>
                <a:latin typeface="+mn-lt"/>
              </a:rPr>
              <a:t>Простые механизмы</a:t>
            </a:r>
            <a:r>
              <a:rPr lang="ru-RU" dirty="0">
                <a:solidFill>
                  <a:prstClr val="black"/>
                </a:solidFill>
                <a:effectLst>
                  <a:glow rad="88900">
                    <a:prstClr val="white">
                      <a:alpha val="60000"/>
                    </a:prstClr>
                  </a:glow>
                </a:effectLst>
                <a:latin typeface="+mn-lt"/>
              </a:rPr>
              <a:t> служат для преобразования механического действия на тело, позволяя изменить точку приложения силы, ее модуль и направление.</a:t>
            </a:r>
            <a:endParaRPr lang="en-US" dirty="0">
              <a:solidFill>
                <a:prstClr val="black"/>
              </a:solidFill>
              <a:effectLst>
                <a:glow rad="88900">
                  <a:prstClr val="white">
                    <a:alpha val="60000"/>
                  </a:prstClr>
                </a:glo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3617" y="483518"/>
            <a:ext cx="363608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/>
              </a:rPr>
              <a:t>Основные выводы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60037" y="2451543"/>
            <a:ext cx="410413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88900">
                    <a:prstClr val="white">
                      <a:alpha val="60000"/>
                    </a:prstClr>
                  </a:glow>
                </a:effectLst>
                <a:latin typeface="+mn-lt"/>
              </a:rPr>
              <a:t>Рычаг</a:t>
            </a:r>
            <a:r>
              <a:rPr lang="ru-RU" dirty="0">
                <a:solidFill>
                  <a:prstClr val="black"/>
                </a:solidFill>
                <a:effectLst>
                  <a:glow rad="88900">
                    <a:prstClr val="white">
                      <a:alpha val="60000"/>
                    </a:prstClr>
                  </a:glow>
                </a:effectLst>
                <a:latin typeface="+mn-lt"/>
              </a:rPr>
              <a:t> — это любое твердое тело, которое может поворачиваться относительно неподвижной опоры или оси.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32367" y="3497403"/>
            <a:ext cx="4031803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glow rad="88900">
                    <a:prstClr val="white">
                      <a:alpha val="60000"/>
                    </a:prstClr>
                  </a:glow>
                </a:effectLst>
                <a:latin typeface="+mn-lt"/>
              </a:rPr>
              <a:t>Рычаг</a:t>
            </a:r>
            <a:endParaRPr lang="ru-RU" sz="2400" dirty="0">
              <a:solidFill>
                <a:prstClr val="black"/>
              </a:solidFill>
              <a:effectLst>
                <a:glow rad="88900">
                  <a:prstClr val="white">
                    <a:alpha val="60000"/>
                  </a:prstClr>
                </a:glow>
              </a:effectLst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2363" y="4247098"/>
            <a:ext cx="1655861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effectLst>
                  <a:glow rad="88900">
                    <a:prstClr val="white">
                      <a:alpha val="60000"/>
                    </a:prstClr>
                  </a:glow>
                </a:effectLst>
                <a:latin typeface="+mn-lt"/>
              </a:rPr>
              <a:t>Первого рода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25843" y="4247098"/>
            <a:ext cx="1639337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effectLst>
                  <a:glow rad="88900">
                    <a:prstClr val="white">
                      <a:alpha val="60000"/>
                    </a:prstClr>
                  </a:glow>
                </a:effectLst>
                <a:latin typeface="+mn-lt"/>
              </a:rPr>
              <a:t>Второго рода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6120172" y="3959068"/>
            <a:ext cx="46805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308304" y="3959068"/>
            <a:ext cx="46805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2940050"/>
            <a:ext cx="38862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563" y="338138"/>
            <a:ext cx="3948112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8" name="Text Box 13"/>
          <p:cNvSpPr txBox="1">
            <a:spLocks noChangeArrowheads="1"/>
          </p:cNvSpPr>
          <p:nvPr/>
        </p:nvSpPr>
        <p:spPr bwMode="auto">
          <a:xfrm>
            <a:off x="2555875" y="26988"/>
            <a:ext cx="60483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ИТОГИ УРОКА - РЕФЛЕКСИЯ (ФГОС)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112713"/>
            <a:ext cx="7621588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3527425" y="4686300"/>
            <a:ext cx="56165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ИЗ ОПЫТА: ФАЙЛ-ИНСТРУКЦИЯ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" y="269875"/>
            <a:ext cx="779462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Oval 5"/>
          <p:cNvSpPr>
            <a:spLocks noChangeArrowheads="1"/>
          </p:cNvSpPr>
          <p:nvPr/>
        </p:nvSpPr>
        <p:spPr bwMode="auto">
          <a:xfrm>
            <a:off x="782638" y="663575"/>
            <a:ext cx="2182812" cy="199231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defTabSz="685800"/>
            <a:endParaRPr lang="ru-RU" sz="1400"/>
          </a:p>
        </p:txBody>
      </p:sp>
      <p:pic>
        <p:nvPicPr>
          <p:cNvPr id="11059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755900"/>
            <a:ext cx="36004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175" y="2792413"/>
            <a:ext cx="252095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6604000" y="2763838"/>
            <a:ext cx="240506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ru-RU" sz="1400"/>
              <a:t>Человек приближается к своему изображению в два раза быстрее (скорость сближения), т.е. </a:t>
            </a:r>
            <a:r>
              <a:rPr lang="en-US" sz="1400"/>
              <a:t>v</a:t>
            </a:r>
            <a:r>
              <a:rPr lang="ru-RU" sz="1400" baseline="-25000"/>
              <a:t>сб</a:t>
            </a:r>
            <a:r>
              <a:rPr lang="ru-RU" sz="1400"/>
              <a:t>=2</a:t>
            </a:r>
            <a:r>
              <a:rPr lang="en-US" sz="1400"/>
              <a:t>v</a:t>
            </a:r>
            <a:r>
              <a:rPr lang="ru-RU" sz="1400" baseline="-25000"/>
              <a:t>ч</a:t>
            </a:r>
            <a:r>
              <a:rPr lang="ru-RU" sz="1400"/>
              <a:t>=2</a:t>
            </a:r>
            <a:r>
              <a:rPr lang="en-US" sz="1400"/>
              <a:t>v</a:t>
            </a:r>
            <a:r>
              <a:rPr lang="ru-RU" sz="1400" baseline="-25000"/>
              <a:t>з</a:t>
            </a:r>
            <a:r>
              <a:rPr lang="ru-RU" sz="1400"/>
              <a:t>, так как изображение человека приближается к зеркалу с такой же скоростью </a:t>
            </a:r>
            <a:r>
              <a:rPr lang="en-US" sz="1400"/>
              <a:t>v</a:t>
            </a:r>
            <a:r>
              <a:rPr lang="ru-RU" sz="1400" baseline="-25000"/>
              <a:t>з</a:t>
            </a:r>
            <a:r>
              <a:rPr lang="ru-RU" sz="1400"/>
              <a:t>=2м/с. </a:t>
            </a:r>
            <a:r>
              <a:rPr lang="ru-RU" sz="1500" b="1">
                <a:solidFill>
                  <a:srgbClr val="FF0000"/>
                </a:solidFill>
              </a:rPr>
              <a:t>Ответ: </a:t>
            </a:r>
            <a:r>
              <a:rPr lang="en-US" sz="1500" b="1">
                <a:solidFill>
                  <a:srgbClr val="FF0000"/>
                </a:solidFill>
              </a:rPr>
              <a:t>v</a:t>
            </a:r>
            <a:r>
              <a:rPr lang="ru-RU" sz="1500" b="1" baseline="-25000">
                <a:solidFill>
                  <a:srgbClr val="FF0000"/>
                </a:solidFill>
              </a:rPr>
              <a:t>сб</a:t>
            </a:r>
            <a:r>
              <a:rPr lang="ru-RU" sz="1500" b="1">
                <a:solidFill>
                  <a:srgbClr val="FF0000"/>
                </a:solidFill>
              </a:rPr>
              <a:t>= 4 м/с</a:t>
            </a:r>
          </a:p>
        </p:txBody>
      </p:sp>
      <p:sp>
        <p:nvSpPr>
          <p:cNvPr id="95238" name="Text Box 7"/>
          <p:cNvSpPr txBox="1">
            <a:spLocks noChangeArrowheads="1"/>
          </p:cNvSpPr>
          <p:nvPr/>
        </p:nvSpPr>
        <p:spPr bwMode="auto">
          <a:xfrm>
            <a:off x="7019925" y="2211388"/>
            <a:ext cx="1944688" cy="6588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solidFill>
                  <a:schemeClr val="hlink"/>
                </a:solidFill>
              </a:rPr>
              <a:t>ЗАПИШИТЕ ОТВЕТ (ЦИФРА/ЧИСЛО) В ЧАТЕ</a:t>
            </a:r>
          </a:p>
        </p:txBody>
      </p:sp>
      <p:sp>
        <p:nvSpPr>
          <p:cNvPr id="95239" name="Text Box 8"/>
          <p:cNvSpPr txBox="1">
            <a:spLocks noChangeArrowheads="1"/>
          </p:cNvSpPr>
          <p:nvPr/>
        </p:nvSpPr>
        <p:spPr bwMode="auto">
          <a:xfrm>
            <a:off x="3671888" y="915988"/>
            <a:ext cx="5292725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ИЗ ОПЫТА: </a:t>
            </a:r>
            <a:r>
              <a:rPr lang="ru-RU" b="1">
                <a:solidFill>
                  <a:schemeClr val="hlink"/>
                </a:solidFill>
              </a:rPr>
              <a:t>соревновательный</a:t>
            </a:r>
            <a:r>
              <a:rPr lang="ru-RU">
                <a:solidFill>
                  <a:schemeClr val="hlink"/>
                </a:solidFill>
              </a:rPr>
              <a:t> </a:t>
            </a:r>
            <a:r>
              <a:rPr lang="ru-RU" b="1">
                <a:solidFill>
                  <a:schemeClr val="hlink"/>
                </a:solidFill>
              </a:rPr>
              <a:t>метод</a:t>
            </a:r>
            <a:r>
              <a:rPr lang="ru-RU"/>
              <a:t> </a:t>
            </a:r>
            <a:r>
              <a:rPr lang="ru-RU" sz="2400" b="1">
                <a:solidFill>
                  <a:schemeClr val="hlink"/>
                </a:solidFill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nimBg="1"/>
      <p:bldP spid="1106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/>
          <p:cNvPicPr>
            <a:picLocks noChangeAspect="1" noChangeArrowheads="1"/>
          </p:cNvPicPr>
          <p:nvPr/>
        </p:nvPicPr>
        <p:blipFill>
          <a:blip r:embed="rId3"/>
          <a:srcRect b="72696"/>
          <a:stretch>
            <a:fillRect/>
          </a:stretch>
        </p:blipFill>
        <p:spPr bwMode="auto">
          <a:xfrm>
            <a:off x="742950" y="269875"/>
            <a:ext cx="779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755900"/>
            <a:ext cx="36004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175" y="2792413"/>
            <a:ext cx="252095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10"/>
          <p:cNvSpPr txBox="1">
            <a:spLocks noChangeArrowheads="1"/>
          </p:cNvSpPr>
          <p:nvPr/>
        </p:nvSpPr>
        <p:spPr bwMode="auto">
          <a:xfrm>
            <a:off x="6604000" y="2763838"/>
            <a:ext cx="240506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ru-RU" sz="1400"/>
              <a:t>Человек приближается к своему изображению в два раза быстрее (скорость сближения), т.е. </a:t>
            </a:r>
            <a:r>
              <a:rPr lang="en-US" sz="1400"/>
              <a:t>v</a:t>
            </a:r>
            <a:r>
              <a:rPr lang="ru-RU" sz="1400" baseline="-25000"/>
              <a:t>сб</a:t>
            </a:r>
            <a:r>
              <a:rPr lang="ru-RU" sz="1400"/>
              <a:t>=2</a:t>
            </a:r>
            <a:r>
              <a:rPr lang="en-US" sz="1400"/>
              <a:t>v</a:t>
            </a:r>
            <a:r>
              <a:rPr lang="ru-RU" sz="1400" baseline="-25000"/>
              <a:t>ч</a:t>
            </a:r>
            <a:r>
              <a:rPr lang="ru-RU" sz="1400"/>
              <a:t>=2</a:t>
            </a:r>
            <a:r>
              <a:rPr lang="en-US" sz="1400"/>
              <a:t>v</a:t>
            </a:r>
            <a:r>
              <a:rPr lang="ru-RU" sz="1400" baseline="-25000"/>
              <a:t>з</a:t>
            </a:r>
            <a:r>
              <a:rPr lang="ru-RU" sz="1400"/>
              <a:t>, так как изображение человека приближается к зеркалу с такой же скоростью </a:t>
            </a:r>
            <a:r>
              <a:rPr lang="en-US" sz="1400"/>
              <a:t>v</a:t>
            </a:r>
            <a:r>
              <a:rPr lang="ru-RU" sz="1400" baseline="-25000"/>
              <a:t>з</a:t>
            </a:r>
            <a:r>
              <a:rPr lang="ru-RU" sz="1400"/>
              <a:t>=1м/с. </a:t>
            </a:r>
            <a:r>
              <a:rPr lang="ru-RU" sz="1500" b="1">
                <a:solidFill>
                  <a:srgbClr val="FF0000"/>
                </a:solidFill>
              </a:rPr>
              <a:t>Ответ: </a:t>
            </a:r>
            <a:r>
              <a:rPr lang="en-US" sz="1500" b="1">
                <a:solidFill>
                  <a:srgbClr val="FF0000"/>
                </a:solidFill>
              </a:rPr>
              <a:t>v</a:t>
            </a:r>
            <a:r>
              <a:rPr lang="ru-RU" sz="1500" b="1" baseline="-25000">
                <a:solidFill>
                  <a:srgbClr val="FF0000"/>
                </a:solidFill>
              </a:rPr>
              <a:t>сб</a:t>
            </a:r>
            <a:r>
              <a:rPr lang="ru-RU" sz="1500" b="1">
                <a:solidFill>
                  <a:srgbClr val="FF0000"/>
                </a:solidFill>
              </a:rPr>
              <a:t>= 2 м/с</a:t>
            </a:r>
          </a:p>
        </p:txBody>
      </p:sp>
      <p:sp>
        <p:nvSpPr>
          <p:cNvPr id="97285" name="Text Box 7"/>
          <p:cNvSpPr txBox="1">
            <a:spLocks noChangeArrowheads="1"/>
          </p:cNvSpPr>
          <p:nvPr/>
        </p:nvSpPr>
        <p:spPr bwMode="auto">
          <a:xfrm>
            <a:off x="6151563" y="3482975"/>
            <a:ext cx="285750" cy="388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685800">
              <a:spcBef>
                <a:spcPct val="50000"/>
              </a:spcBef>
            </a:pPr>
            <a:r>
              <a:rPr lang="ru-RU" sz="2100" b="1">
                <a:solidFill>
                  <a:schemeClr val="hlink"/>
                </a:solidFill>
              </a:rPr>
              <a:t>1</a:t>
            </a:r>
          </a:p>
        </p:txBody>
      </p:sp>
      <p:grpSp>
        <p:nvGrpSpPr>
          <p:cNvPr id="97286" name="Group 16"/>
          <p:cNvGrpSpPr>
            <a:grpSpLocks/>
          </p:cNvGrpSpPr>
          <p:nvPr/>
        </p:nvGrpSpPr>
        <p:grpSpPr bwMode="auto">
          <a:xfrm>
            <a:off x="836613" y="884238"/>
            <a:ext cx="6526212" cy="1547812"/>
            <a:chOff x="703" y="742"/>
            <a:chExt cx="5481" cy="1300"/>
          </a:xfrm>
        </p:grpSpPr>
        <p:grpSp>
          <p:nvGrpSpPr>
            <p:cNvPr id="97289" name="Group 15"/>
            <p:cNvGrpSpPr>
              <a:grpSpLocks/>
            </p:cNvGrpSpPr>
            <p:nvPr/>
          </p:nvGrpSpPr>
          <p:grpSpPr bwMode="auto">
            <a:xfrm>
              <a:off x="4581" y="760"/>
              <a:ext cx="1603" cy="1282"/>
              <a:chOff x="4581" y="760"/>
              <a:chExt cx="1603" cy="1282"/>
            </a:xfrm>
          </p:grpSpPr>
          <p:pic>
            <p:nvPicPr>
              <p:cNvPr id="97294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 t="29382" r="75516"/>
              <a:stretch>
                <a:fillRect/>
              </a:stretch>
            </p:blipFill>
            <p:spPr bwMode="auto">
              <a:xfrm>
                <a:off x="4581" y="785"/>
                <a:ext cx="1603" cy="1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729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 l="67268" t="30899" r="29372" b="55730"/>
              <a:stretch>
                <a:fillRect/>
              </a:stretch>
            </p:blipFill>
            <p:spPr bwMode="auto">
              <a:xfrm>
                <a:off x="4850" y="760"/>
                <a:ext cx="220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7290" name="Picture 4"/>
            <p:cNvPicPr>
              <a:picLocks noChangeAspect="1" noChangeArrowheads="1"/>
            </p:cNvPicPr>
            <p:nvPr/>
          </p:nvPicPr>
          <p:blipFill>
            <a:blip r:embed="rId3"/>
            <a:srcRect l="24362" t="29382" r="12723"/>
            <a:stretch>
              <a:fillRect/>
            </a:stretch>
          </p:blipFill>
          <p:spPr bwMode="auto">
            <a:xfrm>
              <a:off x="716" y="742"/>
              <a:ext cx="4119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291" name="Picture 4"/>
            <p:cNvPicPr>
              <a:picLocks noChangeAspect="1" noChangeArrowheads="1"/>
            </p:cNvPicPr>
            <p:nvPr/>
          </p:nvPicPr>
          <p:blipFill>
            <a:blip r:embed="rId3"/>
            <a:srcRect l="3925" t="30843" r="91890" b="57753"/>
            <a:stretch>
              <a:fillRect/>
            </a:stretch>
          </p:blipFill>
          <p:spPr bwMode="auto">
            <a:xfrm>
              <a:off x="703" y="759"/>
              <a:ext cx="274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292" name="Picture 4"/>
            <p:cNvPicPr>
              <a:picLocks noChangeAspect="1" noChangeArrowheads="1"/>
            </p:cNvPicPr>
            <p:nvPr/>
          </p:nvPicPr>
          <p:blipFill>
            <a:blip r:embed="rId3"/>
            <a:srcRect l="24362" t="29382" r="72293" b="55730"/>
            <a:stretch>
              <a:fillRect/>
            </a:stretch>
          </p:blipFill>
          <p:spPr bwMode="auto">
            <a:xfrm>
              <a:off x="2107" y="750"/>
              <a:ext cx="219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293" name="Picture 4"/>
            <p:cNvPicPr>
              <a:picLocks noChangeAspect="1" noChangeArrowheads="1"/>
            </p:cNvPicPr>
            <p:nvPr/>
          </p:nvPicPr>
          <p:blipFill>
            <a:blip r:embed="rId3"/>
            <a:srcRect l="46159" t="29887" r="51167" b="57303"/>
            <a:stretch>
              <a:fillRect/>
            </a:stretch>
          </p:blipFill>
          <p:spPr bwMode="auto">
            <a:xfrm>
              <a:off x="3551" y="761"/>
              <a:ext cx="175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7287" name="Oval 5"/>
          <p:cNvSpPr>
            <a:spLocks noChangeArrowheads="1"/>
          </p:cNvSpPr>
          <p:nvPr/>
        </p:nvSpPr>
        <p:spPr bwMode="auto">
          <a:xfrm>
            <a:off x="5313363" y="598488"/>
            <a:ext cx="2184400" cy="1993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defTabSz="685800"/>
            <a:endParaRPr lang="ru-RU" sz="1400"/>
          </a:p>
        </p:txBody>
      </p:sp>
      <p:sp>
        <p:nvSpPr>
          <p:cNvPr id="97288" name="Text Box 16"/>
          <p:cNvSpPr txBox="1">
            <a:spLocks noChangeArrowheads="1"/>
          </p:cNvSpPr>
          <p:nvPr/>
        </p:nvSpPr>
        <p:spPr bwMode="auto">
          <a:xfrm>
            <a:off x="7019925" y="2211388"/>
            <a:ext cx="1944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>
                <a:solidFill>
                  <a:schemeClr val="hlink"/>
                </a:solidFill>
              </a:rPr>
              <a:t>ЗАПИШИТЕ ОТВЕТ (ЦИФРА/ЧИСЛО) В ЧАТЕ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nashashcola.ru/wp-content/uploads/2013/08/Velikie_matematiki-Arhimed_Zakon_Arhimed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8" y="268288"/>
            <a:ext cx="3067050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95636" y="3651870"/>
            <a:ext cx="116711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Архимед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63988" y="1382392"/>
            <a:ext cx="3744416" cy="194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555528"/>
            <a:ext cx="421246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+mn-lt"/>
              </a:rPr>
              <a:t>Дайте мне точку опоры, и я переверну Землю!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611188" y="4227513"/>
            <a:ext cx="76327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СПАСИБО ЗА ВНИМАНИЕ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655638"/>
            <a:ext cx="84963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971550" y="195263"/>
            <a:ext cx="705643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ЛИЧНЫЙ КАБИНЕТ УЧИТЕЛЯ (ВИРТУАЛЬНЫЙ)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50825" y="1636713"/>
            <a:ext cx="1512888" cy="32400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987425"/>
            <a:ext cx="33147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915988"/>
            <a:ext cx="35671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900113" y="195263"/>
            <a:ext cx="748823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ознакомительная информация, в том числе видеофрагменты</a:t>
            </a:r>
          </a:p>
        </p:txBody>
      </p:sp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627063"/>
            <a:ext cx="8047038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4"/>
          <p:cNvSpPr txBox="1">
            <a:spLocks noChangeArrowheads="1"/>
          </p:cNvSpPr>
          <p:nvPr/>
        </p:nvSpPr>
        <p:spPr bwMode="auto">
          <a:xfrm>
            <a:off x="179388" y="50800"/>
            <a:ext cx="8713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ЛИЧНЫЙ КАБИНЕТ УЧЕНИКА</a:t>
            </a:r>
            <a:r>
              <a:rPr lang="ru-RU"/>
              <a:t> СОСТОИТ ИЗ: ЭТ-ТЕСТЫ ТРЕНАЖЕРЫ, ВИДЕОУРОКИ+КОНСПЕКТЫ, ТЕСТЫ НА ВРЕМЯ (10</a:t>
            </a:r>
            <a:r>
              <a:rPr lang="ru-RU" baseline="30000"/>
              <a:t>/</a:t>
            </a:r>
            <a:r>
              <a:rPr lang="ru-RU"/>
              <a:t>)</a:t>
            </a: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665163"/>
            <a:ext cx="63373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700088"/>
            <a:ext cx="275748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419225"/>
            <a:ext cx="76739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842963"/>
            <a:ext cx="20002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96913"/>
            <a:ext cx="878522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627063"/>
            <a:ext cx="46799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2525713"/>
            <a:ext cx="4846637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8175" y="3433763"/>
            <a:ext cx="5181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5795963" y="3794125"/>
            <a:ext cx="863600" cy="792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059113" y="1417638"/>
            <a:ext cx="1081087" cy="2159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59113" y="1920875"/>
            <a:ext cx="1081087" cy="2159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250825" y="123825"/>
            <a:ext cx="849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ПРОВЕРКА РАБОТ – ВСЕ РЕЗУЛЬТАТЫ В КАБИНЕТЕ УЧИТЕЛЯ</a:t>
            </a:r>
          </a:p>
        </p:txBody>
      </p:sp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063" y="2706688"/>
            <a:ext cx="72199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9975" y="771525"/>
            <a:ext cx="4448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6372225" y="1635125"/>
            <a:ext cx="1295400" cy="2159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96913"/>
            <a:ext cx="878522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3433763"/>
            <a:ext cx="5181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Oval 6"/>
          <p:cNvSpPr>
            <a:spLocks noChangeArrowheads="1"/>
          </p:cNvSpPr>
          <p:nvPr/>
        </p:nvSpPr>
        <p:spPr bwMode="auto">
          <a:xfrm>
            <a:off x="5795963" y="3794125"/>
            <a:ext cx="863600" cy="792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16" name="Rectangle 7"/>
          <p:cNvSpPr>
            <a:spLocks noChangeArrowheads="1"/>
          </p:cNvSpPr>
          <p:nvPr/>
        </p:nvSpPr>
        <p:spPr bwMode="auto">
          <a:xfrm>
            <a:off x="3059113" y="1417638"/>
            <a:ext cx="1081087" cy="2159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3059113" y="1920875"/>
            <a:ext cx="1081087" cy="2159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250825" y="123825"/>
            <a:ext cx="849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ПРОВЕРКА РАБОТ – ВСЕ РЕЗУЛЬТАТЫ В КАБИНЕТЕ УЧИТЕЛЯ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84188"/>
            <a:ext cx="8640763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1403350" y="2643188"/>
            <a:ext cx="1081088" cy="1441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250825" y="123825"/>
            <a:ext cx="849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ПРОВЕРКА РАБОТ – ВСЕ РЕЗУЛЬТАТЫ В КАБИНЕТЕ УЧИТЕЛЯ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-92075"/>
            <a:ext cx="8496300" cy="21605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</a:rPr>
              <a:t>Простые механизмы.</a:t>
            </a:r>
            <a:br>
              <a:rPr lang="ru-RU" sz="6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</a:rPr>
              <a:t>Рычаги</a:t>
            </a:r>
            <a:endParaRPr lang="ru-RU" sz="6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68610" name="Группа 4"/>
          <p:cNvGrpSpPr>
            <a:grpSpLocks/>
          </p:cNvGrpSpPr>
          <p:nvPr/>
        </p:nvGrpSpPr>
        <p:grpSpPr bwMode="auto">
          <a:xfrm>
            <a:off x="36513" y="2254250"/>
            <a:ext cx="4389437" cy="2657475"/>
            <a:chOff x="35811" y="2254225"/>
            <a:chExt cx="4389476" cy="2657785"/>
          </a:xfrm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2007504" y="4043547"/>
              <a:ext cx="612780" cy="49694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 rot="20518573">
              <a:off x="572391" y="3767289"/>
              <a:ext cx="3852896" cy="1809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68617" name="Рисунок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811" y="2254225"/>
              <a:ext cx="2195929" cy="2171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Стрелка вниз 12"/>
            <p:cNvSpPr/>
            <p:nvPr/>
          </p:nvSpPr>
          <p:spPr>
            <a:xfrm>
              <a:off x="3779169" y="2392354"/>
              <a:ext cx="431804" cy="858937"/>
            </a:xfrm>
            <a:prstGeom prst="downArrow">
              <a:avLst>
                <a:gd name="adj1" fmla="val 50000"/>
                <a:gd name="adj2" fmla="val 89108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43708" y="4542678"/>
              <a:ext cx="731290" cy="369332"/>
            </a:xfrm>
            <a:prstGeom prst="rect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black"/>
                  </a:solidFill>
                  <a:latin typeface="+mn-lt"/>
                </a:rPr>
                <a:t>Опыт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56761" y="2392151"/>
              <a:ext cx="659155" cy="369332"/>
            </a:xfrm>
            <a:prstGeom prst="rect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black"/>
                  </a:solidFill>
                  <a:latin typeface="+mn-lt"/>
                </a:rPr>
                <a:t>Вера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20513877">
              <a:off x="2253446" y="3281706"/>
              <a:ext cx="878767" cy="369332"/>
            </a:xfrm>
            <a:prstGeom prst="rect">
              <a:avLst/>
            </a:prstGeom>
            <a:gradFill flip="none" rotWithShape="1">
              <a:gsLst>
                <a:gs pos="0">
                  <a:srgbClr val="00FF00">
                    <a:tint val="66000"/>
                    <a:satMod val="160000"/>
                  </a:srgbClr>
                </a:gs>
                <a:gs pos="50000">
                  <a:srgbClr val="00FF00">
                    <a:tint val="44500"/>
                    <a:satMod val="160000"/>
                  </a:srgbClr>
                </a:gs>
                <a:gs pos="100000">
                  <a:srgbClr val="00FF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black"/>
                  </a:solidFill>
                  <a:latin typeface="+mn-lt"/>
                </a:rPr>
                <a:t>Знания</a:t>
              </a:r>
            </a:p>
          </p:txBody>
        </p:sp>
      </p:grpSp>
      <p:sp>
        <p:nvSpPr>
          <p:cNvPr id="68611" name="Text Box 19"/>
          <p:cNvSpPr txBox="1">
            <a:spLocks noChangeArrowheads="1"/>
          </p:cNvSpPr>
          <p:nvPr/>
        </p:nvSpPr>
        <p:spPr bwMode="auto">
          <a:xfrm>
            <a:off x="3995738" y="3292475"/>
            <a:ext cx="4968875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u="sng">
                <a:solidFill>
                  <a:srgbClr val="FF0000"/>
                </a:solidFill>
              </a:rPr>
              <a:t>В начале урока:</a:t>
            </a:r>
            <a:r>
              <a:rPr lang="ru-RU" sz="1600" b="1">
                <a:solidFill>
                  <a:srgbClr val="FF0000"/>
                </a:solidFill>
              </a:rPr>
              <a:t> отмечаем в чате «+» своё присутствие</a:t>
            </a:r>
          </a:p>
          <a:p>
            <a:pPr algn="ctr"/>
            <a:endParaRPr lang="ru-RU" sz="1600" b="1" i="1">
              <a:solidFill>
                <a:srgbClr val="FF0000"/>
              </a:solidFill>
            </a:endParaRPr>
          </a:p>
          <a:p>
            <a:pPr algn="ctr"/>
            <a:r>
              <a:rPr lang="ru-RU" sz="1600" b="1" i="1" u="sng">
                <a:solidFill>
                  <a:srgbClr val="FF0000"/>
                </a:solidFill>
              </a:rPr>
              <a:t>В конце урока:</a:t>
            </a:r>
            <a:r>
              <a:rPr lang="ru-RU" sz="1600" b="1" i="1">
                <a:solidFill>
                  <a:srgbClr val="FF0000"/>
                </a:solidFill>
              </a:rPr>
              <a:t> в чате пишем «до свидания»</a:t>
            </a:r>
          </a:p>
          <a:p>
            <a:pPr algn="ctr">
              <a:spcBef>
                <a:spcPct val="50000"/>
              </a:spcBef>
            </a:pPr>
            <a:endParaRPr lang="ru-RU" sz="1600">
              <a:solidFill>
                <a:schemeClr val="hlink"/>
              </a:solidFill>
            </a:endParaRPr>
          </a:p>
        </p:txBody>
      </p:sp>
      <p:grpSp>
        <p:nvGrpSpPr>
          <p:cNvPr id="68612" name="Группа 8"/>
          <p:cNvGrpSpPr>
            <a:grpSpLocks/>
          </p:cNvGrpSpPr>
          <p:nvPr/>
        </p:nvGrpSpPr>
        <p:grpSpPr bwMode="auto">
          <a:xfrm>
            <a:off x="6691313" y="4795838"/>
            <a:ext cx="2455862" cy="347662"/>
            <a:chOff x="6691345" y="4796378"/>
            <a:chExt cx="2455100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6861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Тема Office">
  <a:themeElements>
    <a:clrScheme name="3_Тема Offi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Тема Office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4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Тема Offic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832</Words>
  <Application>Microsoft Office PowerPoint</Application>
  <PresentationFormat>Экран (16:9)</PresentationFormat>
  <Paragraphs>90</Paragraphs>
  <Slides>24</Slides>
  <Notes>24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Times New Roman</vt:lpstr>
      <vt:lpstr>Calibri</vt:lpstr>
      <vt:lpstr>Gerbera</vt:lpstr>
      <vt:lpstr>1_Тема Office</vt:lpstr>
      <vt:lpstr>2_Тема Office</vt:lpstr>
      <vt:lpstr>3_Тема Office</vt:lpstr>
      <vt:lpstr>4_Тема Office</vt:lpstr>
      <vt:lpstr>Видеоуроки в интернет – сайт для учителей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Простые механизмы. Рычаги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CompEdu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Простые механизмы. Рычаги</dc:title>
  <dc:creator>User</dc:creator>
  <cp:lastModifiedBy>User</cp:lastModifiedBy>
  <cp:revision>23</cp:revision>
  <dcterms:created xsi:type="dcterms:W3CDTF">2015-01-26T11:17:14Z</dcterms:created>
  <dcterms:modified xsi:type="dcterms:W3CDTF">2020-05-19T04:26:14Z</dcterms:modified>
</cp:coreProperties>
</file>