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71" r:id="rId10"/>
    <p:sldId id="272" r:id="rId11"/>
    <p:sldId id="265" r:id="rId12"/>
    <p:sldId id="268" r:id="rId13"/>
    <p:sldId id="269" r:id="rId14"/>
    <p:sldId id="263" r:id="rId15"/>
    <p:sldId id="266" r:id="rId16"/>
    <p:sldId id="267" r:id="rId17"/>
    <p:sldId id="270" r:id="rId1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58" autoAdjust="0"/>
  </p:normalViewPr>
  <p:slideViewPr>
    <p:cSldViewPr>
      <p:cViewPr varScale="1">
        <p:scale>
          <a:sx n="115" d="100"/>
          <a:sy n="115" d="100"/>
        </p:scale>
        <p:origin x="-282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2343150"/>
            <a:ext cx="6172200" cy="142077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3752492"/>
            <a:ext cx="6172200" cy="10287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50371" y="832948"/>
            <a:ext cx="17145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469" y="3088246"/>
            <a:ext cx="27432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3650064"/>
            <a:ext cx="641424" cy="48106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4125474"/>
            <a:ext cx="137160" cy="10287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4341114"/>
            <a:ext cx="274320" cy="20574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3371850"/>
            <a:ext cx="365760" cy="2743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3696527"/>
            <a:ext cx="609600" cy="388143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1676400" cy="4388644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7467600" cy="365531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171700"/>
            <a:ext cx="6172200" cy="1540193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3757613"/>
            <a:ext cx="6172200" cy="10287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49006" y="830199"/>
            <a:ext cx="17145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656" y="3086100"/>
            <a:ext cx="27432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3650064"/>
            <a:ext cx="641424" cy="48106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4125474"/>
            <a:ext cx="137160" cy="10287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4343400"/>
            <a:ext cx="274320" cy="20574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3359916"/>
            <a:ext cx="365760" cy="2743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3696527"/>
            <a:ext cx="609600" cy="388143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3657600" cy="3429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200150"/>
            <a:ext cx="3657600" cy="3429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7543800" cy="85725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1771650"/>
            <a:ext cx="3657600" cy="291465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1771650"/>
            <a:ext cx="3657600" cy="291465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4160520" y="2343150"/>
            <a:ext cx="473202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05740"/>
            <a:ext cx="1527048" cy="373761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05740"/>
            <a:ext cx="5638800" cy="4745736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4138803" y="2343150"/>
            <a:ext cx="473202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51435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198596"/>
            <a:ext cx="1524000" cy="3717036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7467600" cy="365531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840980" y="763382"/>
            <a:ext cx="150876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7390236" y="2757210"/>
            <a:ext cx="24003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4300538"/>
            <a:ext cx="609600" cy="390906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699542"/>
            <a:ext cx="6172200" cy="14207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Эффективные методы подготовки учащихся к выполнению задания №18 ОГЭ по физике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r>
              <a:rPr lang="ru-RU" dirty="0" smtClean="0"/>
              <a:t>Учитель физики </a:t>
            </a:r>
          </a:p>
          <a:p>
            <a:pPr algn="r"/>
            <a:r>
              <a:rPr lang="ru-RU" dirty="0" smtClean="0"/>
              <a:t>МБОУ СОШ №36 г.Липецка</a:t>
            </a:r>
          </a:p>
          <a:p>
            <a:pPr algn="r"/>
            <a:r>
              <a:rPr lang="ru-RU" dirty="0" err="1" smtClean="0"/>
              <a:t>Юркова</a:t>
            </a:r>
            <a:r>
              <a:rPr lang="ru-RU" dirty="0" smtClean="0"/>
              <a:t> </a:t>
            </a:r>
            <a:r>
              <a:rPr lang="ru-RU" dirty="0" err="1" smtClean="0"/>
              <a:t>Виолетта</a:t>
            </a:r>
            <a:r>
              <a:rPr lang="ru-RU" dirty="0" smtClean="0"/>
              <a:t> Евгеньевна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5486"/>
            <a:ext cx="4567491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8803" y="51470"/>
            <a:ext cx="4535197" cy="4946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HOME\Downloads\17110319616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5486"/>
            <a:ext cx="2736304" cy="4851603"/>
          </a:xfrm>
          <a:prstGeom prst="rect">
            <a:avLst/>
          </a:prstGeom>
          <a:noFill/>
        </p:spPr>
      </p:pic>
      <p:pic>
        <p:nvPicPr>
          <p:cNvPr id="3075" name="Picture 3" descr="C:\Users\HOME\Downloads\17110319616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95486"/>
            <a:ext cx="2702604" cy="4791852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2355726"/>
            <a:ext cx="4378953" cy="2469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 l="-2513" t="27541" b="29530"/>
          <a:stretch>
            <a:fillRect/>
          </a:stretch>
        </p:blipFill>
        <p:spPr bwMode="auto">
          <a:xfrm>
            <a:off x="2843808" y="195486"/>
            <a:ext cx="2937128" cy="2180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Метод с использованием ИКТ</a:t>
            </a:r>
            <a:br>
              <a:rPr lang="ru-RU" b="1" dirty="0" smtClean="0"/>
            </a:br>
            <a:r>
              <a:rPr lang="ru-RU" b="1" dirty="0" smtClean="0"/>
              <a:t>(викторина, </a:t>
            </a:r>
            <a:r>
              <a:rPr lang="ru-RU" b="1" dirty="0" err="1" smtClean="0"/>
              <a:t>квиз</a:t>
            </a:r>
            <a:r>
              <a:rPr lang="ru-RU" b="1" dirty="0" smtClean="0"/>
              <a:t>)</a:t>
            </a:r>
            <a:endParaRPr lang="ru-RU" b="1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6189" y="1200150"/>
            <a:ext cx="5849621" cy="365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563638"/>
            <a:ext cx="13430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https://wordwall.net/ru/resource/70409499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203598"/>
            <a:ext cx="4545089" cy="365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147814"/>
            <a:ext cx="13430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Игровой метод (</a:t>
            </a:r>
            <a:r>
              <a:rPr lang="ru-RU" dirty="0" err="1" smtClean="0"/>
              <a:t>пазлы</a:t>
            </a:r>
            <a:r>
              <a:rPr lang="ru-RU" dirty="0" smtClean="0"/>
              <a:t>)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7654"/>
            <a:ext cx="4026376" cy="2882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lum bright="10000" contrast="20000"/>
          </a:blip>
          <a:srcRect l="10621" r="14252"/>
          <a:stretch>
            <a:fillRect/>
          </a:stretch>
        </p:blipFill>
        <p:spPr bwMode="auto">
          <a:xfrm>
            <a:off x="4716016" y="915566"/>
            <a:ext cx="3816424" cy="286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063229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Метод с использованием ИКТ(викторина, </a:t>
            </a:r>
            <a:r>
              <a:rPr lang="ru-RU" b="1" dirty="0" err="1" smtClean="0"/>
              <a:t>квиз</a:t>
            </a:r>
            <a:r>
              <a:rPr lang="ru-RU" b="1" dirty="0" smtClean="0"/>
              <a:t>)</a:t>
            </a:r>
            <a:endParaRPr lang="ru-RU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02412"/>
            <a:ext cx="7467600" cy="345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23478"/>
            <a:ext cx="7344816" cy="641226"/>
          </a:xfrm>
        </p:spPr>
        <p:txBody>
          <a:bodyPr/>
          <a:lstStyle/>
          <a:p>
            <a:pPr algn="ctr"/>
            <a:r>
              <a:rPr lang="ru-RU" b="1" dirty="0" smtClean="0"/>
              <a:t>Отработка задания по КИМ</a:t>
            </a:r>
            <a:endParaRPr lang="ru-RU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15566"/>
            <a:ext cx="7056784" cy="400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699542"/>
            <a:ext cx="6172200" cy="142077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№18 ОГЭ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8003232" cy="3655314"/>
          </a:xfrm>
        </p:spPr>
        <p:txBody>
          <a:bodyPr>
            <a:normAutofit/>
          </a:bodyPr>
          <a:lstStyle/>
          <a:p>
            <a:r>
              <a:rPr lang="ru-RU" dirty="0" smtClean="0"/>
              <a:t>Различать явления и закономерности, лежащие в основе принципа действия машин, приборов и технических устройств. </a:t>
            </a:r>
          </a:p>
          <a:p>
            <a:r>
              <a:rPr lang="ru-RU" dirty="0" smtClean="0"/>
              <a:t>Приводить примеры вклада отечественных и зарубежных учёных-физиков в развитие науки, объяснение процессов окружающего мира, в развитие техники и технологий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427734"/>
            <a:ext cx="6671566" cy="241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95486"/>
            <a:ext cx="6636281" cy="2283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Анализ выполнения задания №18 КИМ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2542227181"/>
              </p:ext>
            </p:extLst>
          </p:nvPr>
        </p:nvGraphicFramePr>
        <p:xfrm>
          <a:off x="683568" y="1200150"/>
          <a:ext cx="7241232" cy="2523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/>
                <a:gridCol w="1621656"/>
                <a:gridCol w="1206872"/>
                <a:gridCol w="1206872"/>
                <a:gridCol w="1206872"/>
                <a:gridCol w="1206872"/>
              </a:tblGrid>
              <a:tr h="5572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Процент выполнения по региону в группах, получивших отметку 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52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Calibri"/>
                          <a:ea typeface="Calibri"/>
                          <a:cs typeface="Times New Roman"/>
                        </a:rPr>
                        <a:t>Год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Calibri"/>
                          <a:ea typeface="Calibri"/>
                          <a:cs typeface="Times New Roman"/>
                        </a:rPr>
                        <a:t>Средний процент выполнения задания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«2»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«3»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«4»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«5»</a:t>
                      </a:r>
                    </a:p>
                  </a:txBody>
                  <a:tcPr marL="68580" marR="68580" marT="0" marB="0"/>
                </a:tc>
              </a:tr>
              <a:tr h="5572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2023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58,97%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30,3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45,3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64,99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87,38</a:t>
                      </a:r>
                    </a:p>
                  </a:txBody>
                  <a:tcPr marL="68580" marR="68580" marT="0" marB="0"/>
                </a:tc>
              </a:tr>
              <a:tr h="5572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2022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75,33%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63,2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76,31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91,86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67744" y="4227934"/>
            <a:ext cx="3916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Максимально возможный балл - 2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Методы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Clr>
                <a:schemeClr val="accent3">
                  <a:lumMod val="75000"/>
                </a:schemeClr>
              </a:buClr>
              <a:buAutoNum type="arabicPeriod"/>
            </a:pPr>
            <a:r>
              <a:rPr lang="ru-RU" dirty="0" smtClean="0"/>
              <a:t>Сбор информации, заполнение таблиц (элементы технологии «перевёрнутого обучения»)</a:t>
            </a:r>
          </a:p>
          <a:p>
            <a:pPr marL="457200" indent="-457200">
              <a:buAutoNum type="arabicPeriod"/>
            </a:pPr>
            <a:r>
              <a:rPr lang="ru-RU" dirty="0" smtClean="0"/>
              <a:t>Метод </a:t>
            </a:r>
            <a:r>
              <a:rPr lang="ru-RU" dirty="0" err="1" smtClean="0"/>
              <a:t>Лейтнера</a:t>
            </a:r>
            <a:r>
              <a:rPr lang="ru-RU" dirty="0" smtClean="0"/>
              <a:t> (работа с карточками)</a:t>
            </a:r>
          </a:p>
          <a:p>
            <a:pPr marL="457200" indent="-457200">
              <a:buFont typeface="Wingdings"/>
              <a:buAutoNum type="arabicPeriod"/>
            </a:pPr>
            <a:r>
              <a:rPr lang="ru-RU" dirty="0" smtClean="0"/>
              <a:t>Мини-проект «Страница ученого </a:t>
            </a:r>
            <a:r>
              <a:rPr lang="en-US" dirty="0" smtClean="0"/>
              <a:t>VK</a:t>
            </a:r>
            <a:r>
              <a:rPr lang="ru-RU" dirty="0" smtClean="0"/>
              <a:t>»</a:t>
            </a:r>
          </a:p>
          <a:p>
            <a:pPr marL="457200" indent="-457200">
              <a:buAutoNum type="arabicPeriod"/>
            </a:pPr>
            <a:r>
              <a:rPr lang="ru-RU" dirty="0" smtClean="0"/>
              <a:t>Игровой метод (</a:t>
            </a:r>
            <a:r>
              <a:rPr lang="ru-RU" dirty="0" err="1" smtClean="0"/>
              <a:t>пазлы</a:t>
            </a:r>
            <a:r>
              <a:rPr lang="ru-RU" dirty="0" smtClean="0"/>
              <a:t>)</a:t>
            </a:r>
          </a:p>
          <a:p>
            <a:pPr marL="457200" indent="-457200">
              <a:buAutoNum type="arabicPeriod"/>
            </a:pPr>
            <a:r>
              <a:rPr lang="ru-RU" dirty="0" smtClean="0"/>
              <a:t>Метод с использованием ИКТ(викторина, </a:t>
            </a:r>
            <a:r>
              <a:rPr lang="ru-RU" dirty="0" err="1" smtClean="0"/>
              <a:t>квиз</a:t>
            </a:r>
            <a:r>
              <a:rPr lang="ru-RU" dirty="0" smtClean="0"/>
              <a:t>)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7467600" cy="85725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Сбор информации, заполнение таблиц</a:t>
            </a:r>
            <a:endParaRPr lang="ru-RU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987574"/>
            <a:ext cx="4174131" cy="3782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635646"/>
            <a:ext cx="4407945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Метод </a:t>
            </a:r>
            <a:r>
              <a:rPr lang="ru-RU" b="1" dirty="0" err="1" smtClean="0"/>
              <a:t>Лейтнера</a:t>
            </a:r>
            <a:r>
              <a:rPr lang="ru-RU" b="1" dirty="0" smtClean="0"/>
              <a:t> (работа с карточками)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7561"/>
          <a:stretch/>
        </p:blipFill>
        <p:spPr>
          <a:xfrm rot="16200000">
            <a:off x="675289" y="66819"/>
            <a:ext cx="2459617" cy="3595187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955" b="9169"/>
          <a:stretch/>
        </p:blipFill>
        <p:spPr>
          <a:xfrm rot="16200000">
            <a:off x="2706705" y="1977042"/>
            <a:ext cx="2506454" cy="3816424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6" t="3802" r="2837" b="15049"/>
          <a:stretch/>
        </p:blipFill>
        <p:spPr>
          <a:xfrm>
            <a:off x="5940152" y="647554"/>
            <a:ext cx="2784746" cy="4158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11510"/>
            <a:ext cx="7467600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Мини-проект «Страница учёного-физика </a:t>
            </a:r>
            <a:r>
              <a:rPr lang="en-US" b="1" dirty="0" smtClean="0"/>
              <a:t>VK</a:t>
            </a:r>
            <a:r>
              <a:rPr lang="ru-RU" b="1" dirty="0" err="1" smtClean="0"/>
              <a:t>онтакте</a:t>
            </a:r>
            <a:r>
              <a:rPr lang="ru-RU" b="1" dirty="0" smtClean="0"/>
              <a:t>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83518"/>
            <a:ext cx="2177787" cy="2674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3190" y="2139702"/>
            <a:ext cx="4942861" cy="3003798"/>
          </a:xfrm>
          <a:prstGeom prst="rect">
            <a:avLst/>
          </a:prstGeom>
        </p:spPr>
      </p:pic>
      <p:pic>
        <p:nvPicPr>
          <p:cNvPr id="2050" name="Picture 2" descr="C:\Users\HOME\Downloads\zdlKZ3XV3jA.jpg"/>
          <p:cNvPicPr>
            <a:picLocks noChangeAspect="1" noChangeArrowheads="1"/>
          </p:cNvPicPr>
          <p:nvPr/>
        </p:nvPicPr>
        <p:blipFill>
          <a:blip r:embed="rId4" cstate="print"/>
          <a:srcRect l="4434" t="4708" r="2453" b="4261"/>
          <a:stretch>
            <a:fillRect/>
          </a:stretch>
        </p:blipFill>
        <p:spPr bwMode="auto">
          <a:xfrm>
            <a:off x="5341422" y="699542"/>
            <a:ext cx="3218039" cy="4443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0"/>
            <a:ext cx="4133787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 l="20790"/>
          <a:stretch>
            <a:fillRect/>
          </a:stretch>
        </p:blipFill>
        <p:spPr bwMode="auto">
          <a:xfrm>
            <a:off x="4499992" y="699542"/>
            <a:ext cx="3779912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0586996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516</TotalTime>
  <Words>199</Words>
  <Application>Microsoft Office PowerPoint</Application>
  <PresentationFormat>Экран (16:9)</PresentationFormat>
  <Paragraphs>43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Эркер</vt:lpstr>
      <vt:lpstr>Эффективные методы подготовки учащихся к выполнению задания №18 ОГЭ по физике</vt:lpstr>
      <vt:lpstr>Задание №18 ОГЭ</vt:lpstr>
      <vt:lpstr>Слайд 3</vt:lpstr>
      <vt:lpstr>Анализ выполнения задания №18 КИМ</vt:lpstr>
      <vt:lpstr>Методы </vt:lpstr>
      <vt:lpstr>Сбор информации, заполнение таблиц</vt:lpstr>
      <vt:lpstr>Метод Лейтнера (работа с карточками) </vt:lpstr>
      <vt:lpstr>Мини-проект «Страница учёного-физика VKонтакте» </vt:lpstr>
      <vt:lpstr>Слайд 9</vt:lpstr>
      <vt:lpstr>Слайд 10</vt:lpstr>
      <vt:lpstr>Слайд 11</vt:lpstr>
      <vt:lpstr>Метод с использованием ИКТ (викторина, квиз)</vt:lpstr>
      <vt:lpstr>https://wordwall.net/ru/resource/70409499</vt:lpstr>
      <vt:lpstr>Игровой метод (пазлы) </vt:lpstr>
      <vt:lpstr>Метод с использованием ИКТ(викторина, квиз)</vt:lpstr>
      <vt:lpstr>Отработка задания по КИМ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Эффективные методы подготовки учащихся к выполнению задания №18 ОГЭ по физике</dc:title>
  <dc:creator>HOME</dc:creator>
  <cp:lastModifiedBy>HOME</cp:lastModifiedBy>
  <cp:revision>58</cp:revision>
  <dcterms:created xsi:type="dcterms:W3CDTF">2024-03-20T16:12:42Z</dcterms:created>
  <dcterms:modified xsi:type="dcterms:W3CDTF">2024-04-02T14:45:00Z</dcterms:modified>
</cp:coreProperties>
</file>