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68" r:id="rId4"/>
    <p:sldId id="366" r:id="rId5"/>
    <p:sldId id="368" r:id="rId6"/>
    <p:sldId id="351" r:id="rId7"/>
    <p:sldId id="361" r:id="rId8"/>
    <p:sldId id="355" r:id="rId9"/>
    <p:sldId id="371" r:id="rId10"/>
    <p:sldId id="373" r:id="rId11"/>
    <p:sldId id="375" r:id="rId12"/>
    <p:sldId id="357" r:id="rId13"/>
    <p:sldId id="303" r:id="rId14"/>
    <p:sldId id="269" r:id="rId15"/>
    <p:sldId id="376" r:id="rId16"/>
    <p:sldId id="377" r:id="rId17"/>
    <p:sldId id="275" r:id="rId18"/>
    <p:sldId id="270" r:id="rId19"/>
    <p:sldId id="271" r:id="rId20"/>
    <p:sldId id="272" r:id="rId21"/>
    <p:sldId id="273" r:id="rId22"/>
    <p:sldId id="277" r:id="rId23"/>
    <p:sldId id="294" r:id="rId24"/>
    <p:sldId id="384" r:id="rId25"/>
    <p:sldId id="386" r:id="rId26"/>
    <p:sldId id="353" r:id="rId27"/>
    <p:sldId id="379" r:id="rId28"/>
    <p:sldId id="298" r:id="rId29"/>
    <p:sldId id="388" r:id="rId30"/>
    <p:sldId id="390" r:id="rId31"/>
    <p:sldId id="305" r:id="rId32"/>
    <p:sldId id="307" r:id="rId33"/>
    <p:sldId id="309" r:id="rId34"/>
    <p:sldId id="311" r:id="rId35"/>
    <p:sldId id="313" r:id="rId36"/>
    <p:sldId id="315" r:id="rId37"/>
    <p:sldId id="317" r:id="rId38"/>
    <p:sldId id="319" r:id="rId39"/>
    <p:sldId id="321" r:id="rId40"/>
    <p:sldId id="323" r:id="rId41"/>
    <p:sldId id="325" r:id="rId42"/>
    <p:sldId id="327" r:id="rId43"/>
    <p:sldId id="329" r:id="rId44"/>
    <p:sldId id="331" r:id="rId45"/>
    <p:sldId id="333" r:id="rId46"/>
    <p:sldId id="335" r:id="rId47"/>
    <p:sldId id="339" r:id="rId48"/>
    <p:sldId id="382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5F631-A867-4F2C-A831-8D221AAFFDA8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FB3A7-D268-4237-84CE-F574BC3C9B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1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D400-E069-4664-AC9F-D726C992EAF1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29D1-E7D9-40A3-B2E6-27E718F599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44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A6639-D140-403E-891C-EE51D77CC1AE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C5DB7-FE95-42F9-BC62-1A87FF600A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8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1A75-19A3-451D-B3B2-3D534EB06B58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7236-19E1-4364-82BF-C5080CD6B8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80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5809F-14B5-43EC-AA01-24AD8C48DABE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7C33-DDB3-412D-883E-89C1126905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13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5336C-DCA4-4E48-9384-A6244CC6BDEA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3AED3-9F7A-4504-A7C1-AD07395FF2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18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8FE2-8A53-49B5-B2E3-D8E7432D2734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52DB0-942F-4DDA-A4CD-123D0AB483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5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14842-134F-46D5-B944-30796B5A5F40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7D6B-1870-4E89-B7F2-A8F404C72C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0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9AD83-1030-4431-BDFB-2A8443403A03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D59B1-E878-4BFD-9DE3-D954EC7A69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5FD9E-1BB2-4A10-A428-8C65D5C5A22E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A111-30C7-4856-AB62-B71BEB3AA0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12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25ADC-10CA-41A2-BCA0-5C46C30DE27B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93828-5864-45B9-A083-C08DEE7A51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5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1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F82D-BF17-4E6A-8745-393187FF6E60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045A-22CB-4CAF-A58E-A94E92F06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2000" contrast="6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8B5823-7D8C-42BE-B51D-DD1F75250484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495A7E-3036-4A68-9BC8-18DF914E9D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074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Герои Родины моей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24564" y="3573463"/>
            <a:ext cx="4535487" cy="2697162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60" y="2517569"/>
            <a:ext cx="5989122" cy="4054681"/>
          </a:xfrm>
          <a:prstGeom prst="rect">
            <a:avLst/>
          </a:prstGeom>
          <a:noFill/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21475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Николай </a:t>
            </a:r>
            <a:r>
              <a:rPr lang="ru-RU" sz="5300" b="1" dirty="0" err="1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Францевич</a:t>
            </a: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 Гастелло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46909" y="2861954"/>
            <a:ext cx="6353299" cy="152716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Военный лётчик.</a:t>
            </a: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Герой Советского </a:t>
            </a:r>
            <a:r>
              <a:rPr lang="ru-RU" sz="3200" b="1" i="1" dirty="0">
                <a:solidFill>
                  <a:srgbClr val="996633"/>
                </a:solidFill>
              </a:rPr>
              <a:t>С</a:t>
            </a:r>
            <a:r>
              <a:rPr lang="ru-RU" sz="3200" b="1" i="1" dirty="0" smtClean="0">
                <a:solidFill>
                  <a:srgbClr val="996633"/>
                </a:solidFill>
              </a:rPr>
              <a:t>оюза.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90" y="1505194"/>
            <a:ext cx="4209250" cy="5210895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35756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24564" y="3573463"/>
            <a:ext cx="4535487" cy="2697162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7" name="Объект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463" y="489927"/>
            <a:ext cx="9071965" cy="4944221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509" y="5577840"/>
            <a:ext cx="5548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6633"/>
                </a:solidFill>
              </a:rPr>
              <a:t>Орден </a:t>
            </a:r>
            <a:endParaRPr lang="en-US" sz="2800" b="1" i="1" dirty="0" smtClean="0">
              <a:solidFill>
                <a:srgbClr val="996633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996633"/>
                </a:solidFill>
              </a:rPr>
              <a:t>Святого Георгия Победоносца</a:t>
            </a:r>
            <a:endParaRPr lang="ru-RU" sz="2800" b="1" i="1" dirty="0">
              <a:solidFill>
                <a:srgbClr val="9966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6786" y="5685561"/>
            <a:ext cx="2220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996633"/>
                </a:solidFill>
              </a:rPr>
              <a:t>Екатерина </a:t>
            </a:r>
            <a:r>
              <a:rPr lang="en-US" sz="2800" b="1" i="1" dirty="0" smtClean="0">
                <a:solidFill>
                  <a:srgbClr val="996633"/>
                </a:solidFill>
              </a:rPr>
              <a:t>II</a:t>
            </a:r>
            <a:endParaRPr lang="ru-RU" sz="2800" b="1" i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0350" y="208825"/>
            <a:ext cx="4731684" cy="644034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Александр Васильевич Суворов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55668" y="2458192"/>
            <a:ext cx="6268983" cy="3315591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ru-RU" sz="3200" b="1" i="1" dirty="0">
                <a:solidFill>
                  <a:srgbClr val="996633"/>
                </a:solidFill>
              </a:rPr>
              <a:t>«Героями не рождаются, героями становятся</a:t>
            </a:r>
            <a:r>
              <a:rPr lang="ru-RU" sz="3200" b="1" i="1" dirty="0" smtClean="0">
                <a:solidFill>
                  <a:srgbClr val="996633"/>
                </a:solidFill>
              </a:rPr>
              <a:t>».</a:t>
            </a:r>
            <a:endParaRPr lang="ru-RU" sz="3200" b="1" i="1" dirty="0">
              <a:solidFill>
                <a:srgbClr val="996633"/>
              </a:solidFill>
            </a:endParaRPr>
          </a:p>
          <a:p>
            <a:pPr marL="0" indent="0">
              <a:buNone/>
              <a:defRPr/>
            </a:pPr>
            <a:endParaRPr lang="ru-RU" sz="3200" dirty="0" smtClean="0"/>
          </a:p>
        </p:txBody>
      </p:sp>
      <p:pic>
        <p:nvPicPr>
          <p:cNvPr id="5" name="Объект 3" descr="C:\Users\1\AppData\Local\Microsoft\Windows\Temporary Internet Files\Content.MSO\E23FECD8.t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1" y="1888177"/>
            <a:ext cx="4042361" cy="4684073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8" y="211230"/>
            <a:ext cx="6997766" cy="4667456"/>
          </a:xfrm>
          <a:ln w="19050">
            <a:solidFill>
              <a:srgbClr val="99663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3509" y="5577840"/>
            <a:ext cx="5172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solidFill>
                  <a:srgbClr val="996633"/>
                </a:solidFill>
                <a:latin typeface="Calibri"/>
              </a:rPr>
              <a:t>Мемориал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solidFill>
                  <a:srgbClr val="996633"/>
                </a:solidFill>
                <a:latin typeface="Calibri"/>
              </a:rPr>
              <a:t>«Героям-панфиловцам»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6786" y="568556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76" y="3092749"/>
            <a:ext cx="6381750" cy="3571875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13037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Александр Матросов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66875" y="2125683"/>
            <a:ext cx="6157776" cy="36481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Стрелок-автоматчик.</a:t>
            </a:r>
          </a:p>
          <a:p>
            <a:pPr marL="0" lv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Герой Советского Союза.</a:t>
            </a:r>
            <a:endParaRPr lang="ru-RU" sz="3200" b="1" i="1" dirty="0">
              <a:solidFill>
                <a:srgbClr val="996633"/>
              </a:solidFill>
            </a:endParaRPr>
          </a:p>
          <a:p>
            <a:pPr marL="0" indent="0">
              <a:buNone/>
              <a:defRPr/>
            </a:pPr>
            <a:endParaRPr lang="ru-RU" dirty="0" smtClean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7725" y="1433399"/>
            <a:ext cx="3670607" cy="5138851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Зоя Космодемьянская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14" y="1888177"/>
            <a:ext cx="3563986" cy="4477259"/>
          </a:xfrm>
          <a:ln w="19050">
            <a:solidFill>
              <a:srgbClr val="996633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" y="2280062"/>
            <a:ext cx="6843911" cy="3581647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24381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820" y="1444702"/>
            <a:ext cx="4292580" cy="443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2586779" y="9877301"/>
            <a:ext cx="1639043" cy="1286002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5122" name="Picture 2" descr="https://avatars.mds.yandex.net/get-altay/4289674/2a0000017c4b11eff11f89310d3a8cf59b0c/X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8" y="574766"/>
            <a:ext cx="5693027" cy="3793869"/>
          </a:xfrm>
          <a:prstGeom prst="rect">
            <a:avLst/>
          </a:prstGeom>
          <a:noFill/>
          <a:ln w="190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altay/5503221/2a0000017cc26c82e83e7187f395d9edbd5b/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41" y="328107"/>
            <a:ext cx="5819681" cy="3669127"/>
          </a:xfrm>
          <a:prstGeom prst="rect">
            <a:avLst/>
          </a:prstGeom>
          <a:noFill/>
          <a:ln w="190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dzeninfra.ru/get-zen_doc/1885679/pub_630b55f506be9b300a6536f4_630c84815cc0c6268718ad10/scale_1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01" y="3667957"/>
            <a:ext cx="3999583" cy="2999687"/>
          </a:xfrm>
          <a:prstGeom prst="rect">
            <a:avLst/>
          </a:prstGeom>
          <a:noFill/>
          <a:ln w="190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6898341" y="5688105"/>
            <a:ext cx="482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96633"/>
                </a:solidFill>
              </a:rPr>
              <a:t>Аллея Героев в </a:t>
            </a:r>
            <a:r>
              <a:rPr lang="ru-RU" sz="2800" b="1" dirty="0" err="1" smtClean="0">
                <a:solidFill>
                  <a:srgbClr val="996633"/>
                </a:solidFill>
              </a:rPr>
              <a:t>г.Подпорожье</a:t>
            </a:r>
            <a:endParaRPr lang="ru-RU" sz="2800" b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7" name="Объект 3" descr="https://podadm.ru/municipalities/file/trifanov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271758"/>
            <a:ext cx="3694019" cy="5072138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podadm.ru/municipalities/file/osiev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91" y="271758"/>
            <a:ext cx="3431969" cy="4941707"/>
          </a:xfrm>
          <a:prstGeom prst="rect">
            <a:avLst/>
          </a:prstGeom>
          <a:noFill/>
          <a:ln w="19050">
            <a:solidFill>
              <a:srgbClr val="99663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3143" y="5606921"/>
            <a:ext cx="3788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996633"/>
                </a:solidFill>
              </a:rPr>
              <a:t>Трифанов</a:t>
            </a:r>
            <a:r>
              <a:rPr lang="ru-RU" sz="2800" b="1" i="1" dirty="0">
                <a:solidFill>
                  <a:srgbClr val="996633"/>
                </a:solidFill>
              </a:rPr>
              <a:t> </a:t>
            </a:r>
            <a:endParaRPr lang="ru-RU" sz="2800" b="1" i="1" dirty="0" smtClean="0">
              <a:solidFill>
                <a:srgbClr val="996633"/>
              </a:solidFill>
            </a:endParaRPr>
          </a:p>
          <a:p>
            <a:r>
              <a:rPr lang="ru-RU" sz="2800" b="1" i="1" dirty="0" smtClean="0">
                <a:solidFill>
                  <a:srgbClr val="996633"/>
                </a:solidFill>
              </a:rPr>
              <a:t>Андрей </a:t>
            </a:r>
            <a:r>
              <a:rPr lang="ru-RU" sz="2800" b="1" i="1" dirty="0">
                <a:solidFill>
                  <a:srgbClr val="996633"/>
                </a:solidFill>
              </a:rPr>
              <a:t>Алексеевич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7815" y="5606920"/>
            <a:ext cx="371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996633"/>
                </a:solidFill>
              </a:rPr>
              <a:t>Осиев</a:t>
            </a:r>
            <a:r>
              <a:rPr lang="ru-RU" sz="2800" b="1" i="1" dirty="0">
                <a:solidFill>
                  <a:srgbClr val="996633"/>
                </a:solidFill>
              </a:rPr>
              <a:t> </a:t>
            </a:r>
            <a:endParaRPr lang="ru-RU" sz="2800" b="1" i="1" dirty="0" smtClean="0">
              <a:solidFill>
                <a:srgbClr val="996633"/>
              </a:solidFill>
            </a:endParaRPr>
          </a:p>
          <a:p>
            <a:r>
              <a:rPr lang="ru-RU" sz="2800" b="1" i="1" dirty="0" smtClean="0">
                <a:solidFill>
                  <a:srgbClr val="996633"/>
                </a:solidFill>
              </a:rPr>
              <a:t>Николай </a:t>
            </a:r>
            <a:r>
              <a:rPr lang="ru-RU" sz="2800" b="1" i="1" dirty="0">
                <a:solidFill>
                  <a:srgbClr val="996633"/>
                </a:solidFill>
              </a:rPr>
              <a:t>Петрович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953994" y="4512623"/>
            <a:ext cx="2628405" cy="161354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9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7" name="Рисунок 6" descr="https://podadm.ru/municipalities/file/isa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6" y="230825"/>
            <a:ext cx="4185062" cy="5053694"/>
          </a:xfrm>
          <a:prstGeom prst="rect">
            <a:avLst/>
          </a:prstGeom>
          <a:noFill/>
          <a:ln w="19050">
            <a:solidFill>
              <a:srgbClr val="996633"/>
            </a:solidFill>
          </a:ln>
        </p:spPr>
      </p:pic>
      <p:pic>
        <p:nvPicPr>
          <p:cNvPr id="11" name="Объект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233327"/>
            <a:ext cx="3562596" cy="5051192"/>
          </a:xfrm>
          <a:ln w="19050">
            <a:solidFill>
              <a:srgbClr val="99663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9392" y="5581403"/>
            <a:ext cx="3669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996633"/>
                </a:solidFill>
              </a:rPr>
              <a:t>Исаков </a:t>
            </a:r>
            <a:endParaRPr lang="ru-RU" sz="2800" b="1" i="1" dirty="0" smtClean="0">
              <a:solidFill>
                <a:srgbClr val="996633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996633"/>
                </a:solidFill>
              </a:rPr>
              <a:t>Василий </a:t>
            </a:r>
            <a:r>
              <a:rPr lang="ru-RU" sz="2800" b="1" i="1" dirty="0">
                <a:solidFill>
                  <a:srgbClr val="996633"/>
                </a:solidFill>
              </a:rPr>
              <a:t>Григорьевич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0832" y="5581404"/>
            <a:ext cx="380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996633"/>
                </a:solidFill>
              </a:rPr>
              <a:t>Куккоева</a:t>
            </a:r>
            <a:r>
              <a:rPr lang="ru-RU" sz="2800" b="1" i="1" dirty="0">
                <a:solidFill>
                  <a:srgbClr val="996633"/>
                </a:solidFill>
              </a:rPr>
              <a:t> </a:t>
            </a:r>
            <a:endParaRPr lang="ru-RU" sz="2800" b="1" i="1" dirty="0" smtClean="0">
              <a:solidFill>
                <a:srgbClr val="996633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996633"/>
                </a:solidFill>
              </a:rPr>
              <a:t>Мария </a:t>
            </a:r>
            <a:r>
              <a:rPr lang="ru-RU" sz="2800" b="1" i="1" dirty="0">
                <a:solidFill>
                  <a:srgbClr val="996633"/>
                </a:solidFill>
              </a:rPr>
              <a:t>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38241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900" b="1" dirty="0" smtClean="0">
                <a:solidFill>
                  <a:srgbClr val="996633"/>
                </a:solidFill>
              </a:rPr>
              <a:t>Герой </a:t>
            </a:r>
            <a:r>
              <a:rPr lang="ru-RU" sz="4900" b="1" dirty="0">
                <a:solidFill>
                  <a:srgbClr val="996633"/>
                </a:solidFill>
              </a:rPr>
              <a:t>- человек, совершающий подвиги, необычный по своей храбрости, доблести, </a:t>
            </a:r>
            <a:r>
              <a:rPr lang="ru-RU" sz="4900" b="1" dirty="0" smtClean="0">
                <a:solidFill>
                  <a:srgbClr val="996633"/>
                </a:solidFill>
              </a:rPr>
              <a:t>самоотверженности. </a:t>
            </a:r>
            <a:br>
              <a:rPr lang="ru-RU" sz="4900" b="1" dirty="0" smtClean="0">
                <a:solidFill>
                  <a:srgbClr val="996633"/>
                </a:solidFill>
              </a:rPr>
            </a:br>
            <a:r>
              <a:rPr lang="ru-RU" sz="4900" b="1" dirty="0" smtClean="0">
                <a:solidFill>
                  <a:srgbClr val="996633"/>
                </a:solidFill>
              </a:rPr>
              <a:t/>
            </a:r>
            <a:br>
              <a:rPr lang="ru-RU" sz="4900" b="1" dirty="0" smtClean="0">
                <a:solidFill>
                  <a:srgbClr val="996633"/>
                </a:solidFill>
              </a:rPr>
            </a:br>
            <a:r>
              <a:rPr lang="ru-RU" sz="4000" dirty="0" smtClean="0">
                <a:solidFill>
                  <a:srgbClr val="996633"/>
                </a:solidFill>
              </a:rPr>
              <a:t>(</a:t>
            </a:r>
            <a:r>
              <a:rPr lang="ru-RU" sz="4000" dirty="0" err="1" smtClean="0">
                <a:solidFill>
                  <a:srgbClr val="996633"/>
                </a:solidFill>
              </a:rPr>
              <a:t>С.И.Ожегов</a:t>
            </a:r>
            <a:r>
              <a:rPr lang="ru-RU" sz="4000" dirty="0" smtClean="0">
                <a:solidFill>
                  <a:srgbClr val="996633"/>
                </a:solidFill>
              </a:rPr>
              <a:t> «Толковый словарь»)</a:t>
            </a:r>
            <a:r>
              <a:rPr lang="ru-RU" sz="4000" dirty="0">
                <a:solidFill>
                  <a:srgbClr val="996633"/>
                </a:solidFill>
              </a:rPr>
              <a:t/>
            </a:r>
            <a:br>
              <a:rPr lang="ru-RU" sz="4000" dirty="0">
                <a:solidFill>
                  <a:srgbClr val="996633"/>
                </a:solidFill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24564" y="3573463"/>
            <a:ext cx="4535487" cy="2697162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131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Иван Фёдорович Смирнов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7" name="Объект 3" descr="https://podadm.ru/municipalities/file/smir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43" y="1809791"/>
            <a:ext cx="3921480" cy="4762459"/>
          </a:xfrm>
          <a:prstGeom prst="rect">
            <a:avLst/>
          </a:prstGeom>
          <a:noFill/>
          <a:ln w="19050">
            <a:solidFill>
              <a:srgbClr val="996633"/>
            </a:solidFill>
          </a:ln>
        </p:spPr>
      </p:pic>
      <p:pic>
        <p:nvPicPr>
          <p:cNvPr id="1027" name="Рисунок 2" descr="D:\Буклет\улицы\смирнова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6" y="1650892"/>
            <a:ext cx="3439095" cy="2579321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" descr="D:\Буклет\Винницы\ул. Смирнова(Винницы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56" y="2458896"/>
            <a:ext cx="2655963" cy="3542634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315455" y="4389120"/>
            <a:ext cx="3015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996633"/>
                </a:solidFill>
              </a:rPr>
              <a:t>у</a:t>
            </a:r>
            <a:r>
              <a:rPr lang="ru-RU" sz="2400" b="1" i="1" dirty="0" smtClean="0">
                <a:solidFill>
                  <a:srgbClr val="996633"/>
                </a:solidFill>
              </a:rPr>
              <a:t>лица Смирнова  в </a:t>
            </a:r>
            <a:r>
              <a:rPr lang="ru-RU" sz="2400" b="1" i="1" dirty="0" err="1" smtClean="0">
                <a:solidFill>
                  <a:srgbClr val="996633"/>
                </a:solidFill>
              </a:rPr>
              <a:t>г.Подпорожье</a:t>
            </a:r>
            <a:endParaRPr lang="ru-RU" sz="2400" b="1" i="1" dirty="0">
              <a:solidFill>
                <a:srgbClr val="9966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6263" y="6160438"/>
            <a:ext cx="427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996633"/>
                </a:solidFill>
              </a:rPr>
              <a:t>у</a:t>
            </a:r>
            <a:r>
              <a:rPr lang="ru-RU" sz="2400" b="1" i="1" dirty="0" smtClean="0">
                <a:solidFill>
                  <a:srgbClr val="996633"/>
                </a:solidFill>
              </a:rPr>
              <a:t>лица Смирнова в </a:t>
            </a:r>
            <a:r>
              <a:rPr lang="ru-RU" sz="2400" b="1" i="1" dirty="0" err="1" smtClean="0">
                <a:solidFill>
                  <a:srgbClr val="996633"/>
                </a:solidFill>
              </a:rPr>
              <a:t>с.Винницы</a:t>
            </a:r>
            <a:endParaRPr lang="ru-RU" sz="2400" b="1" i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Письмо ровеснику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2149434"/>
            <a:ext cx="6420865" cy="4280576"/>
          </a:xfr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652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308" y="211815"/>
            <a:ext cx="7566211" cy="6229866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1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4" y="795646"/>
            <a:ext cx="6056416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Афганская война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2510" y="2695700"/>
            <a:ext cx="7172462" cy="315883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С чего начать? </a:t>
            </a: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Лиха беда – начало. </a:t>
            </a: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И мысли в голове кружатся, как буран.</a:t>
            </a: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Нелегким испытаньем нам досталось</a:t>
            </a:r>
          </a:p>
          <a:p>
            <a:pPr marL="0" indent="0">
              <a:buNone/>
              <a:defRPr/>
            </a:pPr>
            <a:r>
              <a:rPr lang="ru-RU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От недругов спасти Афганистан…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42" y="3804032"/>
            <a:ext cx="3384550" cy="2332037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1530" y="779845"/>
            <a:ext cx="4164013" cy="3024187"/>
          </a:xfrm>
          <a:prstGeom prst="rect">
            <a:avLst/>
          </a:prstGeom>
          <a:ln w="19050">
            <a:solidFill>
              <a:srgbClr val="9966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0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4" y="795646"/>
            <a:ext cx="6721434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Чеченская война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3205204"/>
            <a:ext cx="6329549" cy="2920959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altLang="ru-RU" b="1" dirty="0">
                <a:solidFill>
                  <a:srgbClr val="996633"/>
                </a:solidFill>
                <a:cs typeface="Calibri" panose="020F0502020204030204" pitchFamily="34" charset="0"/>
              </a:rPr>
              <a:t>Ещё не стихла боль Афганистана, </a:t>
            </a:r>
          </a:p>
          <a:p>
            <a:pPr algn="r" eaLnBrk="1" hangingPunct="1">
              <a:buFontTx/>
              <a:buNone/>
            </a:pPr>
            <a:r>
              <a:rPr lang="ru-RU" altLang="ru-RU" b="1" dirty="0">
                <a:solidFill>
                  <a:srgbClr val="996633"/>
                </a:solidFill>
                <a:cs typeface="Calibri" panose="020F0502020204030204" pitchFamily="34" charset="0"/>
              </a:rPr>
              <a:t>Ещё в плену томятся сыновья,</a:t>
            </a:r>
          </a:p>
          <a:p>
            <a:pPr algn="r" eaLnBrk="1" hangingPunct="1">
              <a:buFontTx/>
              <a:buNone/>
            </a:pPr>
            <a:r>
              <a:rPr lang="ru-RU" altLang="ru-RU" b="1" dirty="0">
                <a:solidFill>
                  <a:srgbClr val="996633"/>
                </a:solidFill>
                <a:cs typeface="Calibri" panose="020F0502020204030204" pitchFamily="34" charset="0"/>
              </a:rPr>
              <a:t>А у России вновь открылась рана</a:t>
            </a:r>
          </a:p>
          <a:p>
            <a:pPr algn="r" eaLnBrk="1" hangingPunct="1">
              <a:buFontTx/>
              <a:buNone/>
            </a:pPr>
            <a:r>
              <a:rPr lang="ru-RU" altLang="ru-RU" b="1" dirty="0">
                <a:solidFill>
                  <a:srgbClr val="996633"/>
                </a:solidFill>
                <a:cs typeface="Calibri" panose="020F0502020204030204" pitchFamily="34" charset="0"/>
              </a:rPr>
              <a:t>С названием пронзительным – Чечня.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58" y="2885704"/>
            <a:ext cx="5195955" cy="3487850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410" y="463138"/>
            <a:ext cx="4873127" cy="2742066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623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Юрий Алексеевич Гагарин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96291" y="2375065"/>
            <a:ext cx="6400800" cy="389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Лётчик-космонавт СССР.</a:t>
            </a: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Герой Советского Союза.</a:t>
            </a:r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7725" y="1629601"/>
            <a:ext cx="3665335" cy="4942649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1460665"/>
            <a:ext cx="11020301" cy="11162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Борис Глебович </a:t>
            </a:r>
            <a:r>
              <a:rPr lang="ru-RU" sz="5300" b="1" dirty="0" err="1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Музруков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5631" y="2375065"/>
            <a:ext cx="7873340" cy="389555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>
                <a:solidFill>
                  <a:srgbClr val="996633"/>
                </a:solidFill>
              </a:rPr>
              <a:t>Генерал-майор танковых </a:t>
            </a:r>
            <a:r>
              <a:rPr lang="ru-RU" sz="3200" b="1" i="1" dirty="0" smtClean="0">
                <a:solidFill>
                  <a:srgbClr val="996633"/>
                </a:solidFill>
              </a:rPr>
              <a:t>войск. </a:t>
            </a:r>
            <a:endParaRPr lang="ru-RU" sz="3200" b="1" i="1" dirty="0" smtClean="0">
              <a:solidFill>
                <a:srgbClr val="996633"/>
              </a:solidFill>
            </a:endParaRP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Дважды </a:t>
            </a:r>
            <a:r>
              <a:rPr lang="ru-RU" sz="3200" b="1" i="1" dirty="0" smtClean="0">
                <a:solidFill>
                  <a:srgbClr val="996633"/>
                </a:solidFill>
              </a:rPr>
              <a:t>Герой Социалистического Труда</a:t>
            </a:r>
            <a:r>
              <a:rPr lang="ru-RU" sz="3200" b="1" i="1" dirty="0">
                <a:solidFill>
                  <a:srgbClr val="996633"/>
                </a:solidFill>
              </a:rPr>
              <a:t>. </a:t>
            </a:r>
            <a:endParaRPr lang="ru-RU" sz="3200" b="1" i="1" dirty="0" smtClean="0">
              <a:solidFill>
                <a:srgbClr val="996633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3975" y="1698180"/>
            <a:ext cx="3695346" cy="4974247"/>
          </a:xfrm>
          <a:prstGeom prst="rect">
            <a:avLst/>
          </a:prstGeom>
          <a:noFill/>
          <a:ln w="190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15" y="383014"/>
            <a:ext cx="6079214" cy="6079214"/>
          </a:xfr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22993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3236" y="4916384"/>
            <a:ext cx="7968342" cy="120978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3200" b="1" i="1" dirty="0">
                <a:solidFill>
                  <a:srgbClr val="996633"/>
                </a:solidFill>
              </a:rPr>
              <a:t>Мы будем помнить подвиг твой, солдат!</a:t>
            </a:r>
          </a:p>
          <a:p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507" y="406399"/>
            <a:ext cx="8491819" cy="3916219"/>
          </a:xfrm>
          <a:prstGeom prst="rect">
            <a:avLst/>
          </a:prstGeom>
          <a:noFill/>
          <a:ln w="190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4" y="2794338"/>
            <a:ext cx="3051072" cy="3835054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0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891" y="4144488"/>
            <a:ext cx="11000509" cy="198167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беспокойся, Родина, за нас,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подняла нас, ты нас воспитала.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выполним мы твой любой приказ,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мы из русского </a:t>
            </a:r>
            <a:r>
              <a:rPr lang="ru-RU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</a:t>
            </a:r>
            <a:r>
              <a:rPr lang="ru-RU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240176"/>
            <a:ext cx="6368345" cy="3582194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4017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384" y="443165"/>
            <a:ext cx="8320644" cy="52491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4473" y="5902036"/>
            <a:ext cx="595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996633"/>
                </a:solidFill>
              </a:rPr>
              <a:t>В.М.Васнецов</a:t>
            </a:r>
            <a:r>
              <a:rPr lang="ru-RU" sz="2800" b="1" i="1" dirty="0" smtClean="0">
                <a:solidFill>
                  <a:srgbClr val="996633"/>
                </a:solidFill>
              </a:rPr>
              <a:t> «Три богатыря»</a:t>
            </a:r>
            <a:endParaRPr lang="ru-RU" sz="2800" b="1" i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100" y="365125"/>
            <a:ext cx="7899400" cy="13255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вечно будет жить…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(посвящается памяти героев-интернационалистов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воинов-земляков,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погибших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ходе СВО на территории Украины)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11399" y="4368800"/>
            <a:ext cx="3063875" cy="2203450"/>
          </a:xfrm>
        </p:spPr>
        <p:txBody>
          <a:bodyPr rtlCol="0">
            <a:normAutofit/>
          </a:bodyPr>
          <a:lstStyle/>
          <a:p>
            <a:pPr marL="360000" indent="0" algn="just">
              <a:buNone/>
              <a:defRPr/>
            </a:pPr>
            <a:endParaRPr lang="ru-RU" sz="3600" spc="-150" dirty="0" smtClean="0">
              <a:latin typeface="Bookman Old Style" pitchFamily="18" charset="0"/>
            </a:endParaRPr>
          </a:p>
          <a:p>
            <a:pPr marL="360000" indent="0" algn="just"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45300" y="3632200"/>
            <a:ext cx="4648200" cy="2638425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21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08600" y="1690688"/>
            <a:ext cx="67437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Мокеев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Петрович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д.Немжа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роходил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службу в Афганистане.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Был тяжело ранен при выполнении боевого задания.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Умер в госпитале 24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июля 1980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орденом Красной Звезды (посмертно).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4" y="517525"/>
            <a:ext cx="4314053" cy="3432175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439400" y="5575300"/>
            <a:ext cx="914400" cy="6016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2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355729"/>
            <a:ext cx="3022600" cy="4228221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927600" y="2667000"/>
            <a:ext cx="711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Прохоров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огиб в Афганистане 13 октября 1984 года.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Красной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Звезды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69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1400" y="2603499"/>
            <a:ext cx="6883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Чебыкин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Леонидович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в Чечне.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смертельно ранен во время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Умер 3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февраля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1995 года в госпитале.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52" y="504824"/>
            <a:ext cx="3109148" cy="4197350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486900" y="5545877"/>
            <a:ext cx="1866900" cy="63108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6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10" y="567067"/>
            <a:ext cx="3272590" cy="4106533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902200" y="2463800"/>
            <a:ext cx="6959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Назаров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Борисович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п.Никольский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в Чечне.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многочисленных огнестрельных и осколочных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ранений умер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госпитале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1996 года.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28" y="365125"/>
            <a:ext cx="2820672" cy="4236535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699000" y="2667000"/>
            <a:ext cx="70739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адорин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Олегович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Чечне.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огиб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множественных пулевых ранений во время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боя 30 декабря 1999 года.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953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85" y="465256"/>
            <a:ext cx="2877715" cy="3920888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432300" y="2832100"/>
            <a:ext cx="73279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Кушнарёв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военным комиссаром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спецкомандировку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Чечню. Погиб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исполнении служебного долга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января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2000 года.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62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1" y="365125"/>
            <a:ext cx="3114825" cy="4092575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864100" y="2717800"/>
            <a:ext cx="6883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Хаматов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Камильевич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Окончил школу №8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в Чечне.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боя был дважды ранен в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огиб 1 марта 2000 года.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926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528319"/>
            <a:ext cx="3098799" cy="4183381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889500" y="2959100"/>
            <a:ext cx="68453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Шарманов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боевых действиях в Чечне.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Демобилизовался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феврале 2000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Умер от ран в военном госпитале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апреля 2000 года.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62" y="365125"/>
            <a:ext cx="3668638" cy="3838575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207000" y="2501900"/>
            <a:ext cx="655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Яворский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Григорьевич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с.Винницы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в Чечне.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Погиб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выполнении боевого задания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июня 2003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Мужества (посмертно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222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Александр Невский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08519" y="2363190"/>
            <a:ext cx="7486691" cy="3762974"/>
          </a:xfrm>
        </p:spPr>
        <p:txBody>
          <a:bodyPr/>
          <a:lstStyle/>
          <a:p>
            <a:pPr marL="0" indent="0">
              <a:buNone/>
            </a:pPr>
            <a:r>
              <a:rPr lang="ru-RU" sz="3200" b="1" i="1" dirty="0">
                <a:solidFill>
                  <a:srgbClr val="996633"/>
                </a:solidFill>
              </a:rPr>
              <a:t>«Идите и скажите всем в чужих землях, что Русь жива. Пусть без страха жалуют к нам в гости, но без меча. Но если кто с мечом к нам </a:t>
            </a:r>
            <a:r>
              <a:rPr lang="ru-RU" sz="3200" b="1" i="1" dirty="0" smtClean="0">
                <a:solidFill>
                  <a:srgbClr val="996633"/>
                </a:solidFill>
              </a:rPr>
              <a:t>придёт</a:t>
            </a:r>
            <a:r>
              <a:rPr lang="ru-RU" sz="3200" b="1" i="1" dirty="0">
                <a:solidFill>
                  <a:srgbClr val="996633"/>
                </a:solidFill>
              </a:rPr>
              <a:t>, от меча и погибнет. На том стоит и стоять будет Русская земля!»</a:t>
            </a:r>
          </a:p>
          <a:p>
            <a:endParaRPr lang="ru-RU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114" y="1747195"/>
            <a:ext cx="3659780" cy="482505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99" y="365125"/>
            <a:ext cx="3056001" cy="4151553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724400" y="2717800"/>
            <a:ext cx="7010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Солоев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Сергей Александрович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Окончил школу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п.Важины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 8 марта 2022 года в ходе специальной военной операции на территории Украины.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аграждён медалью «За отвагу» и орденом Мужества (посмертно).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94699"/>
            <a:ext cx="2906573" cy="3899502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584700" y="2400300"/>
            <a:ext cx="7188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Филатов Илья Сергеевич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Окончил школу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п.Важины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 при выполнении специальных задач на территории Украины 7 мая 2022 года.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Представлен к Государственной награде – ордену Мужества (посмертно).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51400" y="1943100"/>
            <a:ext cx="68961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Барабанов Сергей Александрович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 в ходе военной операции на территории Украины 20 сентября 2022 года.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редставлен к Государственной награде – ордену Мужества (посмертно).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0693"/>
            <a:ext cx="3872098" cy="3440907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289800" y="5499100"/>
            <a:ext cx="4064000" cy="6778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49800" y="2413000"/>
            <a:ext cx="70231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 Иван Николаевич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Окончил школу-интернат в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г.Подпорожье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ходе спецоперации на территории Украины в бою был смертельно ранен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октября 2022 года.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редставлен к Государственной награде – медали «За отвагу» (посмертно).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65125"/>
            <a:ext cx="2906183" cy="4359275"/>
          </a:xfrm>
          <a:prstGeom prst="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153400" y="5206999"/>
            <a:ext cx="3200400" cy="969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0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495829"/>
            <a:ext cx="3019028" cy="4025371"/>
          </a:xfrm>
          <a:ln w="381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787900" y="2055813"/>
            <a:ext cx="6934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Постников Олег Кириллович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итель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д.Красный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Бор Вознесенского поселения.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 при выполнении задач в ходе специальной военной операции на территории Украины 13 декабря 2022 года.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Представлен к Государственной награде – ордену Мужества (посмертно).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9667" y="2055813"/>
            <a:ext cx="6252433" cy="4121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Репяков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Николаевич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г.Подпорожье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на фронт добровольцем.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ЧВК «Вагнер».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Погиб, проявив самоотверженность и отвагу, в зоне проведения специальной военной операции 8 февраля 2023 года.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97669"/>
            <a:ext cx="4730320" cy="29170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9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apisarevskaya.rusedu.net/gallery/1415/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1246293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900" y="1270000"/>
            <a:ext cx="10629900" cy="4906963"/>
          </a:xfrm>
        </p:spPr>
        <p:txBody>
          <a:bodyPr/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память 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воинам-землякам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отдавшим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свои жизни 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защиту наших национальных интересов и безопасность,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светлое 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будущее, за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на нашей земле.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8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1460665"/>
            <a:ext cx="11020301" cy="11162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4" y="425803"/>
            <a:ext cx="10676417" cy="6006393"/>
          </a:xfr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3485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91440"/>
            <a:ext cx="11295017" cy="131299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Михаил Илларионович Кутузов</a:t>
            </a:r>
            <a: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5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7382" y="1867989"/>
            <a:ext cx="7300949" cy="4140925"/>
          </a:xfrm>
        </p:spPr>
        <p:txBody>
          <a:bodyPr/>
          <a:lstStyle/>
          <a:p>
            <a:pPr marL="0" indent="0">
              <a:buNone/>
              <a:defRPr/>
            </a:pPr>
            <a:endParaRPr lang="ru-RU" sz="4400" b="1" dirty="0" smtClean="0">
              <a:solidFill>
                <a:srgbClr val="996633"/>
              </a:solidFill>
            </a:endParaRP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«Мы оставляем Москву, но сохраним армию, а значит и всю </a:t>
            </a:r>
            <a:r>
              <a:rPr lang="ru-RU" sz="3200" b="1" i="1" dirty="0" smtClean="0">
                <a:solidFill>
                  <a:srgbClr val="996633"/>
                </a:solidFill>
              </a:rPr>
              <a:t>Россию!»</a:t>
            </a:r>
            <a:endParaRPr lang="ru-RU" sz="3200" b="1" i="1" dirty="0" smtClean="0">
              <a:solidFill>
                <a:srgbClr val="996633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8012" y="1404433"/>
            <a:ext cx="3824388" cy="500994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Георгий Константинович Жуков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010" y="2434442"/>
            <a:ext cx="7315200" cy="35744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Великий полководец. </a:t>
            </a: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Командовал армией во время главных сражений Великой Отечественной войны.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14" y="1714500"/>
            <a:ext cx="3838575" cy="4857750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34981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Михаил Тимофеевич Калашников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2897578"/>
            <a:ext cx="6151416" cy="149154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Создатель автомата.</a:t>
            </a: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Почётный гражданин </a:t>
            </a:r>
            <a:r>
              <a:rPr lang="ru-RU" sz="3200" b="1" i="1" dirty="0" smtClean="0">
                <a:solidFill>
                  <a:srgbClr val="996633"/>
                </a:solidFill>
              </a:rPr>
              <a:t>г</a:t>
            </a:r>
            <a:r>
              <a:rPr lang="ru-RU" sz="3200" b="1" i="1" dirty="0" smtClean="0">
                <a:solidFill>
                  <a:srgbClr val="996633"/>
                </a:solidFill>
              </a:rPr>
              <a:t>. Ижевск.</a:t>
            </a:r>
          </a:p>
        </p:txBody>
      </p:sp>
      <p:pic>
        <p:nvPicPr>
          <p:cNvPr id="7" name="Объект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0154" y="2220688"/>
            <a:ext cx="5625136" cy="3883230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4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Дмитрий Донской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013" y="2897578"/>
            <a:ext cx="7125195" cy="149154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Первый московский князь, возглавивший борьбу против татар.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8068" y="1634242"/>
            <a:ext cx="3703506" cy="4938008"/>
          </a:xfrm>
          <a:prstGeom prst="rect">
            <a:avLst/>
          </a:prstGeom>
          <a:noFill/>
          <a:ln w="190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3" y="795646"/>
            <a:ext cx="11107387" cy="10925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5300" b="1" dirty="0" smtClean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>Фёдор Фёдорович Ушаков</a:t>
            </a: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7300" b="1" dirty="0">
                <a:solidFill>
                  <a:srgbClr val="996633"/>
                </a:solidFill>
                <a:latin typeface="Tahoma" pitchFamily="34" charset="0"/>
                <a:cs typeface="Tahoma" pitchFamily="34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66875" y="3429000"/>
            <a:ext cx="3708400" cy="3143250"/>
          </a:xfrm>
        </p:spPr>
        <p:txBody>
          <a:bodyPr rtlCol="0">
            <a:normAutofit/>
          </a:bodyPr>
          <a:lstStyle/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  <a:p>
            <a:pPr marL="360000" indent="0" algn="just" eaLnBrk="1" fontAlgn="auto" hangingPunct="1">
              <a:spcAft>
                <a:spcPts val="0"/>
              </a:spcAft>
              <a:buNone/>
              <a:defRPr/>
            </a:pPr>
            <a:endParaRPr lang="ru-RU" sz="3600" spc="-150" dirty="0">
              <a:latin typeface="Bookman Old Style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013" y="2897578"/>
            <a:ext cx="7125195" cy="149154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Великий флотоводец 18 века.</a:t>
            </a:r>
          </a:p>
          <a:p>
            <a:pPr marL="0" indent="0">
              <a:buNone/>
              <a:defRPr/>
            </a:pPr>
            <a:r>
              <a:rPr lang="ru-RU" sz="3200" b="1" i="1" dirty="0" smtClean="0">
                <a:solidFill>
                  <a:srgbClr val="996633"/>
                </a:solidFill>
              </a:rPr>
              <a:t>Прославился в годы русско-турецкой войны.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75" y="1436451"/>
            <a:ext cx="3636146" cy="5135799"/>
          </a:xfrm>
          <a:prstGeom prst="rect">
            <a:avLst/>
          </a:prstGeom>
          <a:ln w="19050">
            <a:solidFill>
              <a:srgbClr val="996633"/>
            </a:solidFill>
          </a:ln>
        </p:spPr>
      </p:pic>
    </p:spTree>
    <p:extLst>
      <p:ext uri="{BB962C8B-B14F-4D97-AF65-F5344CB8AC3E}">
        <p14:creationId xmlns:p14="http://schemas.microsoft.com/office/powerpoint/2010/main" val="17313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754</Words>
  <Application>Microsoft Office PowerPoint</Application>
  <PresentationFormat>Широкоэкранный</PresentationFormat>
  <Paragraphs>165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Bookman Old Style</vt:lpstr>
      <vt:lpstr>Calibri</vt:lpstr>
      <vt:lpstr>Calibri Light</vt:lpstr>
      <vt:lpstr>Tahoma</vt:lpstr>
      <vt:lpstr>Times New Roman</vt:lpstr>
      <vt:lpstr>Тема Office</vt:lpstr>
      <vt:lpstr>1_Тема Office</vt:lpstr>
      <vt:lpstr>   Герои Родины моей    </vt:lpstr>
      <vt:lpstr>      Герой - человек, совершающий подвиги, необычный по своей храбрости, доблести, самоотверженности.   (С.И.Ожегов «Толковый словарь»)   </vt:lpstr>
      <vt:lpstr>     </vt:lpstr>
      <vt:lpstr>  Александр Невский   </vt:lpstr>
      <vt:lpstr>   Михаил Илларионович Кутузов   </vt:lpstr>
      <vt:lpstr>   Георгий Константинович Жуков    </vt:lpstr>
      <vt:lpstr>   Михаил Тимофеевич Калашников    </vt:lpstr>
      <vt:lpstr>   Дмитрий Донской    </vt:lpstr>
      <vt:lpstr>   Фёдор Фёдорович Ушаков    </vt:lpstr>
      <vt:lpstr>   Николай Францевич Гастелло    </vt:lpstr>
      <vt:lpstr>       </vt:lpstr>
      <vt:lpstr>     </vt:lpstr>
      <vt:lpstr>   Александр Васильевич Суворов    </vt:lpstr>
      <vt:lpstr>       </vt:lpstr>
      <vt:lpstr>   Александр Матросов    </vt:lpstr>
      <vt:lpstr>   Зоя Космодемьянская    </vt:lpstr>
      <vt:lpstr>       </vt:lpstr>
      <vt:lpstr>       </vt:lpstr>
      <vt:lpstr>       </vt:lpstr>
      <vt:lpstr>   Иван Фёдорович Смирнов    </vt:lpstr>
      <vt:lpstr>   Письмо ровеснику   </vt:lpstr>
      <vt:lpstr>      </vt:lpstr>
      <vt:lpstr>   Афганская война   </vt:lpstr>
      <vt:lpstr>   Чеченская война   </vt:lpstr>
      <vt:lpstr>   Юрий Алексеевич Гагарин    </vt:lpstr>
      <vt:lpstr>   Борис Глебович Музруков      </vt:lpstr>
      <vt:lpstr>      </vt:lpstr>
      <vt:lpstr>      </vt:lpstr>
      <vt:lpstr>      </vt:lpstr>
      <vt:lpstr>      Имя вечно будет жить…   (посвящается памяти героев-интернационалистов  и воинов-земляков,  погибших в ходе СВО на территории Украины)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45</cp:revision>
  <dcterms:created xsi:type="dcterms:W3CDTF">2023-03-12T12:37:39Z</dcterms:created>
  <dcterms:modified xsi:type="dcterms:W3CDTF">2023-03-22T21:20:58Z</dcterms:modified>
</cp:coreProperties>
</file>