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0E"/>
    <a:srgbClr val="1133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63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635103" y="106463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89D9D7-5C09-4254-B2F4-3976630F0363}"/>
              </a:ext>
            </a:extLst>
          </p:cNvPr>
          <p:cNvSpPr/>
          <p:nvPr/>
        </p:nvSpPr>
        <p:spPr>
          <a:xfrm>
            <a:off x="0" y="927100"/>
            <a:ext cx="8877300" cy="31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1066800"/>
            <a:ext cx="7277100" cy="287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Использование многофункциональных развивающих игр с целью формирования сенсорных и речевых процессов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3614D09-A845-4B4D-9F25-68D93C1FC717}"/>
              </a:ext>
            </a:extLst>
          </p:cNvPr>
          <p:cNvSpPr/>
          <p:nvPr/>
        </p:nvSpPr>
        <p:spPr>
          <a:xfrm>
            <a:off x="0" y="1046665"/>
            <a:ext cx="1524000" cy="2948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92224"/>
            <a:ext cx="10082048" cy="4473575"/>
          </a:xfrm>
        </p:spPr>
        <p:txBody>
          <a:bodyPr>
            <a:normAutofit fontScale="85000" lnSpcReduction="10000"/>
          </a:bodyPr>
          <a:lstStyle/>
          <a:p>
            <a:pPr indent="41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 –  это наиболее доступный для детей вид деятельности, способ переработки полученных из окружающего мира впечатлений. В игре ярко проявляются особенности мышления и воображения ребенка, его эмоциональность, активность, развивающаяся потребность в общении</a:t>
            </a:r>
          </a:p>
          <a:p>
            <a:pPr indent="41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Работа с детьми с Задержкой психического развития показывает, как сложно удержать внимание ребенка. Все дети разные – одни чрезмерно подвижные, другие малоактивные, но  и тем и другим свойственна быстрая утомляемость. Поэтому и возникает необходимость поиска путей решения, которые будут совершенствовать развивающую работу с детьми. Дидактические развивающие игры являются ценным средством воспитания сенсорной активности детей, помогают ребенку узнать, как устроен окружающий мир и расширить его кругозор. </a:t>
            </a:r>
          </a:p>
          <a:p>
            <a:pPr indent="41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внимания, памяти, мыслительной деятельности ребенка дошкольного возраста – важнейшая составная часть  его общего психического развития. В свою очередь, речевая деятельность формируется  и функционирует в тесной связи со всеми психическими процессами в сенсорной, интеллектуальной сферах. </a:t>
            </a:r>
          </a:p>
          <a:p>
            <a:pPr indent="41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сенсорным развитием ребенка понимают его восприятия, а также формирование устойчивых представлений о внешних свойствах предметов (цвете, форме, величине, положении в пространстве и т.д.).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Итогом сенсорного развития дошкольника является овладение сенсорными эталонами, имеющими определенные речевые обозначения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1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Основываясь на небольшом личном опыте работы с детьми с  особенностями развития, я пришла к выводу, что развивающие пособия, созданные своими руками, оказываются наиболее любимыми и привлекательными у детей.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138" y="508000"/>
            <a:ext cx="5816162" cy="114617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«Умная гусеница»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73i-FRp-XeQ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18889" b="33518"/>
          <a:stretch>
            <a:fillRect/>
          </a:stretch>
        </p:blipFill>
        <p:spPr>
          <a:xfrm>
            <a:off x="9029700" y="2425700"/>
            <a:ext cx="1549400" cy="15959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tcKyNI40ZZ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t="13704" r="5912" b="38518"/>
          <a:stretch>
            <a:fillRect/>
          </a:stretch>
        </p:blipFill>
        <p:spPr>
          <a:xfrm>
            <a:off x="7316049" y="2438400"/>
            <a:ext cx="1434251" cy="15763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981055" y="1786235"/>
            <a:ext cx="5372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№ 1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«Собери гусеницу»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3800" y="1651000"/>
            <a:ext cx="45339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Данное пособие может быть широко использовано в образовательном процессе для:</a:t>
            </a:r>
          </a:p>
          <a:p>
            <a:r>
              <a:rPr lang="ru-RU" sz="1200" b="1" dirty="0" smtClean="0"/>
              <a:t>-развития мелкой моторики кистей и пальцев рук;</a:t>
            </a:r>
          </a:p>
          <a:p>
            <a:r>
              <a:rPr lang="ru-RU" sz="1200" b="1" dirty="0" smtClean="0"/>
              <a:t>-ознакомления детей с основными геометрическими фигурами;</a:t>
            </a:r>
          </a:p>
          <a:p>
            <a:r>
              <a:rPr lang="ru-RU" sz="1200" b="1" dirty="0" smtClean="0"/>
              <a:t>-изучения детьми основных цветов </a:t>
            </a:r>
            <a:r>
              <a:rPr lang="ru-RU" sz="1200" b="1" i="1" dirty="0" smtClean="0"/>
              <a:t>(синего, красного, зеленого, желтого)</a:t>
            </a:r>
            <a:r>
              <a:rPr lang="ru-RU" sz="1200" b="1" dirty="0" smtClean="0"/>
              <a:t>;</a:t>
            </a:r>
          </a:p>
          <a:p>
            <a:r>
              <a:rPr lang="ru-RU" sz="1200" b="1" u="sng" dirty="0" smtClean="0"/>
              <a:t>-развития познавательных процессов</a:t>
            </a:r>
            <a:r>
              <a:rPr lang="ru-RU" sz="1200" b="1" dirty="0" smtClean="0"/>
              <a:t>: восприятия, памяти, внимания, воображения;</a:t>
            </a:r>
          </a:p>
          <a:p>
            <a:r>
              <a:rPr lang="ru-RU" sz="1200" b="1" dirty="0" smtClean="0"/>
              <a:t>-развития счетных навыков;</a:t>
            </a:r>
          </a:p>
          <a:p>
            <a:r>
              <a:rPr lang="ru-RU" sz="1200" b="1" dirty="0" smtClean="0"/>
              <a:t>-развития умения выполнять задание по заданной схеме; развития связной речи.</a:t>
            </a:r>
          </a:p>
          <a:p>
            <a:r>
              <a:rPr lang="ru-RU" sz="1200" b="1" dirty="0" smtClean="0"/>
              <a:t>- вызвать чувство радости, удовлетворения от достижения цели.</a:t>
            </a:r>
          </a:p>
          <a:p>
            <a:r>
              <a:rPr lang="ru-RU" sz="1200" b="1" dirty="0" smtClean="0"/>
              <a:t>Данное пособие можно использовать на занятиях </a:t>
            </a:r>
            <a:r>
              <a:rPr lang="ru-RU" sz="1200" b="1" i="1" dirty="0" smtClean="0"/>
              <a:t>(подгрупповых, индивидуальных)</a:t>
            </a:r>
            <a:r>
              <a:rPr lang="ru-RU" sz="1200" b="1" dirty="0" smtClean="0"/>
              <a:t> и в самостоятельной деятельности детей. Пособие включает в себя 4 игры</a:t>
            </a:r>
            <a:r>
              <a:rPr lang="ru-RU" b="1" dirty="0" smtClean="0"/>
              <a:t>. </a:t>
            </a:r>
          </a:p>
          <a:p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85000" y="4127500"/>
            <a:ext cx="368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Детям </a:t>
            </a:r>
            <a:r>
              <a:rPr lang="ru-RU" sz="1200" i="1" dirty="0" smtClean="0"/>
              <a:t>предлагают собрать такую </a:t>
            </a:r>
            <a:r>
              <a:rPr lang="ru-RU" sz="1200" b="1" i="1" dirty="0" smtClean="0"/>
              <a:t>гусеницу</a:t>
            </a:r>
            <a:r>
              <a:rPr lang="ru-RU" sz="1200" i="1" dirty="0" smtClean="0"/>
              <a:t>, какая изображена на карточке. </a:t>
            </a:r>
            <a:r>
              <a:rPr lang="ru-RU" sz="1200" i="1" dirty="0" err="1" smtClean="0"/>
              <a:t>Играя,</a:t>
            </a:r>
            <a:r>
              <a:rPr lang="ru-RU" sz="1200" i="1" u="sng" dirty="0" err="1" smtClean="0"/>
              <a:t>ребенок</a:t>
            </a:r>
            <a:r>
              <a:rPr lang="ru-RU" sz="1200" i="1" u="sng" dirty="0" smtClean="0"/>
              <a:t> осваивает виды соединения</a:t>
            </a:r>
            <a:r>
              <a:rPr lang="ru-RU" sz="1200" i="1" dirty="0" smtClean="0"/>
              <a:t>: учится застегивать пуговицы, прикреплять предметы на липучку. Во время выполнения этих действий у ребенка развивается мелкая моторика, восприятия цвета, формы, счетный навык.</a:t>
            </a:r>
          </a:p>
          <a:p>
            <a:endParaRPr lang="ru-RU" sz="1200" b="1" dirty="0"/>
          </a:p>
        </p:txBody>
      </p:sp>
      <p:pic>
        <p:nvPicPr>
          <p:cNvPr id="22" name="Рисунок 21" descr="VdfIHpGhFBM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 l="6713" t="17693" r="53572" b="30741"/>
          <a:stretch>
            <a:fillRect/>
          </a:stretch>
        </p:blipFill>
        <p:spPr>
          <a:xfrm rot="16200000">
            <a:off x="7980276" y="-919073"/>
            <a:ext cx="1324150" cy="3721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602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2738" y="444500"/>
            <a:ext cx="6260662" cy="114617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«Умная гусеница»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1055" y="1506835"/>
            <a:ext cx="5270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№ 2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«Укрась гусеницу»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E5DPUG1nPxQ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20926" r="3106" b="32778"/>
          <a:stretch>
            <a:fillRect/>
          </a:stretch>
        </p:blipFill>
        <p:spPr>
          <a:xfrm>
            <a:off x="1320800" y="2044701"/>
            <a:ext cx="2133600" cy="22064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MQoHcjIKbNg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t="19815" r="6313" b="38704"/>
          <a:stretch>
            <a:fillRect/>
          </a:stretch>
        </p:blipFill>
        <p:spPr>
          <a:xfrm>
            <a:off x="3576878" y="2057400"/>
            <a:ext cx="2239722" cy="2146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7581900" y="97135"/>
            <a:ext cx="24511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№ 4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«Ожерелье»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HLxijcMO5ng.jpg"/>
          <p:cNvPicPr>
            <a:picLocks noChangeAspect="1"/>
          </p:cNvPicPr>
          <p:nvPr/>
        </p:nvPicPr>
        <p:blipFill>
          <a:blip r:embed="rId4" cstate="print"/>
          <a:srcRect t="15000" r="2305" b="27778"/>
          <a:stretch>
            <a:fillRect/>
          </a:stretch>
        </p:blipFill>
        <p:spPr>
          <a:xfrm>
            <a:off x="6095999" y="1143000"/>
            <a:ext cx="2464479" cy="3124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" name="TextBox 16"/>
          <p:cNvSpPr txBox="1"/>
          <p:nvPr/>
        </p:nvSpPr>
        <p:spPr>
          <a:xfrm>
            <a:off x="1498600" y="4254501"/>
            <a:ext cx="425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В игре № 2 «Укрась </a:t>
            </a:r>
            <a:r>
              <a:rPr lang="ru-RU" sz="1200" b="1" i="1" dirty="0" smtClean="0"/>
              <a:t>гусеницу</a:t>
            </a:r>
            <a:r>
              <a:rPr lang="ru-RU" sz="1200" i="1" dirty="0" smtClean="0"/>
              <a:t>» задания усложняются. Здесь детям предлагаются карточки с изображенными на них геометрическими фигурами. Когда дети хорошо усвоят данные понятия, им можно задавать устные аналогичные задания уже без наглядной </a:t>
            </a:r>
            <a:r>
              <a:rPr lang="ru-RU" sz="1200" i="1" dirty="0" err="1" smtClean="0"/>
              <a:t>инструкции.</a:t>
            </a:r>
            <a:r>
              <a:rPr lang="ru-RU" sz="1200" i="1" u="sng" dirty="0" err="1" smtClean="0"/>
              <a:t>Пример</a:t>
            </a:r>
            <a:r>
              <a:rPr lang="ru-RU" sz="1200" i="1" dirty="0" smtClean="0"/>
              <a:t>: «Укрась </a:t>
            </a:r>
            <a:r>
              <a:rPr lang="ru-RU" sz="1200" b="1" i="1" dirty="0" smtClean="0"/>
              <a:t>гусеницу синими квадратами</a:t>
            </a:r>
            <a:r>
              <a:rPr lang="ru-RU" sz="1200" i="1" dirty="0" smtClean="0"/>
              <a:t>»</a:t>
            </a:r>
            <a:endParaRPr lang="ru-RU" sz="1200" dirty="0" smtClean="0"/>
          </a:p>
          <a:p>
            <a:endParaRPr lang="ru-RU" sz="1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16600" y="4940301"/>
            <a:ext cx="425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 </a:t>
            </a:r>
            <a:r>
              <a:rPr lang="ru-RU" sz="1200" b="1" i="1" dirty="0" smtClean="0"/>
              <a:t>Игра № 3 «Запомни и повтори», </a:t>
            </a:r>
            <a:r>
              <a:rPr lang="ru-RU" sz="1200" i="1" dirty="0" smtClean="0"/>
              <a:t>которая направлена на развитие памяти и внимания детей. Педагог предъявляет детям карточки-образцы для запоминания на несколько секунд. Дети запоминают порядок расположения фигур на образце, их цвет. Когда карточки переворачиваются, ребята выкладывают такой же рисунок на своем </a:t>
            </a:r>
            <a:r>
              <a:rPr lang="ru-RU" sz="1200" b="1" i="1" dirty="0" smtClean="0"/>
              <a:t>пособии по памяти</a:t>
            </a:r>
            <a:r>
              <a:rPr lang="ru-RU" sz="1200" i="1" dirty="0" smtClean="0"/>
              <a:t>, после чего он сравнивает свой выполненный вариант с образцом.</a:t>
            </a:r>
          </a:p>
          <a:p>
            <a:endParaRPr lang="ru-RU" sz="1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70800" y="2184401"/>
            <a:ext cx="34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 </a:t>
            </a:r>
            <a:endParaRPr lang="ru-RU" sz="1200" i="1" dirty="0" smtClean="0"/>
          </a:p>
          <a:p>
            <a:endParaRPr lang="ru-RU" sz="1200" b="1" i="1" dirty="0"/>
          </a:p>
        </p:txBody>
      </p:sp>
      <p:pic>
        <p:nvPicPr>
          <p:cNvPr id="24" name="Рисунок 23" descr="HLxijcMO5ng.jpg"/>
          <p:cNvPicPr>
            <a:picLocks noChangeAspect="1"/>
          </p:cNvPicPr>
          <p:nvPr/>
        </p:nvPicPr>
        <p:blipFill>
          <a:blip r:embed="rId4" cstate="print"/>
          <a:srcRect t="15000" r="2305" b="27778"/>
          <a:stretch>
            <a:fillRect/>
          </a:stretch>
        </p:blipFill>
        <p:spPr>
          <a:xfrm>
            <a:off x="6108699" y="1130300"/>
            <a:ext cx="2464479" cy="3124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7" name="TextBox 26"/>
          <p:cNvSpPr txBox="1"/>
          <p:nvPr/>
        </p:nvSpPr>
        <p:spPr>
          <a:xfrm>
            <a:off x="8559800" y="1282701"/>
            <a:ext cx="3175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 </a:t>
            </a:r>
            <a:r>
              <a:rPr lang="ru-RU" sz="1100" i="1" dirty="0" smtClean="0"/>
              <a:t>Игра № 4 «Ожерелье» - эта игра похожа на логическую игру с блоками  </a:t>
            </a:r>
            <a:r>
              <a:rPr lang="ru-RU" sz="1100" i="1" dirty="0" err="1" smtClean="0"/>
              <a:t>Дьенеша</a:t>
            </a:r>
            <a:r>
              <a:rPr lang="ru-RU" sz="1100" i="1" dirty="0" smtClean="0"/>
              <a:t>.</a:t>
            </a:r>
          </a:p>
          <a:p>
            <a:r>
              <a:rPr lang="ru-RU" sz="1100" i="1" u="sng" dirty="0" smtClean="0"/>
              <a:t> Цель игры</a:t>
            </a:r>
            <a:r>
              <a:rPr lang="ru-RU" sz="1100" i="1" dirty="0" smtClean="0"/>
              <a:t>: Умение читать схему; закрепление навыков порядкового счета; развитие внимания и логического мышления.</a:t>
            </a:r>
          </a:p>
          <a:p>
            <a:r>
              <a:rPr lang="ru-RU" sz="1100" i="1" dirty="0" smtClean="0"/>
              <a:t>В этой игре детям предлагается собрать ожерелье для </a:t>
            </a:r>
            <a:r>
              <a:rPr lang="ru-RU" sz="1100" b="1" i="1" dirty="0" smtClean="0"/>
              <a:t>гусеницы</a:t>
            </a:r>
            <a:r>
              <a:rPr lang="ru-RU" sz="1100" i="1" dirty="0" smtClean="0"/>
              <a:t>. Для этого нужно правильно расшифровать символы и украсить нашу гусеницу  красивым Ожерельем. </a:t>
            </a:r>
          </a:p>
          <a:p>
            <a:r>
              <a:rPr lang="ru-RU" sz="1100" i="1" dirty="0" smtClean="0"/>
              <a:t>Игра № 4 «Ожерелье» - эта игра похожа на логическую игру с блоками  </a:t>
            </a:r>
            <a:r>
              <a:rPr lang="ru-RU" sz="1100" i="1" dirty="0" err="1" smtClean="0"/>
              <a:t>Дьенеша</a:t>
            </a:r>
            <a:r>
              <a:rPr lang="ru-RU" sz="1100" i="1" dirty="0" smtClean="0"/>
              <a:t>.</a:t>
            </a:r>
          </a:p>
          <a:p>
            <a:r>
              <a:rPr lang="ru-RU" sz="1100" i="1" u="sng" dirty="0" smtClean="0"/>
              <a:t> Цель игры</a:t>
            </a:r>
            <a:r>
              <a:rPr lang="ru-RU" sz="1100" i="1" dirty="0" smtClean="0"/>
              <a:t>: Умение читать схему; закрепление навыков порядкового счета; развитие внимания и логического мышления.</a:t>
            </a:r>
          </a:p>
          <a:p>
            <a:r>
              <a:rPr lang="ru-RU" sz="1100" i="1" dirty="0" smtClean="0"/>
              <a:t>В этой игре детям предлагается собрать ожерелье для </a:t>
            </a:r>
            <a:r>
              <a:rPr lang="ru-RU" sz="1100" b="1" i="1" dirty="0" smtClean="0"/>
              <a:t>гусеницы</a:t>
            </a:r>
            <a:r>
              <a:rPr lang="ru-RU" sz="1100" i="1" dirty="0" smtClean="0"/>
              <a:t>. Для этого нужно правильно расшифровать символы и украсить нашу гусеницу  красивым </a:t>
            </a:r>
            <a:r>
              <a:rPr lang="ru-RU" sz="1100" i="1" dirty="0" smtClean="0"/>
              <a:t>Ожерельем. </a:t>
            </a:r>
            <a:endParaRPr lang="ru-RU" sz="1100" i="1" dirty="0" smtClean="0"/>
          </a:p>
          <a:p>
            <a:endParaRPr lang="ru-RU" sz="1200" i="1" dirty="0" smtClean="0"/>
          </a:p>
          <a:p>
            <a:endParaRPr lang="ru-RU" sz="1200" b="1" i="1" dirty="0"/>
          </a:p>
        </p:txBody>
      </p:sp>
    </p:spTree>
    <p:extLst>
      <p:ext uri="{BB962C8B-B14F-4D97-AF65-F5344CB8AC3E}">
        <p14:creationId xmlns="" xmlns:p14="http://schemas.microsoft.com/office/powerpoint/2010/main" val="634602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38" y="479425"/>
            <a:ext cx="6578162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«Вязанные яблочки»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LszC7JIyqzI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16481" b="34815"/>
          <a:stretch>
            <a:fillRect/>
          </a:stretch>
        </p:blipFill>
        <p:spPr>
          <a:xfrm rot="889601">
            <a:off x="8089651" y="230731"/>
            <a:ext cx="2089966" cy="22030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4700" y="3145135"/>
            <a:ext cx="34925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«Найди для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яблочка 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корзинку»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0lADKAcZ9Fk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9519" t="30741" r="9920" b="33333"/>
          <a:stretch>
            <a:fillRect/>
          </a:stretch>
        </p:blipFill>
        <p:spPr>
          <a:xfrm>
            <a:off x="4470400" y="2921000"/>
            <a:ext cx="2552700" cy="2463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idkdrySgF9k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t="19815" r="14729" b="34074"/>
          <a:stretch>
            <a:fillRect/>
          </a:stretch>
        </p:blipFill>
        <p:spPr>
          <a:xfrm>
            <a:off x="7318375" y="3695700"/>
            <a:ext cx="2701925" cy="31623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Рисунок 7" descr="uFUXnaUWTgo.jpg"/>
          <p:cNvPicPr>
            <a:picLocks noChangeAspect="1"/>
          </p:cNvPicPr>
          <p:nvPr/>
        </p:nvPicPr>
        <p:blipFill>
          <a:blip r:embed="rId5">
            <a:lum bright="10000" contrast="10000"/>
          </a:blip>
          <a:srcRect t="23333" r="4709" b="40000"/>
          <a:stretch>
            <a:fillRect/>
          </a:stretch>
        </p:blipFill>
        <p:spPr>
          <a:xfrm>
            <a:off x="485775" y="4025900"/>
            <a:ext cx="3019425" cy="2514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79800" y="5405735"/>
            <a:ext cx="38227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Чередование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яблок»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3600" y="2802235"/>
            <a:ext cx="406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«Большие и маленькие яблоки»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" y="1524000"/>
            <a:ext cx="400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b="1" i="1" dirty="0" smtClean="0"/>
              <a:t>формировать представление об основных цветах; закрепить умение находить и распределять предметы по цвету и величине; </a:t>
            </a:r>
            <a:r>
              <a:rPr lang="ru-RU" b="1" i="1" dirty="0" smtClean="0"/>
              <a:t>развивать </a:t>
            </a:r>
            <a:r>
              <a:rPr lang="ru-RU" b="1" i="1" dirty="0" smtClean="0"/>
              <a:t>речь, моторику </a:t>
            </a:r>
            <a:r>
              <a:rPr lang="ru-RU" b="1" i="1" dirty="0" smtClean="0"/>
              <a:t>рук.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30446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225425"/>
            <a:ext cx="37211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«Огород»</a:t>
            </a:r>
            <a:endParaRPr lang="ru-RU" sz="48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37EE5D6-F30C-4DAF-816D-2FB39445D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0606" y="2867297"/>
            <a:ext cx="360000" cy="3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2ADFDB5-C1D9-4673-97AB-9C628E161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5606" y="2867297"/>
            <a:ext cx="360000" cy="3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9A31426-1948-4E7F-8F12-449B96B2C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72673" y="2867297"/>
            <a:ext cx="360000" cy="36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691235"/>
            <a:ext cx="30232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«Сбор урожая»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_7IZAvD08HE.jpg"/>
          <p:cNvPicPr>
            <a:picLocks noChangeAspect="1"/>
          </p:cNvPicPr>
          <p:nvPr/>
        </p:nvPicPr>
        <p:blipFill>
          <a:blip r:embed="rId8">
            <a:lum bright="10000" contrast="10000"/>
          </a:blip>
          <a:srcRect b="34074"/>
          <a:stretch>
            <a:fillRect/>
          </a:stretch>
        </p:blipFill>
        <p:spPr>
          <a:xfrm>
            <a:off x="0" y="0"/>
            <a:ext cx="2501900" cy="35698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w8ezKCznKq0.jpg"/>
          <p:cNvPicPr>
            <a:picLocks noChangeAspect="1"/>
          </p:cNvPicPr>
          <p:nvPr/>
        </p:nvPicPr>
        <p:blipFill>
          <a:blip r:embed="rId9">
            <a:lum bright="10000" contrast="10000"/>
          </a:blip>
          <a:srcRect b="35106"/>
          <a:stretch>
            <a:fillRect/>
          </a:stretch>
        </p:blipFill>
        <p:spPr>
          <a:xfrm>
            <a:off x="3136899" y="3157464"/>
            <a:ext cx="2182639" cy="30655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wuLrFJeu0lM.jpg"/>
          <p:cNvPicPr>
            <a:picLocks noChangeAspect="1"/>
          </p:cNvPicPr>
          <p:nvPr/>
        </p:nvPicPr>
        <p:blipFill>
          <a:blip r:embed="rId10"/>
          <a:srcRect l="11563" b="6458"/>
          <a:stretch>
            <a:fillRect/>
          </a:stretch>
        </p:blipFill>
        <p:spPr>
          <a:xfrm>
            <a:off x="7068497" y="2049462"/>
            <a:ext cx="5009203" cy="24463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33700" y="6158925"/>
            <a:ext cx="3836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«Отгадай что это?»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81255" y="901700"/>
            <a:ext cx="4610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«Разноцветные овощи»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1231900"/>
            <a:ext cx="453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b="1" i="1" dirty="0" smtClean="0"/>
              <a:t>познакомить и закрепить знания детей об овощах и месте их роста; учить различать овощи по форме и цвету; обогащать словарный запас</a:t>
            </a:r>
            <a:r>
              <a:rPr lang="ru-RU" b="1" i="1" dirty="0" smtClean="0"/>
              <a:t>. 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помощью данного пособия можно проводить с детьми в различные игры, такие как: </a:t>
            </a:r>
            <a:endParaRPr lang="ru-RU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5100" y="417830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i="1" dirty="0" smtClean="0"/>
              <a:t>детям предлагается поочередно снимать с грядок овощ и назвать и описать его, например: помидор – круглый красный).</a:t>
            </a:r>
            <a:r>
              <a:rPr lang="ru-RU" sz="1200" i="1" dirty="0" smtClean="0"/>
              <a:t> </a:t>
            </a:r>
            <a:endParaRPr lang="ru-RU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73700" y="488950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можно предложить ребенку отгадать загадки об овощах. А отгадки он выбирает сам и размещает овощ в корзинку</a:t>
            </a:r>
            <a:endParaRPr lang="ru-RU" sz="1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05800" y="147320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дети должны разместить  на грядке овощи определенного цвета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2229753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454025"/>
            <a:ext cx="477520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«Времена года»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9ImT4OK8zeg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7507699" y="266700"/>
            <a:ext cx="3500025" cy="3556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Рисунок 7" descr="aM1_6tr7WNQ.jpg"/>
          <p:cNvPicPr>
            <a:picLocks noChangeAspect="1"/>
          </p:cNvPicPr>
          <p:nvPr/>
        </p:nvPicPr>
        <p:blipFill>
          <a:blip r:embed="rId3">
            <a:lum bright="20000" contrast="10000"/>
          </a:blip>
          <a:srcRect t="27222" b="26667"/>
          <a:stretch>
            <a:fillRect/>
          </a:stretch>
        </p:blipFill>
        <p:spPr>
          <a:xfrm>
            <a:off x="485775" y="1778000"/>
            <a:ext cx="3168650" cy="31623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9" descr="sMrvx_g6xCA.jpg"/>
          <p:cNvPicPr>
            <a:picLocks noChangeAspect="1"/>
          </p:cNvPicPr>
          <p:nvPr/>
        </p:nvPicPr>
        <p:blipFill>
          <a:blip r:embed="rId4"/>
          <a:srcRect t="16667" b="33518"/>
          <a:stretch>
            <a:fillRect/>
          </a:stretch>
        </p:blipFill>
        <p:spPr>
          <a:xfrm>
            <a:off x="4364231" y="1816100"/>
            <a:ext cx="2744593" cy="2959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7213600" y="4013200"/>
            <a:ext cx="487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/>
              <a:t>Дидактическое </a:t>
            </a:r>
            <a:r>
              <a:rPr lang="ru-RU" sz="1400" b="1" dirty="0" smtClean="0"/>
              <a:t>пособие  основанное  на </a:t>
            </a:r>
            <a:r>
              <a:rPr lang="ru-RU" sz="1400" b="1" dirty="0" smtClean="0"/>
              <a:t>использовании </a:t>
            </a:r>
            <a:r>
              <a:rPr lang="ru-RU" sz="1400" b="1" dirty="0" smtClean="0"/>
              <a:t>данного дерева, может включать в себя:</a:t>
            </a:r>
          </a:p>
          <a:p>
            <a:r>
              <a:rPr lang="ru-RU" sz="1400" b="1" dirty="0" smtClean="0"/>
              <a:t>- ознакомление с сезонными явлениями и изменениями происходящие в природе в разные сезоны года;</a:t>
            </a:r>
          </a:p>
          <a:p>
            <a:r>
              <a:rPr lang="ru-RU" sz="1400" b="1" dirty="0" smtClean="0"/>
              <a:t>- расширение и обогащение словаря детей;</a:t>
            </a:r>
          </a:p>
          <a:p>
            <a:r>
              <a:rPr lang="ru-RU" sz="1400" b="1" dirty="0" smtClean="0"/>
              <a:t>- ориентирование в пространстве: </a:t>
            </a:r>
            <a:r>
              <a:rPr lang="ru-RU" sz="1400" b="1" dirty="0" err="1" smtClean="0"/>
              <a:t>вверху-внизу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слева-справа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под-над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 - формирование элементарных математических представлений: различие понятий много, один.</a:t>
            </a:r>
          </a:p>
          <a:p>
            <a:r>
              <a:rPr lang="ru-RU" sz="1400" b="1" dirty="0" smtClean="0"/>
              <a:t>- ознакомление детей с цветом, формой.</a:t>
            </a:r>
          </a:p>
          <a:p>
            <a:r>
              <a:rPr lang="ru-RU" sz="1400" b="1" dirty="0" smtClean="0"/>
              <a:t> 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90525"/>
            <a:ext cx="6286500" cy="1325563"/>
          </a:xfrm>
        </p:spPr>
        <p:txBody>
          <a:bodyPr/>
          <a:lstStyle/>
          <a:p>
            <a:r>
              <a:rPr lang="ru-RU" dirty="0" smtClean="0">
                <a:solidFill>
                  <a:srgbClr val="1133DF"/>
                </a:solidFill>
              </a:rPr>
              <a:t>«Весёлый лабиринт»</a:t>
            </a:r>
            <a:endParaRPr lang="ru-RU" dirty="0">
              <a:solidFill>
                <a:srgbClr val="1133DF"/>
              </a:solidFill>
            </a:endParaRPr>
          </a:p>
        </p:txBody>
      </p:sp>
      <p:pic>
        <p:nvPicPr>
          <p:cNvPr id="5" name="Рисунок 4" descr="PkrOMq8RanU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19815" r="13527" b="24074"/>
          <a:stretch>
            <a:fillRect/>
          </a:stretch>
        </p:blipFill>
        <p:spPr>
          <a:xfrm>
            <a:off x="5422900" y="2641600"/>
            <a:ext cx="2603500" cy="36563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Рисунок 5" descr="2a73fdX_zWE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t="18519"/>
          <a:stretch>
            <a:fillRect/>
          </a:stretch>
        </p:blipFill>
        <p:spPr>
          <a:xfrm>
            <a:off x="203201" y="177800"/>
            <a:ext cx="2222500" cy="3175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4hXTnjK2JAU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t="9444" b="10741"/>
          <a:stretch>
            <a:fillRect/>
          </a:stretch>
        </p:blipFill>
        <p:spPr>
          <a:xfrm>
            <a:off x="2794000" y="2019300"/>
            <a:ext cx="2237616" cy="38653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8343900" y="495300"/>
            <a:ext cx="361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Данная игра направлена на развитие зрительного внимания, ориентировки в пространстве, знания цветов и геометрических фигур.</a:t>
            </a:r>
          </a:p>
          <a:p>
            <a:r>
              <a:rPr lang="ru-RU" sz="1600" b="1" dirty="0" smtClean="0"/>
              <a:t>На полу расположены разноцветные геометрические фигуры. Ребенку предлагается карточка, где расположены стрелки с определенным направлением.</a:t>
            </a:r>
            <a:endParaRPr lang="ru-RU" sz="1600" b="1" dirty="0"/>
          </a:p>
        </p:txBody>
      </p:sp>
      <p:pic>
        <p:nvPicPr>
          <p:cNvPr id="11" name="Рисунок 10" descr="J1BHkjPSCm8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6667" r="6713" b="20741"/>
          <a:stretch>
            <a:fillRect/>
          </a:stretch>
        </p:blipFill>
        <p:spPr>
          <a:xfrm>
            <a:off x="721916" y="3568700"/>
            <a:ext cx="1500584" cy="2527299"/>
          </a:xfrm>
          <a:prstGeom prst="rect">
            <a:avLst/>
          </a:prstGeom>
        </p:spPr>
      </p:pic>
      <p:pic>
        <p:nvPicPr>
          <p:cNvPr id="12" name="Рисунок 11" descr="SGjtioozsLE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t="18519" b="7037"/>
          <a:stretch>
            <a:fillRect/>
          </a:stretch>
        </p:blipFill>
        <p:spPr>
          <a:xfrm>
            <a:off x="8521699" y="3009900"/>
            <a:ext cx="1622425" cy="2614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1569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ECDAA8-0B1D-4D53-9547-6F8AF7587453}"/>
              </a:ext>
            </a:extLst>
          </p:cNvPr>
          <p:cNvSpPr txBox="1"/>
          <p:nvPr/>
        </p:nvSpPr>
        <p:spPr>
          <a:xfrm>
            <a:off x="596900" y="2304000"/>
            <a:ext cx="47382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СПАСИБО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за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10" y="2695575"/>
            <a:ext cx="4629150" cy="276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901" y="254001"/>
            <a:ext cx="5473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indent="360000"/>
            <a:r>
              <a:rPr lang="ru-RU" dirty="0" smtClean="0"/>
              <a:t>Таким образом, используемые в коррекционной работе данные дидактические пособия способствуют обеспечению развития моторных, речевых, познавательных, сенсорных умений, которые благотворно влияют на развитие ребенка.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917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многофункциональных развивающих игр с целью формирования сенсорных и речевых процессов</vt:lpstr>
      <vt:lpstr>Слайд 2</vt:lpstr>
      <vt:lpstr>«Умная гусеница»</vt:lpstr>
      <vt:lpstr>«Умная гусеница»</vt:lpstr>
      <vt:lpstr>«Вязанные яблочки»</vt:lpstr>
      <vt:lpstr>«Огород»</vt:lpstr>
      <vt:lpstr>«Времена года»</vt:lpstr>
      <vt:lpstr>«Весёлый лабиринт»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Admin</cp:lastModifiedBy>
  <cp:revision>51</cp:revision>
  <dcterms:created xsi:type="dcterms:W3CDTF">2021-04-06T16:39:49Z</dcterms:created>
  <dcterms:modified xsi:type="dcterms:W3CDTF">2022-10-11T13:35:59Z</dcterms:modified>
</cp:coreProperties>
</file>