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2" r:id="rId2"/>
    <p:sldMasterId id="2147483804" r:id="rId3"/>
    <p:sldMasterId id="2147483816" r:id="rId4"/>
    <p:sldMasterId id="2147483828" r:id="rId5"/>
  </p:sldMasterIdLst>
  <p:sldIdLst>
    <p:sldId id="260" r:id="rId6"/>
    <p:sldId id="264" r:id="rId7"/>
    <p:sldId id="259" r:id="rId8"/>
    <p:sldId id="261" r:id="rId9"/>
    <p:sldId id="266" r:id="rId10"/>
    <p:sldId id="262" r:id="rId11"/>
    <p:sldId id="265" r:id="rId12"/>
    <p:sldId id="270" r:id="rId13"/>
    <p:sldId id="269" r:id="rId14"/>
    <p:sldId id="278" r:id="rId15"/>
    <p:sldId id="263" r:id="rId16"/>
    <p:sldId id="272" r:id="rId17"/>
    <p:sldId id="273" r:id="rId18"/>
    <p:sldId id="268" r:id="rId19"/>
    <p:sldId id="276" r:id="rId20"/>
    <p:sldId id="277" r:id="rId21"/>
    <p:sldId id="279" r:id="rId22"/>
    <p:sldId id="280" r:id="rId23"/>
    <p:sldId id="281" r:id="rId24"/>
    <p:sldId id="283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Новая папка (2)\1610217724_2-p-fon-dlya-prezentatsii-po-logoped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2743683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 - Логопеда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ДСКВ №21 «</a:t>
            </a: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лочка»</a:t>
            </a:r>
          </a:p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ЧУПРИНА </a:t>
            </a:r>
            <a:b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НАТАЛЬЯ ГРИГОРЬЕВНА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692696"/>
            <a:ext cx="6400800" cy="17526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115000"/>
              </a:lnSpc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Развивающая  настольная  игра  </a:t>
            </a:r>
          </a:p>
          <a:p>
            <a:pPr marL="18288" indent="0" algn="ctr">
              <a:lnSpc>
                <a:spcPct val="115000"/>
              </a:lnSpc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«СЕРДИТЫЙ ДРАКОНЧИК»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4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Новая папка (2)\фото\20210524_092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9638"/>
            <a:ext cx="3744416" cy="5469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Новая папка (2)\фото\20210524_092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9638"/>
            <a:ext cx="3744416" cy="546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16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16632"/>
            <a:ext cx="6912768" cy="461665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Наглядный пример: 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5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636" y="490206"/>
            <a:ext cx="849694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Для </a:t>
            </a:r>
            <a:r>
              <a:rPr lang="ru-RU" sz="2400" spc="50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развития интереса к игре </a:t>
            </a:r>
            <a:r>
              <a:rPr lang="ru-RU" sz="2400" spc="50" dirty="0" smtClean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имеется </a:t>
            </a:r>
          </a:p>
          <a:p>
            <a:pPr algn="ctr"/>
            <a:r>
              <a:rPr lang="ru-RU" sz="2400" spc="50" dirty="0" smtClean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огромное </a:t>
            </a:r>
            <a:r>
              <a:rPr lang="ru-RU" sz="2400" spc="50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количество </a:t>
            </a:r>
            <a:r>
              <a:rPr lang="ru-RU" sz="2400" spc="50" dirty="0" smtClean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вариантов … . </a:t>
            </a:r>
          </a:p>
          <a:p>
            <a:pPr algn="ctr"/>
            <a:r>
              <a:rPr lang="ru-RU" sz="2400" spc="50" dirty="0" smtClean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Он зависит </a:t>
            </a:r>
            <a:r>
              <a:rPr lang="ru-RU" sz="2400" spc="50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и может меняться в зависимости </a:t>
            </a:r>
            <a:endParaRPr lang="ru-RU" sz="2400" spc="50" dirty="0" smtClean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ru-RU" sz="2400" spc="50" dirty="0" smtClean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от </a:t>
            </a:r>
            <a:r>
              <a:rPr lang="ru-RU" sz="2400" spc="50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степени обучения. </a:t>
            </a:r>
          </a:p>
        </p:txBody>
      </p:sp>
      <p:pic>
        <p:nvPicPr>
          <p:cNvPr id="9218" name="Picture 2" descr="C:\Users\админ\Desktop\Новая папка (2)\фото\20210524_093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9" y="2154227"/>
            <a:ext cx="7653775" cy="4179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80872" cy="64633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Игру также можно использовать для обучения счёту, изучения геометрических фигур, закрепления цветов.</a:t>
            </a:r>
            <a:endParaRPr lang="ru-RU" b="1" dirty="0"/>
          </a:p>
        </p:txBody>
      </p:sp>
      <p:pic>
        <p:nvPicPr>
          <p:cNvPr id="12290" name="Picture 2" descr="C:\Users\админ\Desktop\Новая папка (2)\фото\20210524_093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905563" cy="490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291" name="Picture 3" descr="C:\Users\админ\Desktop\Новая папка (2)\фото\20210524_093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940312" cy="490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6" name="Picture 2" descr="C:\Users\админ\Desktop\Новая папка (2)\картинки сердитый дракоша_ 2 тыс изображений найдено в Яндекс.Картинках_files\content4 [преобразованный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62320"/>
            <a:ext cx="1735794" cy="23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yt3.ggpht.com/a/AATXAJxMF35ccDf-ynMi295xefRV2mK43-GMB5Q1YN6m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25" y="162880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7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Алгоритм 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algn="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действий </a:t>
            </a:r>
          </a:p>
          <a:p>
            <a:pPr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в игре</a:t>
            </a:r>
          </a:p>
          <a:p>
            <a:pPr algn="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«Сердитый</a:t>
            </a:r>
          </a:p>
          <a:p>
            <a:pPr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Дракончик»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13315" name="Picture 3" descr="C:\Users\админ\Desktop\Новая папка (2)\z_05427c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74" y="1052736"/>
            <a:ext cx="3566202" cy="54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админ\Desktop\35329_html_534d2e4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8770" y="620687"/>
            <a:ext cx="1291822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админ\Desktop\35329_html_534d2e4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5013176"/>
            <a:ext cx="1328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588" y="476672"/>
            <a:ext cx="28817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1. Рассмотреть </a:t>
            </a:r>
          </a:p>
          <a:p>
            <a:pPr algn="ctr"/>
            <a:r>
              <a:rPr lang="ru-RU" dirty="0" smtClean="0"/>
              <a:t>сюжетную картинку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75309"/>
            <a:ext cx="308289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2. Составить </a:t>
            </a:r>
          </a:p>
          <a:p>
            <a:pPr algn="ctr"/>
            <a:r>
              <a:rPr lang="ru-RU" dirty="0" smtClean="0"/>
              <a:t>предложение по картинке</a:t>
            </a:r>
            <a:endParaRPr lang="ru-RU" dirty="0"/>
          </a:p>
        </p:txBody>
      </p:sp>
      <p:pic>
        <p:nvPicPr>
          <p:cNvPr id="2058" name="Picture 10" descr="C:\Users\админ\Desktop\Новая папка (2)\фото\20210524_090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8" y="1360991"/>
            <a:ext cx="3211778" cy="518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60" name="Picture 12" descr="C:\Users\админ\Desktop\Новая папка (2)\фото\20210524_093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331783"/>
            <a:ext cx="3226911" cy="5210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1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32506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3. Выложить </a:t>
            </a:r>
            <a:r>
              <a:rPr lang="ru-RU" dirty="0"/>
              <a:t>схему </a:t>
            </a:r>
            <a:endParaRPr lang="ru-RU" dirty="0" smtClean="0"/>
          </a:p>
          <a:p>
            <a:pPr algn="ctr"/>
            <a:r>
              <a:rPr lang="ru-RU" dirty="0" smtClean="0"/>
              <a:t>предложения </a:t>
            </a:r>
            <a:r>
              <a:rPr lang="ru-RU" dirty="0"/>
              <a:t>(модули слов)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7480" y="404664"/>
            <a:ext cx="321303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4. Поставить </a:t>
            </a:r>
            <a:r>
              <a:rPr lang="ru-RU" dirty="0"/>
              <a:t>знак </a:t>
            </a:r>
            <a:r>
              <a:rPr lang="ru-RU" dirty="0" smtClean="0"/>
              <a:t>в </a:t>
            </a:r>
          </a:p>
          <a:p>
            <a:pPr algn="ctr"/>
            <a:r>
              <a:rPr lang="ru-RU" dirty="0" smtClean="0"/>
              <a:t>конце </a:t>
            </a:r>
            <a:r>
              <a:rPr lang="ru-RU" dirty="0"/>
              <a:t>предложения</a:t>
            </a:r>
          </a:p>
        </p:txBody>
      </p:sp>
      <p:pic>
        <p:nvPicPr>
          <p:cNvPr id="14338" name="Picture 2" descr="C:\Users\админ\Desktop\Новая папка (2)\фото\20210524_09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53" y="1360269"/>
            <a:ext cx="3148884" cy="5062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11" descr="C:\Users\админ\Desktop\Новая папка (2)\фото\20210524_091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3" y="1360269"/>
            <a:ext cx="3121729" cy="5062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7588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818" y="417442"/>
            <a:ext cx="33843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5. Обозначить </a:t>
            </a:r>
            <a:r>
              <a:rPr lang="ru-RU" dirty="0"/>
              <a:t>слова,  которые </a:t>
            </a:r>
            <a:endParaRPr lang="ru-RU" dirty="0" smtClean="0"/>
          </a:p>
          <a:p>
            <a:pPr algn="ctr"/>
            <a:r>
              <a:rPr lang="ru-RU" dirty="0" smtClean="0"/>
              <a:t>пишутся </a:t>
            </a:r>
            <a:r>
              <a:rPr lang="ru-RU" dirty="0"/>
              <a:t>с большой буквы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5531" y="417442"/>
            <a:ext cx="36350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6. Назвать </a:t>
            </a:r>
            <a:r>
              <a:rPr lang="ru-RU" dirty="0"/>
              <a:t>слова-предметы, </a:t>
            </a:r>
            <a:endParaRPr lang="ru-RU" dirty="0" smtClean="0"/>
          </a:p>
          <a:p>
            <a:pPr algn="ctr"/>
            <a:r>
              <a:rPr lang="ru-RU" dirty="0" smtClean="0"/>
              <a:t>слова-действия</a:t>
            </a:r>
            <a:r>
              <a:rPr lang="ru-RU" dirty="0"/>
              <a:t>, слова-признаки</a:t>
            </a:r>
          </a:p>
        </p:txBody>
      </p:sp>
      <p:pic>
        <p:nvPicPr>
          <p:cNvPr id="15363" name="Picture 3" descr="C:\Users\админ\Desktop\Новая папка (2)\фото\20210524_092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8" y="1327165"/>
            <a:ext cx="3705876" cy="517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5364" name="Picture 4" descr="C:\Users\админ\Desktop\Новая папка (2)\фото\20210524_092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26" y="1327165"/>
            <a:ext cx="3651258" cy="517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0397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2673"/>
            <a:ext cx="83529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Также, </a:t>
            </a:r>
            <a:r>
              <a:rPr lang="ru-RU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процессе игры </a:t>
            </a:r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</a:t>
            </a:r>
            <a:r>
              <a:rPr lang="ru-RU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поддерживать интерес </a:t>
            </a:r>
            <a:endParaRPr lang="ru-RU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игре ставя </a:t>
            </a:r>
            <a:r>
              <a:rPr lang="ru-RU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различные </a:t>
            </a:r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коррекционно-обучающие задачи: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Определи </a:t>
            </a:r>
            <a:r>
              <a:rPr lang="ru-RU" dirty="0"/>
              <a:t>количество слов в </a:t>
            </a:r>
            <a:r>
              <a:rPr lang="ru-RU" dirty="0" smtClean="0"/>
              <a:t>предложении;</a:t>
            </a:r>
            <a:endParaRPr lang="ru-RU" dirty="0"/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Назови первое/второе </a:t>
            </a:r>
            <a:r>
              <a:rPr lang="ru-RU" dirty="0"/>
              <a:t>слово в </a:t>
            </a:r>
            <a:r>
              <a:rPr lang="ru-RU" dirty="0" smtClean="0"/>
              <a:t>предложении; 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Отгадай </a:t>
            </a:r>
            <a:r>
              <a:rPr lang="ru-RU" dirty="0"/>
              <a:t>пропущенное слово в предложении (предлог</a:t>
            </a:r>
            <a:r>
              <a:rPr lang="ru-RU" dirty="0" smtClean="0"/>
              <a:t>);</a:t>
            </a:r>
            <a:endParaRPr lang="ru-RU" dirty="0"/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Произнеси </a:t>
            </a:r>
            <a:r>
              <a:rPr lang="ru-RU" dirty="0"/>
              <a:t>предложение с разной </a:t>
            </a:r>
            <a:r>
              <a:rPr lang="ru-RU" dirty="0" smtClean="0"/>
              <a:t>интонацией;</a:t>
            </a:r>
            <a:endParaRPr lang="ru-RU" dirty="0"/>
          </a:p>
          <a:p>
            <a:pPr marL="285750" indent="-285750">
              <a:buBlip>
                <a:blip r:embed="rId2"/>
              </a:buBlip>
            </a:pPr>
            <a:r>
              <a:rPr lang="ru-RU" dirty="0" smtClean="0"/>
              <a:t>Придумай </a:t>
            </a:r>
            <a:r>
              <a:rPr lang="ru-RU" dirty="0"/>
              <a:t>своё </a:t>
            </a:r>
            <a:r>
              <a:rPr lang="ru-RU" dirty="0" smtClean="0"/>
              <a:t>предложение;</a:t>
            </a:r>
            <a:endParaRPr lang="ru-RU" dirty="0"/>
          </a:p>
        </p:txBody>
      </p:sp>
      <p:pic>
        <p:nvPicPr>
          <p:cNvPr id="16387" name="Picture 3" descr="C:\Users\админ\Desktop\Новая папка (2)\фото\20210524_092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931445"/>
            <a:ext cx="6171649" cy="3521891"/>
          </a:xfrm>
          <a:prstGeom prst="snip2DiagRect">
            <a:avLst>
              <a:gd name="adj1" fmla="val 779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 descr="C:\Users\админ\Desktop\Новая папка (2)\p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168352" cy="31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207" y="261908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Ребёнок учится:</a:t>
            </a:r>
          </a:p>
          <a:p>
            <a:endParaRPr lang="ru-RU" b="1" dirty="0" smtClean="0">
              <a:ln w="24500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слышать </a:t>
            </a:r>
            <a:r>
              <a:rPr lang="ru-RU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понимать слово в </a:t>
            </a: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предложении;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понимать </a:t>
            </a:r>
            <a:r>
              <a:rPr lang="ru-RU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смысл </a:t>
            </a: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предложения</a:t>
            </a:r>
            <a:r>
              <a:rPr lang="ru-RU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endParaRPr lang="ru-RU" b="1" dirty="0" smtClean="0">
              <a:ln w="24500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понимать</a:t>
            </a:r>
            <a:r>
              <a:rPr lang="ru-RU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 что предложение состоит из </a:t>
            </a: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слов</a:t>
            </a:r>
            <a:r>
              <a:rPr lang="ru-RU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endParaRPr lang="ru-RU" b="1" dirty="0" smtClean="0">
              <a:ln w="24500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самостоятельно </a:t>
            </a:r>
            <a:r>
              <a:rPr lang="ru-RU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составлять предложение из </a:t>
            </a:r>
            <a:r>
              <a:rPr lang="ru-RU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слов;</a:t>
            </a:r>
            <a:endParaRPr lang="ru-RU" b="1" dirty="0">
              <a:ln w="24500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\Desktop\Новая папка (2)\hello_html_m696274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955175" cy="221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3870" y="836712"/>
            <a:ext cx="61845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r"/>
            <a:r>
              <a:rPr lang="ru-RU" dirty="0">
                <a:solidFill>
                  <a:prstClr val="black"/>
                </a:solidFill>
              </a:rPr>
              <a:t>В данной </a:t>
            </a:r>
            <a:r>
              <a:rPr lang="ru-RU" dirty="0" smtClean="0">
                <a:solidFill>
                  <a:prstClr val="black"/>
                </a:solidFill>
              </a:rPr>
              <a:t>игре</a:t>
            </a:r>
          </a:p>
          <a:p>
            <a:pPr lvl="0" algn="r"/>
            <a:r>
              <a:rPr lang="ru-RU" dirty="0" smtClean="0">
                <a:solidFill>
                  <a:prstClr val="black"/>
                </a:solidFill>
              </a:rPr>
              <a:t>доступной </a:t>
            </a:r>
            <a:r>
              <a:rPr lang="ru-RU" dirty="0">
                <a:solidFill>
                  <a:prstClr val="black"/>
                </a:solidFill>
              </a:rPr>
              <a:t>для </a:t>
            </a:r>
            <a:r>
              <a:rPr lang="ru-RU" dirty="0" smtClean="0">
                <a:solidFill>
                  <a:prstClr val="black"/>
                </a:solidFill>
              </a:rPr>
              <a:t>дошкольников</a:t>
            </a:r>
          </a:p>
          <a:p>
            <a:pPr lvl="0" algn="r"/>
            <a:r>
              <a:rPr lang="ru-RU" dirty="0" smtClean="0">
                <a:solidFill>
                  <a:prstClr val="black"/>
                </a:solidFill>
              </a:rPr>
              <a:t>формируется </a:t>
            </a:r>
            <a:r>
              <a:rPr lang="ru-RU" dirty="0">
                <a:solidFill>
                  <a:prstClr val="black"/>
                </a:solidFill>
              </a:rPr>
              <a:t>фонематическое </a:t>
            </a:r>
            <a:r>
              <a:rPr lang="ru-RU" dirty="0" smtClean="0">
                <a:solidFill>
                  <a:prstClr val="black"/>
                </a:solidFill>
              </a:rPr>
              <a:t>восприятие</a:t>
            </a:r>
          </a:p>
          <a:p>
            <a:pPr lvl="0" algn="r"/>
            <a:r>
              <a:rPr lang="ru-RU" dirty="0" smtClean="0">
                <a:solidFill>
                  <a:prstClr val="black"/>
                </a:solidFill>
              </a:rPr>
              <a:t>- фонематический </a:t>
            </a:r>
            <a:r>
              <a:rPr lang="ru-RU" dirty="0">
                <a:solidFill>
                  <a:prstClr val="black"/>
                </a:solidFill>
              </a:rPr>
              <a:t>анализ и синтез. </a:t>
            </a:r>
          </a:p>
        </p:txBody>
      </p:sp>
      <p:pic>
        <p:nvPicPr>
          <p:cNvPr id="2055" name="Picture 7" descr="https://lira.kursk.muzkult.ru/media/2018/08/09/1227241103/image_image_2255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3" y="4270553"/>
            <a:ext cx="2160239" cy="223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9289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процессе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формируются правила Русского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языка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dirty="0"/>
              <a:t>«Имена детей и клички животных пишутся с большой буквы</a:t>
            </a:r>
            <a:r>
              <a:rPr lang="ru-RU" dirty="0" smtClean="0"/>
              <a:t>!»</a:t>
            </a:r>
            <a:endParaRPr lang="ru-RU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dirty="0"/>
              <a:t>«Предлоги – маленькие слова пишутся отдельно!»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ru-RU" dirty="0"/>
              <a:t>«Предложения бывают повествовательные, вопросительные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  </a:t>
            </a:r>
            <a:r>
              <a:rPr lang="ru-RU" dirty="0" smtClean="0"/>
              <a:t>   и восклицательные!»</a:t>
            </a:r>
            <a:endParaRPr lang="ru-RU" dirty="0"/>
          </a:p>
        </p:txBody>
      </p:sp>
      <p:pic>
        <p:nvPicPr>
          <p:cNvPr id="4102" name="Picture 6" descr="https://yt3.ggpht.com/ytc/AAUvwnhX4z2t7WX1fNJm-Hi4T_bmpun3mrJQT2TttDB7lw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47" y="387109"/>
            <a:ext cx="2545744" cy="24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0-tub-ru.yandex.net/i?id=b317ca4a852f37f60c8a9076bfac8247&amp;ref=rim&amp;n=33&amp;w=301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293">
            <a:off x="492787" y="692028"/>
            <a:ext cx="3305986" cy="16475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7b1de02a7bcf9c1df487-6849f9022b05f72b83236695aa4e9a0a.ssl.cf2.rackcdn.com/uploads/articles/2020/870232/punctuation-1_p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56" y="4797152"/>
            <a:ext cx="2099216" cy="16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4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Новая папка (2)\картинки сердитый дракоша_ 2 тыс изображений найдено в Яндекс.Картинках_files\80819980_large_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24" y="3334676"/>
            <a:ext cx="5027193" cy="31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3461" y="456634"/>
            <a:ext cx="53612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«Сердитый Дракончик»  </a:t>
            </a:r>
            <a:r>
              <a:rPr lang="ru-RU" sz="2000" b="1" spc="5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УНИКАЛЬНАЯ АВТОРСКАЯ НАСТОЛЬНАЯ ИГРА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которая раскрепощает личность повышает настроение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развивает  </a:t>
            </a:r>
            <a:r>
              <a:rPr lang="ru-RU" sz="2000" b="1" spc="50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мышление </a:t>
            </a:r>
            <a:endParaRPr lang="ru-RU" sz="2000" b="1" spc="50" dirty="0" smtClean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2000" b="1" spc="5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надолго </a:t>
            </a:r>
            <a:r>
              <a:rPr lang="ru-RU" sz="2000" b="1" spc="50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увлекает </a:t>
            </a:r>
            <a:r>
              <a:rPr lang="ru-RU" sz="2000" b="1" spc="5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детей !</a:t>
            </a:r>
            <a:endParaRPr lang="ru-RU" sz="2000" b="1" spc="50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8" name="Picture 4" descr="https://i.pinimg.com/originals/51/6f/20/516f20b65cb7b4718007a04f8bb5beb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6634"/>
            <a:ext cx="1800957" cy="16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e01.alicdn.com/kf/HTB1d1V0NhnaK1RjSZFtq6zC2VXa7/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267471" cy="22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s71sever.edu-penza.ru/vospitatel-goda/davajjpoigraem-2412ca968ab957d0b587c0d3b61acd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1" y="404664"/>
            <a:ext cx="72138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sunhome.ru/journal/45/pervie-slova-rebenka-v2.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04" y="4186430"/>
            <a:ext cx="3096343" cy="23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lexkrygin.ru/wp-content/uploads/2018/11/Excited-K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4856"/>
            <a:ext cx="3630857" cy="24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zen_doc/1874110/pub_5d511724118d7f00affe60c5_5e986a1b3cc2370606bc5097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84857"/>
            <a:ext cx="3241999" cy="21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volna.org/wp-content/uploads/2017/07/2017-07-11_13:17:58zhizn-na-fronte-i-v-tylu-pervaya-mirovaya-voyna-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659"/>
            <a:ext cx="648072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0-tub-ru.yandex.net/i?id=ecddf9c86c585e878462db7b9e5d194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777568" cy="25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01519" y="548680"/>
            <a:ext cx="8280920" cy="5616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effectLst/>
              </a:rPr>
              <a:t>Формирование языкового анализа и синтеза;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effectLst/>
              </a:rPr>
              <a:t>Актуализирована задачами коррекционно-развивающей</a:t>
            </a:r>
          </a:p>
          <a:p>
            <a:pPr marL="273050"/>
            <a:r>
              <a:rPr lang="ru-RU" sz="1600" dirty="0" smtClean="0">
                <a:effectLst/>
              </a:rPr>
              <a:t>работы учителя-логопеда с дошкольниками с тяжёлыми нарушениями речи, определёнными Примерной адаптированной основной образовательной Программой для детей с ТНР  </a:t>
            </a:r>
            <a:r>
              <a:rPr lang="ru-RU" sz="1600" dirty="0" err="1" smtClean="0">
                <a:effectLst/>
              </a:rPr>
              <a:t>Н.В.Нищевой</a:t>
            </a:r>
            <a:r>
              <a:rPr lang="ru-RU" sz="1600" dirty="0" smtClean="0">
                <a:effectLst/>
              </a:rPr>
              <a:t>.</a:t>
            </a:r>
          </a:p>
          <a:p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1800" dirty="0" smtClean="0">
                <a:effectLst/>
              </a:rPr>
              <a:t> </a:t>
            </a:r>
          </a:p>
          <a:p>
            <a:endParaRPr lang="ru-RU" sz="1600" dirty="0" smtClean="0">
              <a:effectLst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effectLst/>
              </a:rPr>
              <a:t>Знакомить с понятием </a:t>
            </a:r>
            <a:r>
              <a:rPr lang="ru-RU" sz="1600" b="1" dirty="0" smtClean="0">
                <a:effectLst/>
              </a:rPr>
              <a:t>«предложение»</a:t>
            </a:r>
            <a:r>
              <a:rPr lang="ru-RU" sz="1600" dirty="0">
                <a:effectLst/>
              </a:rPr>
              <a:t>;</a:t>
            </a:r>
            <a:endParaRPr lang="ru-RU" sz="1600" dirty="0" smtClean="0">
              <a:effectLst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effectLst/>
              </a:rPr>
              <a:t>Обучать составлению графических схем предложений (простые, простые предложения из трёх/четырёх слов без предлога, простые предложения из трёх/четырёх слов с предлогом);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>
                <a:effectLst/>
              </a:rPr>
              <a:t>Закреплять знания геометрических фигур, их </a:t>
            </a:r>
            <a:r>
              <a:rPr lang="ru-RU" sz="1600" dirty="0" smtClean="0">
                <a:effectLst/>
              </a:rPr>
              <a:t>названия;</a:t>
            </a:r>
          </a:p>
          <a:p>
            <a:pPr marL="285750" indent="-285750">
              <a:buFont typeface="Wingdings" pitchFamily="2" charset="2"/>
              <a:buChar char="q"/>
              <a:tabLst>
                <a:tab pos="177800" algn="l"/>
              </a:tabLst>
            </a:pPr>
            <a:r>
              <a:rPr lang="ru-RU" sz="1600" dirty="0" smtClean="0">
                <a:effectLst/>
              </a:rPr>
              <a:t>Развивать языковой анализ и синтез, готовить к усвоению </a:t>
            </a:r>
            <a:r>
              <a:rPr lang="ru-RU" sz="1600" dirty="0">
                <a:effectLst/>
              </a:rPr>
              <a:t>э</a:t>
            </a:r>
            <a:r>
              <a:rPr lang="ru-RU" sz="1600" dirty="0" smtClean="0">
                <a:effectLst/>
              </a:rPr>
              <a:t>лементарных правил правописания: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	- раздельное написание слов в предложении,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	- точка (восклицательный и вопросительный знак) в конце предложения,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	- употребление заглавной буквы в начале предложения.</a:t>
            </a:r>
          </a:p>
        </p:txBody>
      </p:sp>
      <p:pic>
        <p:nvPicPr>
          <p:cNvPr id="3075" name="Picture 3" descr="C:\Users\админ\Desktop\Новая папка (2)\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55" y="404664"/>
            <a:ext cx="1887729" cy="13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2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Новая папка (2)\1610217748_1-p-fon-dlya-prezentatsii-po-logoped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540" y="188640"/>
            <a:ext cx="8280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АВТОРСТВО и ПОЛИТИКА ИГРЫ</a:t>
            </a:r>
          </a:p>
          <a:p>
            <a:pPr algn="ctr"/>
            <a:endParaRPr lang="ru-RU" sz="28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Чуприна Наталья Григорьевна - учитель-логопед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МБДОУ ДСКВ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№21 «Ёлочка»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предназначена: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старшего дошкольного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игре «Сердитый дракончик» могут принять участие: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одного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более участников.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Материалы настольной игры: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Игра изготовлена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двухстороннего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разноцветного плотного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картона.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Игрушка «Дракончик» взята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киндер-сюрприза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Сюжетные картинки ………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Прозрачная коробочка-домик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удобного хранения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«Модулей»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«Дракончика». Размер упаковки 20х14х6,5</a:t>
            </a:r>
            <a:endParaRPr lang="ru-RU" dirty="0"/>
          </a:p>
        </p:txBody>
      </p:sp>
      <p:pic>
        <p:nvPicPr>
          <p:cNvPr id="6" name="Picture 2" descr="C:\Users\админ\Desktop\Новая папка (2)\картинки сердитый дракоша_ 2 тыс изображений найдено в Яндекс.Картинках_files\7d344154411379.Y3JvcCwyMDA0LDE1NjksMCw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0524"/>
            <a:ext cx="2408488" cy="202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Новая папка (2)\38cfbf2865c08e6b2c5a18f12dd90a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5" y="2348880"/>
            <a:ext cx="3802296" cy="3525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3978" y="692696"/>
            <a:ext cx="9135001" cy="83099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Знакомство с игрой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6" name="Picture 6" descr="https://st.depositphotos.com/2075965/4256/v/950/depositphotos_42566607-stock-illustration-fireworks-with-star-on-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1927993" cy="15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t.depositphotos.com/2075965/4256/v/950/depositphotos_42566607-stock-illustration-fireworks-with-star-on-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927993" cy="15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36945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Настольная игра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«Сердитый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Дракончик»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представляет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собой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модули -  </a:t>
            </a:r>
          </a:p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«набор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геометрических фигур, обозначающих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слова».</a:t>
            </a:r>
          </a:p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комплект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входят  предлоги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союзы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знаки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препинания,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набор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сюжетных картинок для составления предложений. </a:t>
            </a: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r"/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763708" cy="16985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админ\Desktop\фото\WhatsApp Image 2023-11-08 at 09.41.54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27897"/>
            <a:ext cx="4198772" cy="3149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71101"/>
            <a:ext cx="8496944" cy="390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</a:t>
            </a:r>
            <a:r>
              <a:rPr lang="ru-RU" sz="32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МОДУЛИ</a:t>
            </a:r>
            <a:r>
              <a:rPr lang="ru-RU" sz="28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24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</a:t>
            </a:r>
            <a:r>
              <a:rPr lang="ru-RU" sz="28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endParaRPr lang="ru-RU" sz="2400" b="1" dirty="0" smtClean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30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70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длинных прямоугольников разного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цвета;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2730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18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длинных прямоугольников разного цвета с «трубой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 -</a:t>
            </a:r>
          </a:p>
          <a:p>
            <a:pPr marL="27305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(для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обозначения  заглавной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буквы);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2730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12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квадратов разного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цвета;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2730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12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квадратов разного цвета с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«трубой» -</a:t>
            </a:r>
          </a:p>
          <a:p>
            <a:pPr marL="27305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(для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обозначения заглавной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буквы);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2730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12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кружочков разного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цвета - (для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обозначения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точки);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2730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Треугольники 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обозначения восклицательного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знака;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2730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Знак вопроса 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обозначения вопросительного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знака;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27305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Квадратики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буквами 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 обозначения союзов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{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}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{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}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</a:p>
          <a:p>
            <a:pPr marL="27305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и предлогов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{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}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{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}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https://w-dog.ru/wallpapers/14/2/445271013019551/krokodil-krylya-ochki-kniga-chte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61" y="4179863"/>
            <a:ext cx="4308011" cy="247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vip-divan.su/800/600/https/luboznayka-tula.ru/images/111/dude-youre-losin-me-m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6" y="4179863"/>
            <a:ext cx="4104294" cy="247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5312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админ\Desktop\Новая папка (2)\1610217732_3-p-fon-dlya-prezentatsii-po-logoped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фото\WhatsApp Image 2023-11-08 at 09.41.54 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50" y="1044019"/>
            <a:ext cx="6288699" cy="4716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6688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«игрушка» </a:t>
            </a:r>
            <a:r>
              <a:rPr lang="ru-RU" dirty="0"/>
              <a:t>Сердитый </a:t>
            </a:r>
            <a:r>
              <a:rPr lang="ru-RU" dirty="0" smtClean="0"/>
              <a:t>Дракончик - выполняет функцию знакомства </a:t>
            </a:r>
            <a:r>
              <a:rPr lang="ru-RU" dirty="0"/>
              <a:t>детей с  </a:t>
            </a:r>
            <a:r>
              <a:rPr lang="ru-RU" dirty="0" smtClean="0"/>
              <a:t>предлогами </a:t>
            </a:r>
            <a:r>
              <a:rPr lang="en-US" dirty="0" smtClean="0"/>
              <a:t>|</a:t>
            </a:r>
            <a:r>
              <a:rPr lang="ru-RU" dirty="0" smtClean="0"/>
              <a:t>простыми </a:t>
            </a:r>
            <a:r>
              <a:rPr lang="ru-RU" dirty="0"/>
              <a:t>и </a:t>
            </a:r>
            <a:r>
              <a:rPr lang="ru-RU" dirty="0" smtClean="0"/>
              <a:t>сложными</a:t>
            </a:r>
            <a:r>
              <a:rPr lang="en-US" dirty="0"/>
              <a:t>|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 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/>
              <a:t>{</a:t>
            </a:r>
            <a:r>
              <a:rPr lang="ru-RU" b="1" dirty="0" smtClean="0"/>
              <a:t>на</a:t>
            </a:r>
            <a:r>
              <a:rPr lang="en-US" dirty="0" smtClean="0"/>
              <a:t>},</a:t>
            </a:r>
            <a:r>
              <a:rPr lang="ru-RU" dirty="0" smtClean="0"/>
              <a:t> </a:t>
            </a:r>
            <a:r>
              <a:rPr lang="en-US" dirty="0" smtClean="0"/>
              <a:t>{</a:t>
            </a:r>
            <a:r>
              <a:rPr lang="ru-RU" b="1" dirty="0" smtClean="0"/>
              <a:t>под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/>
              <a:t>{</a:t>
            </a:r>
            <a:r>
              <a:rPr lang="ru-RU" b="1" dirty="0" smtClean="0"/>
              <a:t>в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 smtClean="0"/>
              <a:t>{</a:t>
            </a:r>
            <a:r>
              <a:rPr lang="ru-RU" b="1" dirty="0" smtClean="0"/>
              <a:t>из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 smtClean="0"/>
              <a:t>{</a:t>
            </a:r>
            <a:r>
              <a:rPr lang="ru-RU" b="1" dirty="0" smtClean="0"/>
              <a:t>над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 smtClean="0"/>
              <a:t>{</a:t>
            </a:r>
            <a:r>
              <a:rPr lang="ru-RU" b="1" dirty="0" smtClean="0"/>
              <a:t>около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 smtClean="0"/>
              <a:t>{</a:t>
            </a:r>
            <a:r>
              <a:rPr lang="ru-RU" b="1" dirty="0" smtClean="0"/>
              <a:t>перед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{</a:t>
            </a:r>
            <a:r>
              <a:rPr lang="ru-RU" b="1" dirty="0" smtClean="0"/>
              <a:t>из-под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/>
              <a:t>{</a:t>
            </a:r>
            <a:r>
              <a:rPr lang="ru-RU" b="1" dirty="0" smtClean="0"/>
              <a:t>за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 smtClean="0"/>
              <a:t>{</a:t>
            </a:r>
            <a:r>
              <a:rPr lang="ru-RU" b="1" dirty="0" smtClean="0"/>
              <a:t>из-за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/>
              <a:t>{</a:t>
            </a:r>
            <a:r>
              <a:rPr lang="ru-RU" b="1" dirty="0" smtClean="0"/>
              <a:t>с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 smtClean="0"/>
              <a:t>{</a:t>
            </a:r>
            <a:r>
              <a:rPr lang="ru-RU" b="1" dirty="0" smtClean="0"/>
              <a:t>по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 smtClean="0"/>
              <a:t>{</a:t>
            </a:r>
            <a:r>
              <a:rPr lang="ru-RU" b="1" dirty="0" smtClean="0"/>
              <a:t>между</a:t>
            </a:r>
            <a:r>
              <a:rPr lang="en-US" dirty="0" smtClean="0"/>
              <a:t>}</a:t>
            </a:r>
            <a:r>
              <a:rPr lang="ru-RU" dirty="0" smtClean="0"/>
              <a:t>, </a:t>
            </a:r>
            <a:r>
              <a:rPr lang="en-US" dirty="0" smtClean="0"/>
              <a:t>{</a:t>
            </a:r>
            <a:r>
              <a:rPr lang="ru-RU" b="1" dirty="0" smtClean="0"/>
              <a:t>через</a:t>
            </a:r>
            <a:r>
              <a:rPr lang="en-US" dirty="0" smtClean="0"/>
              <a:t>}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3" name="Picture 2" descr="C:\Users\админ\Desktop\Новая папка (2)\фото\20210524_090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92" y="2312264"/>
            <a:ext cx="7322216" cy="416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0635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689</TotalTime>
  <Words>477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1_Кнопка</vt:lpstr>
      <vt:lpstr>1_Паркет</vt:lpstr>
      <vt:lpstr>2_Паркет</vt:lpstr>
      <vt:lpstr>3_Паркет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Учителя-ЛОГОПЕДА МБДОУ ДСКВ № 21 «Елочка»  ЧУПРИНЫ  НАТАЛЬИ ГРИГОРЬЕВНЫ</dc:title>
  <dc:creator>админ</dc:creator>
  <cp:lastModifiedBy>админ</cp:lastModifiedBy>
  <cp:revision>59</cp:revision>
  <dcterms:created xsi:type="dcterms:W3CDTF">2021-06-05T07:07:50Z</dcterms:created>
  <dcterms:modified xsi:type="dcterms:W3CDTF">2023-11-08T09:56:07Z</dcterms:modified>
</cp:coreProperties>
</file>