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3"/>
  </p:notesMasterIdLst>
  <p:sldIdLst>
    <p:sldId id="314" r:id="rId2"/>
    <p:sldId id="492" r:id="rId3"/>
    <p:sldId id="493" r:id="rId4"/>
    <p:sldId id="495" r:id="rId5"/>
    <p:sldId id="494" r:id="rId6"/>
    <p:sldId id="496" r:id="rId7"/>
    <p:sldId id="497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472" r:id="rId22"/>
  </p:sldIdLst>
  <p:sldSz cx="12192000" cy="6861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COCK" initials="ЕВ" lastIdx="1" clrIdx="0">
    <p:extLst>
      <p:ext uri="{19B8F6BF-5375-455C-9EA6-DF929625EA0E}">
        <p15:presenceInfo xmlns:p15="http://schemas.microsoft.com/office/powerpoint/2012/main" userId="LENCO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8743"/>
    <a:srgbClr val="FF9966"/>
    <a:srgbClr val="3399FF"/>
    <a:srgbClr val="FF9933"/>
    <a:srgbClr val="FF5050"/>
    <a:srgbClr val="F27A16"/>
    <a:srgbClr val="C4BD97"/>
    <a:srgbClr val="00B451"/>
    <a:srgbClr val="004C2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2" autoAdjust="0"/>
    <p:restoredTop sz="94660"/>
  </p:normalViewPr>
  <p:slideViewPr>
    <p:cSldViewPr>
      <p:cViewPr varScale="1">
        <p:scale>
          <a:sx n="109" d="100"/>
          <a:sy n="109" d="100"/>
        </p:scale>
        <p:origin x="642" y="10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8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65892-F424-4E13-AD54-DBE9B964B334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35CA-DFF2-4A1B-A00B-6561BE8E1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5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76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352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9029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705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381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057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733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410" algn="l" defTabSz="12193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F35CA-DFF2-4A1B-A00B-6561BE8E1B4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8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70"/>
            <a:ext cx="12192000" cy="686964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5647"/>
            <a:ext cx="7766936" cy="1647064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2709"/>
            <a:ext cx="7766936" cy="1097407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66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882"/>
            <a:ext cx="8596668" cy="3405176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2470"/>
            <a:ext cx="8596668" cy="157168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8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882"/>
            <a:ext cx="8094134" cy="3023999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3882"/>
            <a:ext cx="7224524" cy="38117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2470"/>
            <a:ext cx="8596668" cy="157168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744"/>
            <a:ext cx="609600" cy="585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7892"/>
            <a:ext cx="609600" cy="585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639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2882"/>
            <a:ext cx="8596668" cy="2596662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9544"/>
            <a:ext cx="8596668" cy="15146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9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882"/>
            <a:ext cx="8094134" cy="3023999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5058"/>
            <a:ext cx="8596669" cy="5144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9544"/>
            <a:ext cx="8596668" cy="15146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744"/>
            <a:ext cx="609600" cy="585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7892"/>
            <a:ext cx="609600" cy="585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608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882"/>
            <a:ext cx="8588203" cy="3023999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5058"/>
            <a:ext cx="8596669" cy="5144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9544"/>
            <a:ext cx="8596668" cy="15146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3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77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882"/>
            <a:ext cx="1304743" cy="5253882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882"/>
            <a:ext cx="7060150" cy="525388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7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2118"/>
            <a:ext cx="8596668" cy="182742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9544"/>
            <a:ext cx="8596668" cy="860798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7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1589"/>
            <a:ext cx="4184035" cy="388256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1590"/>
            <a:ext cx="4184034" cy="38825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5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1983"/>
            <a:ext cx="4185623" cy="576529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8513"/>
            <a:ext cx="4185623" cy="33056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1983"/>
            <a:ext cx="4185618" cy="576529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8513"/>
            <a:ext cx="4185617" cy="33056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50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882"/>
            <a:ext cx="8596668" cy="13214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18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0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9298"/>
            <a:ext cx="3854528" cy="127905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5163"/>
            <a:ext cx="4513541" cy="55289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8355"/>
            <a:ext cx="3854528" cy="258564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2823"/>
            <a:ext cx="8596667" cy="567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882"/>
            <a:ext cx="8596668" cy="384749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9823"/>
            <a:ext cx="8596667" cy="67433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93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70"/>
            <a:ext cx="12192000" cy="686964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882"/>
            <a:ext cx="8596668" cy="132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1590"/>
            <a:ext cx="8596668" cy="3882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4159"/>
            <a:ext cx="911939" cy="365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80ECD-AB24-4D6B-B204-E7DD7B0079A0}" type="datetimeFigureOut">
              <a:rPr lang="ru-RU" smtClean="0"/>
              <a:t>05.11.2021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4159"/>
            <a:ext cx="6297612" cy="365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4159"/>
            <a:ext cx="683339" cy="365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955" y="3068240"/>
            <a:ext cx="3995667" cy="2497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84328" y="5565533"/>
            <a:ext cx="8304923" cy="1180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 учреждение 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172  Калининского района города Санкт-Петербурга.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биологии,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Бахтина Зоя Алексеевна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813955" y="1486371"/>
            <a:ext cx="9245665" cy="164630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класс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Приспособленность растений к использованию энергии света, воды, углекислого газа. 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растений в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природе»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318"/>
    </mc:Choice>
    <mc:Fallback xmlns="">
      <p:transition advTm="2731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0704" y="454260"/>
            <a:ext cx="10705189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прозрачной кожицей – клетки с </a:t>
            </a:r>
            <a:r>
              <a:rPr lang="ru-RU" altLang="ru-RU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хлоропластами</a:t>
            </a:r>
            <a:r>
              <a:rPr lang="ru-RU" altLang="ru-RU" sz="37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хлоропластах содержится зеленый пигмент – </a:t>
            </a:r>
            <a:r>
              <a:rPr lang="ru-RU" altLang="ru-RU" sz="3733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хлорофилл</a:t>
            </a:r>
            <a:r>
              <a:rPr lang="ru-RU" altLang="ru-RU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5" descr="11 новейших областей науки, о которых важно знать (12 фото + текст) &quot; Приколы на VMir.su - С нами не соскучишься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500628"/>
            <a:ext cx="44196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2566491"/>
            <a:ext cx="3552395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3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4340" y="202099"/>
            <a:ext cx="5884368" cy="66678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Клеточное строение листа</a:t>
            </a:r>
          </a:p>
        </p:txBody>
      </p:sp>
      <p:pic>
        <p:nvPicPr>
          <p:cNvPr id="1026" name="Picture 2" descr="Укажите стрелкой губчатую ткань листа Внизу фотография,помогите пожалуйста  Заранее спасибо - Школьные Знания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62" y="868331"/>
            <a:ext cx="5143500" cy="4657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7320136" y="1702395"/>
            <a:ext cx="2136237" cy="2049413"/>
            <a:chOff x="7320136" y="1700808"/>
            <a:chExt cx="2136237" cy="2049413"/>
          </a:xfrm>
        </p:grpSpPr>
        <p:sp>
          <p:nvSpPr>
            <p:cNvPr id="10" name="Правая фигурная скобка 9"/>
            <p:cNvSpPr/>
            <p:nvPr/>
          </p:nvSpPr>
          <p:spPr>
            <a:xfrm>
              <a:off x="7320136" y="1700808"/>
              <a:ext cx="432048" cy="2049413"/>
            </a:xfrm>
            <a:prstGeom prst="rightBrace">
              <a:avLst>
                <a:gd name="adj1" fmla="val 77524"/>
                <a:gd name="adj2" fmla="val 50000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10387" y="2402348"/>
              <a:ext cx="1645986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Столбчатая ткань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20136" y="3790628"/>
            <a:ext cx="2040227" cy="936104"/>
            <a:chOff x="7320136" y="3789040"/>
            <a:chExt cx="1597982" cy="936104"/>
          </a:xfrm>
        </p:grpSpPr>
        <p:sp>
          <p:nvSpPr>
            <p:cNvPr id="12" name="Правая фигурная скобка 11"/>
            <p:cNvSpPr/>
            <p:nvPr/>
          </p:nvSpPr>
          <p:spPr>
            <a:xfrm>
              <a:off x="7320136" y="3789040"/>
              <a:ext cx="332913" cy="936104"/>
            </a:xfrm>
            <a:prstGeom prst="rightBrace">
              <a:avLst>
                <a:gd name="adj1" fmla="val 70296"/>
                <a:gd name="adj2" fmla="val 50000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52184" y="3923061"/>
              <a:ext cx="1165934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Губчатая ткань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086843" y="1373717"/>
            <a:ext cx="1996032" cy="3885118"/>
            <a:chOff x="7086840" y="1372126"/>
            <a:chExt cx="1996031" cy="3885118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7176120" y="1372126"/>
              <a:ext cx="1906751" cy="369332"/>
              <a:chOff x="7176120" y="1372126"/>
              <a:chExt cx="1906751" cy="369332"/>
            </a:xfrm>
          </p:grpSpPr>
          <p:cxnSp>
            <p:nvCxnSpPr>
              <p:cNvPr id="7" name="Прямая со стрелкой 6"/>
              <p:cNvCxnSpPr/>
              <p:nvPr/>
            </p:nvCxnSpPr>
            <p:spPr>
              <a:xfrm flipH="1">
                <a:off x="7176120" y="1556792"/>
                <a:ext cx="8640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8085097" y="1372126"/>
                <a:ext cx="997774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Кожица</a:t>
                </a: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7086840" y="4887912"/>
              <a:ext cx="1906751" cy="369332"/>
              <a:chOff x="7176120" y="1372126"/>
              <a:chExt cx="1906751" cy="369332"/>
            </a:xfrm>
          </p:grpSpPr>
          <p:cxnSp>
            <p:nvCxnSpPr>
              <p:cNvPr id="17" name="Прямая со стрелкой 16"/>
              <p:cNvCxnSpPr/>
              <p:nvPr/>
            </p:nvCxnSpPr>
            <p:spPr>
              <a:xfrm flipH="1">
                <a:off x="7176120" y="1556792"/>
                <a:ext cx="8640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085097" y="1372126"/>
                <a:ext cx="997774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Кожица</a:t>
                </a:r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2971298" y="4726738"/>
            <a:ext cx="4055742" cy="1746776"/>
            <a:chOff x="2971294" y="4725144"/>
            <a:chExt cx="4055741" cy="1746774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2971294" y="4725144"/>
              <a:ext cx="1533902" cy="1734130"/>
              <a:chOff x="3041430" y="4518886"/>
              <a:chExt cx="1533902" cy="1734130"/>
            </a:xfrm>
          </p:grpSpPr>
          <p:cxnSp>
            <p:nvCxnSpPr>
              <p:cNvPr id="26" name="Прямая со стрелкой 25"/>
              <p:cNvCxnSpPr/>
              <p:nvPr/>
            </p:nvCxnSpPr>
            <p:spPr>
              <a:xfrm flipV="1">
                <a:off x="3559745" y="4518886"/>
                <a:ext cx="1015587" cy="13368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3041430" y="5883684"/>
                <a:ext cx="1036630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Устьице</a:t>
                </a: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4367808" y="5151324"/>
              <a:ext cx="2659227" cy="1320594"/>
              <a:chOff x="4367808" y="5151324"/>
              <a:chExt cx="2659227" cy="1320594"/>
            </a:xfrm>
          </p:grpSpPr>
          <p:cxnSp>
            <p:nvCxnSpPr>
              <p:cNvPr id="30" name="Прямая со стрелкой 29"/>
              <p:cNvCxnSpPr/>
              <p:nvPr/>
            </p:nvCxnSpPr>
            <p:spPr>
              <a:xfrm flipH="1" flipV="1">
                <a:off x="4367808" y="5151324"/>
                <a:ext cx="576064" cy="9512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 стрелкой 31"/>
              <p:cNvCxnSpPr/>
              <p:nvPr/>
            </p:nvCxnSpPr>
            <p:spPr>
              <a:xfrm flipH="1" flipV="1">
                <a:off x="4799857" y="5151324"/>
                <a:ext cx="144015" cy="9512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4612849" y="6102587"/>
                <a:ext cx="2414186" cy="36933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Замыкающие клетки</a:t>
                </a:r>
              </a:p>
            </p:txBody>
          </p:sp>
        </p:grpSp>
      </p:grpSp>
      <p:grpSp>
        <p:nvGrpSpPr>
          <p:cNvPr id="38" name="Группа 37"/>
          <p:cNvGrpSpPr/>
          <p:nvPr/>
        </p:nvGrpSpPr>
        <p:grpSpPr>
          <a:xfrm>
            <a:off x="866886" y="1665104"/>
            <a:ext cx="1627455" cy="3187104"/>
            <a:chOff x="906504" y="1700808"/>
            <a:chExt cx="1627454" cy="3187104"/>
          </a:xfrm>
        </p:grpSpPr>
        <p:sp>
          <p:nvSpPr>
            <p:cNvPr id="36" name="Левая фигурная скобка 35"/>
            <p:cNvSpPr/>
            <p:nvPr/>
          </p:nvSpPr>
          <p:spPr>
            <a:xfrm>
              <a:off x="1991544" y="1700808"/>
              <a:ext cx="542414" cy="3187104"/>
            </a:xfrm>
            <a:prstGeom prst="leftBrace">
              <a:avLst>
                <a:gd name="adj1" fmla="val 86139"/>
                <a:gd name="adj2" fmla="val 50000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6504" y="2971195"/>
              <a:ext cx="108504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Мякоть листа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218016" y="4461581"/>
            <a:ext cx="3054387" cy="1762106"/>
            <a:chOff x="6168008" y="4509120"/>
            <a:chExt cx="3054387" cy="1762105"/>
          </a:xfrm>
        </p:grpSpPr>
        <p:cxnSp>
          <p:nvCxnSpPr>
            <p:cNvPr id="42" name="Прямая со стрелкой 41"/>
            <p:cNvCxnSpPr/>
            <p:nvPr/>
          </p:nvCxnSpPr>
          <p:spPr>
            <a:xfrm flipH="1" flipV="1">
              <a:off x="6168008" y="4509120"/>
              <a:ext cx="1608527" cy="12050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76559" y="5624894"/>
              <a:ext cx="1445836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Воздушные полости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631" t="4457" r="31489" b="10307"/>
          <a:stretch/>
        </p:blipFill>
        <p:spPr>
          <a:xfrm>
            <a:off x="6011918" y="2090783"/>
            <a:ext cx="3130269" cy="3399688"/>
          </a:xfrm>
          <a:prstGeom prst="rect">
            <a:avLst/>
          </a:prstGeom>
        </p:spPr>
      </p:pic>
      <p:pic>
        <p:nvPicPr>
          <p:cNvPr id="3074" name="Picture 2" descr="Свойства почек и листьев берез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50" y="2092173"/>
            <a:ext cx="3375413" cy="337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190" y="1959584"/>
            <a:ext cx="3558860" cy="3558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258" y="2070075"/>
            <a:ext cx="3256721" cy="23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383" y="1659516"/>
            <a:ext cx="5129200" cy="384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4FCE83-9AF7-419D-8624-2BE634A96237}"/>
              </a:ext>
            </a:extLst>
          </p:cNvPr>
          <p:cNvSpPr/>
          <p:nvPr/>
        </p:nvSpPr>
        <p:spPr>
          <a:xfrm>
            <a:off x="815413" y="262238"/>
            <a:ext cx="9889099" cy="617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 к поглощению света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1692455"/>
            <a:ext cx="6096001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3)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Листовая мозаика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расположение листьев растений в одной плоскости, обычно перпендикулярной направлению лучей света, что обеспечивает наименьшее затенение листьями друг друга.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10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2635" y="40788"/>
            <a:ext cx="10956589" cy="66678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Приспособленность растений по отношению к свету</a:t>
            </a:r>
            <a:endParaRPr lang="ru-RU" sz="3733" dirty="0">
              <a:solidFill>
                <a:schemeClr val="tx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91712" y="769269"/>
            <a:ext cx="3374885" cy="2035969"/>
            <a:chOff x="560875" y="836712"/>
            <a:chExt cx="3734925" cy="203596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560875" y="1549241"/>
              <a:ext cx="3734925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Светолюбивые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имеют мелкие листья, сильно ветвящиеся побеги, много пигмента. </a:t>
              </a: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 flipH="1">
              <a:off x="2207568" y="836712"/>
              <a:ext cx="1080120" cy="6480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7673175" y="805777"/>
            <a:ext cx="4315232" cy="1789054"/>
            <a:chOff x="7541408" y="680287"/>
            <a:chExt cx="4315232" cy="183163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541408" y="1156984"/>
              <a:ext cx="4315232" cy="13549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Теневыносливые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растения способные обитать в условиях хорошего освещения, так и в условиях затенения.</a:t>
              </a:r>
            </a:p>
          </p:txBody>
        </p:sp>
        <p:cxnSp>
          <p:nvCxnSpPr>
            <p:cNvPr id="11" name="Прямая со стрелкой 10"/>
            <p:cNvCxnSpPr/>
            <p:nvPr/>
          </p:nvCxnSpPr>
          <p:spPr>
            <a:xfrm>
              <a:off x="8208235" y="680287"/>
              <a:ext cx="1013360" cy="4451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3923467" y="761989"/>
            <a:ext cx="3598412" cy="3162491"/>
            <a:chOff x="3745727" y="669049"/>
            <a:chExt cx="3600400" cy="329048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745727" y="2582530"/>
              <a:ext cx="3600400" cy="137700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Тенелюбивые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имеют тонкие листья, крупные, расположены горизонтально, с меньшим количеством устьиц.</a:t>
              </a: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5512597" y="669049"/>
              <a:ext cx="0" cy="182608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989624" y="3052922"/>
            <a:ext cx="1944216" cy="3306851"/>
            <a:chOff x="911424" y="2564904"/>
            <a:chExt cx="1944216" cy="330685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/>
            <a:srcRect l="9615" t="4284" r="3847" b="1464"/>
            <a:stretch/>
          </p:blipFill>
          <p:spPr>
            <a:xfrm>
              <a:off x="911424" y="2564904"/>
              <a:ext cx="1944216" cy="31683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497593" y="5563979"/>
              <a:ext cx="698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Береза</a:t>
              </a:r>
              <a:endPara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129812" y="3926158"/>
            <a:ext cx="2760899" cy="2378452"/>
            <a:chOff x="3923463" y="4295007"/>
            <a:chExt cx="2760898" cy="237845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463" y="4295007"/>
              <a:ext cx="2760898" cy="20706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4725869" y="6365681"/>
              <a:ext cx="1156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Папоротник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352658" y="2607828"/>
            <a:ext cx="2692733" cy="2184257"/>
            <a:chOff x="7346127" y="2937137"/>
            <a:chExt cx="2970788" cy="2592469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6127" y="2937137"/>
              <a:ext cx="2970788" cy="22271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8411770" y="5164309"/>
              <a:ext cx="921758" cy="365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Ландыш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018473" y="5226342"/>
            <a:ext cx="506040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Фототропизм</a:t>
            </a:r>
            <a:r>
              <a:rPr 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изменение направления роста органов растений, в зависимости от направления падающего света.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1451" y="108411"/>
            <a:ext cx="10769102" cy="66678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Приспособленность растений по отношению к воде</a:t>
            </a:r>
            <a:endParaRPr lang="ru-RU" sz="3733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934313"/>
            <a:ext cx="468052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растения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растения, для которых характерно слабое развитие механической ткани и сильное развитие воздушных полостей, отсутствие устьиц (рдесты, элодея, лотос и др.).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6344" y="4396000"/>
            <a:ext cx="905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Водокрас</a:t>
            </a:r>
            <a:endParaRPr lang="ru-RU" sz="1400" i="1" dirty="0"/>
          </a:p>
        </p:txBody>
      </p:sp>
      <p:pic>
        <p:nvPicPr>
          <p:cNvPr id="2050" name="Picture 2" descr="Potamogeton natans - Изображение особи - Плантариу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53" y="3210773"/>
            <a:ext cx="2220531" cy="2957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902953" y="6105132"/>
            <a:ext cx="668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Рдест</a:t>
            </a:r>
            <a:endParaRPr lang="ru-RU" sz="14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90208" y="880550"/>
            <a:ext cx="518457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Околоводные растения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(наземно-водные)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растения, живущие в переувлажненных почвах, вдоль берегов водоемов (рогоз, сусак, тростник, рис, росянка, ольха черная и др.)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982" y="2757877"/>
            <a:ext cx="3143401" cy="235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951968" y="4940447"/>
            <a:ext cx="605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Рогоз</a:t>
            </a:r>
            <a:endParaRPr lang="ru-RU" sz="1400" i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683" y="3821677"/>
            <a:ext cx="2941493" cy="2161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0221307" y="5876343"/>
            <a:ext cx="463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</a:t>
            </a:r>
            <a:endParaRPr lang="ru-RU" sz="1400" dirty="0"/>
          </a:p>
        </p:txBody>
      </p:sp>
      <p:pic>
        <p:nvPicPr>
          <p:cNvPr id="5122" name="Picture 2" descr="Водокрас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1" y="2531542"/>
            <a:ext cx="2724200" cy="1931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0" grpId="0"/>
      <p:bldP spid="13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131" y="169019"/>
            <a:ext cx="10769102" cy="66678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Приспособленность растений по отношению к воде</a:t>
            </a:r>
            <a:endParaRPr lang="ru-RU" sz="3733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0958" y="1008374"/>
            <a:ext cx="4889372" cy="15693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altLang="ru-RU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Суккуленты</a:t>
            </a:r>
            <a:r>
              <a:rPr lang="ru-RU" alt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сочные, накапливают воду в тканях своего тела (</a:t>
            </a:r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кактусы, толстянковые, солерос, молочайные, алоэ</a:t>
            </a:r>
            <a:r>
              <a:rPr lang="ru-RU" alt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Суккуленты - запасают воду в тканях корня, стебля или листьев.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9" y="2578541"/>
            <a:ext cx="2261265" cy="226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9377" y="4486269"/>
            <a:ext cx="540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Алоэ</a:t>
            </a:r>
            <a:endParaRPr lang="ru-RU" sz="18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573" y="2834193"/>
            <a:ext cx="2646568" cy="1984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91013" y="2588233"/>
            <a:ext cx="7596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Кактус</a:t>
            </a:r>
            <a:endParaRPr lang="ru-RU" sz="18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52489" y="938078"/>
            <a:ext cx="4514843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сухих и очень сухих мест -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обитают в местах с недостаточным увлажнениям, могут переносить непродолжительную засуху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древесно-кустарниковые растения, луговые и лесные травянистые и почти все культурные растения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4286" t="190" r="2690" b="-190"/>
          <a:stretch/>
        </p:blipFill>
        <p:spPr>
          <a:xfrm>
            <a:off x="6485120" y="3000178"/>
            <a:ext cx="251093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585141" y="5948961"/>
            <a:ext cx="1572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Ель обыкновенная</a:t>
            </a:r>
            <a:endParaRPr lang="ru-RU" sz="1400" i="1" dirty="0"/>
          </a:p>
        </p:txBody>
      </p:sp>
      <p:pic>
        <p:nvPicPr>
          <p:cNvPr id="16" name="Picture 4" descr="Купена - лучший многолетник для тени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494" y="4001566"/>
            <a:ext cx="2455095" cy="2455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128451" y="3686276"/>
            <a:ext cx="725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Купена</a:t>
            </a:r>
            <a:endParaRPr lang="ru-RU" sz="1400" i="1" dirty="0"/>
          </a:p>
        </p:txBody>
      </p:sp>
      <p:pic>
        <p:nvPicPr>
          <p:cNvPr id="4098" name="Picture 2" descr="Олеанд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95" y="4737717"/>
            <a:ext cx="2748228" cy="1914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5408" y="6214467"/>
            <a:ext cx="8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Олеандр</a:t>
            </a:r>
          </a:p>
        </p:txBody>
      </p:sp>
    </p:spTree>
    <p:extLst>
      <p:ext uri="{BB962C8B-B14F-4D97-AF65-F5344CB8AC3E}">
        <p14:creationId xmlns:p14="http://schemas.microsoft.com/office/powerpoint/2010/main" val="19783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13" grpId="0" animBg="1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1961" y="2758515"/>
            <a:ext cx="3789755" cy="7489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растений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245" b="-3245"/>
          <a:stretch/>
        </p:blipFill>
        <p:spPr>
          <a:xfrm>
            <a:off x="911424" y="454260"/>
            <a:ext cx="4303808" cy="60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0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445" y="166224"/>
            <a:ext cx="7797134" cy="66678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закрепление материала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36360" y="242421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ru-RU" sz="1800" dirty="0">
                <a:solidFill>
                  <a:srgbClr val="1D1D1B"/>
                </a:solidFill>
                <a:latin typeface="robotoregular"/>
              </a:rPr>
              <a:t>        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7408" y="1054327"/>
            <a:ext cx="888098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чем проявляется приспособленность растений к жизни в пустыне и в тропических лесах? </a:t>
            </a:r>
          </a:p>
          <a:p>
            <a:pPr algn="just"/>
            <a:r>
              <a:rPr lang="ru-RU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не менее трех признаков для каждого растения.</a:t>
            </a:r>
            <a:endParaRPr lang="ru-RU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482876"/>
            <a:ext cx="4968552" cy="3726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Файл:Victoria amazonica JPG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482872"/>
            <a:ext cx="5509443" cy="3670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744" y="262235"/>
            <a:ext cx="2891304" cy="748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384" y="1251605"/>
            <a:ext cx="83948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растений, обитающих в пустыне характерно: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влаги мясистых частях растения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Видоизменение листьев в колючки, для уменьшения испарения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корневая система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8988" y="3651872"/>
            <a:ext cx="72426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растений, обитающих в тропических лесах характерно: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Слабое развитие механических тканей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воздухоносных полостей (аэренхимы) 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устьиц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49" y="1098107"/>
            <a:ext cx="3200356" cy="24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Файл:Victoria amazonica JPG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3" y="3508916"/>
            <a:ext cx="3960440" cy="2638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5451" y="406254"/>
            <a:ext cx="4790350" cy="748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400" y="1259769"/>
            <a:ext cx="93370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Ответить на вопросы: 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Какую роль в жизни растений играет свет?</a:t>
            </a:r>
          </a:p>
          <a:p>
            <a:pPr marL="342891" indent="-342891">
              <a:buFontTx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вы думаете, выделяют ли кислород водные растения? 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Подумайте, как приспособлены растения к перенесению низких температур и очень жаркого лета? </a:t>
            </a:r>
          </a:p>
          <a:p>
            <a:pPr marL="342891" indent="-342891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фотопериодизм? Приведите примеры.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4582715"/>
            <a:ext cx="2208245" cy="22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54E24-C4AD-4E8F-956A-7F10FB50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733" y="358246"/>
            <a:ext cx="3264363" cy="94611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99CEB1-BF22-492A-9ECD-3C8D4740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4363"/>
            <a:ext cx="932682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Повторить: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фотосинтеза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необходимые для протекания фотосинтеза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 растений к использованию условий, необходимых для фотосинтеза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роль растений</a:t>
            </a:r>
          </a:p>
          <a:p>
            <a:pPr lvl="0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организмов, способных к фотосинтезу 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382" y="1399066"/>
            <a:ext cx="9325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Заполните таблицу приспособленности растений к тепловому режиму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860079"/>
              </p:ext>
            </p:extLst>
          </p:nvPr>
        </p:nvGraphicFramePr>
        <p:xfrm>
          <a:off x="815413" y="2566491"/>
          <a:ext cx="8826696" cy="35194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1408">
                  <a:extLst>
                    <a:ext uri="{9D8B030D-6E8A-4147-A177-3AD203B41FA5}">
                      <a16:colId xmlns:a16="http://schemas.microsoft.com/office/drawing/2014/main" val="3416419218"/>
                    </a:ext>
                  </a:extLst>
                </a:gridCol>
                <a:gridCol w="3275021">
                  <a:extLst>
                    <a:ext uri="{9D8B030D-6E8A-4147-A177-3AD203B41FA5}">
                      <a16:colId xmlns:a16="http://schemas.microsoft.com/office/drawing/2014/main" val="787349187"/>
                    </a:ext>
                  </a:extLst>
                </a:gridCol>
                <a:gridCol w="2400267">
                  <a:extLst>
                    <a:ext uri="{9D8B030D-6E8A-4147-A177-3AD203B41FA5}">
                      <a16:colId xmlns:a16="http://schemas.microsoft.com/office/drawing/2014/main" val="4007580053"/>
                    </a:ext>
                  </a:extLst>
                </a:gridCol>
              </a:tblGrid>
              <a:tr h="1096261"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r>
                        <a:rPr lang="ru-RU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растений</a:t>
                      </a:r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Приспособления </a:t>
                      </a:r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7691230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Морозостойкие</a:t>
                      </a:r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4146901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Холодостойкие</a:t>
                      </a:r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767186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Теплолюбивые</a:t>
                      </a:r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378928"/>
                  </a:ext>
                </a:extLst>
              </a:tr>
              <a:tr h="9042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Растения тропических зон</a:t>
                      </a:r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829431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19670" y="269327"/>
            <a:ext cx="4790350" cy="7489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42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16803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7488" y="2374473"/>
            <a:ext cx="80772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867" b="1" i="1" dirty="0">
                <a:solidFill>
                  <a:srgbClr val="528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6560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8"/>
    </mc:Choice>
    <mc:Fallback xmlns="">
      <p:transition spd="slow" advTm="2731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F1772E-895B-4CB5-856E-4C54C62069BF}"/>
              </a:ext>
            </a:extLst>
          </p:cNvPr>
          <p:cNvSpPr/>
          <p:nvPr/>
        </p:nvSpPr>
        <p:spPr>
          <a:xfrm>
            <a:off x="527381" y="1414363"/>
            <a:ext cx="92170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греч.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свет;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соединение) – это процесс, в ходе которого в хлоропластах из неорганических веществ – углекислого газа и воды на свету образуются органические вещества – углеводы.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фотосинтезе выделяется кислород.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4FCE83-9AF7-419D-8624-2BE634A96237}"/>
              </a:ext>
            </a:extLst>
          </p:cNvPr>
          <p:cNvSpPr/>
          <p:nvPr/>
        </p:nvSpPr>
        <p:spPr>
          <a:xfrm>
            <a:off x="3887758" y="325228"/>
            <a:ext cx="2939651" cy="7489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Фотосинтез</a:t>
            </a:r>
          </a:p>
        </p:txBody>
      </p:sp>
      <p:pic>
        <p:nvPicPr>
          <p:cNvPr id="6" name="Picture 5" descr="NA0144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4" y="3759024"/>
            <a:ext cx="228176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9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3FC30E-C259-40D0-BC9A-D07ECB1B7F51}"/>
              </a:ext>
            </a:extLst>
          </p:cNvPr>
          <p:cNvSpPr txBox="1"/>
          <p:nvPr/>
        </p:nvSpPr>
        <p:spPr>
          <a:xfrm>
            <a:off x="7236055" y="1771457"/>
            <a:ext cx="4332556" cy="29653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растение поступают: </a:t>
            </a:r>
          </a:p>
          <a:p>
            <a:pPr marL="457189" indent="-457189">
              <a:buAutoNum type="arabicParenR"/>
            </a:pPr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 </a:t>
            </a:r>
          </a:p>
          <a:p>
            <a:pPr marL="457189" indent="-457189">
              <a:buAutoNum type="arabicParenR"/>
            </a:pPr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углекислый газ </a:t>
            </a:r>
          </a:p>
          <a:p>
            <a:endParaRPr lang="ru-RU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sz="2667" dirty="0">
                <a:highlight>
                  <a:srgbClr val="FF993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свету </a:t>
            </a:r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образуются:</a:t>
            </a:r>
          </a:p>
          <a:p>
            <a:pPr marL="457189" indent="-457189">
              <a:buAutoNum type="arabicParenR"/>
            </a:pPr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 вещества</a:t>
            </a:r>
          </a:p>
          <a:p>
            <a:pPr marL="457189" indent="-457189">
              <a:buAutoNum type="arabicParenR"/>
            </a:pPr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CF38B8-C314-4556-8748-88307CD5BFCB}"/>
              </a:ext>
            </a:extLst>
          </p:cNvPr>
          <p:cNvSpPr/>
          <p:nvPr/>
        </p:nvSpPr>
        <p:spPr>
          <a:xfrm>
            <a:off x="2589315" y="261507"/>
            <a:ext cx="4696799" cy="7489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фотосинтеза</a:t>
            </a:r>
          </a:p>
        </p:txBody>
      </p:sp>
      <p:pic>
        <p:nvPicPr>
          <p:cNvPr id="8" name="Picture 5" descr="NA0144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161693"/>
            <a:ext cx="2784309" cy="29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3023659" y="3164918"/>
            <a:ext cx="1440160" cy="69174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 крахмал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155534" y="2320488"/>
            <a:ext cx="2478055" cy="1229592"/>
            <a:chOff x="260664" y="1736283"/>
            <a:chExt cx="1858541" cy="922194"/>
          </a:xfrm>
        </p:grpSpPr>
        <p:sp>
          <p:nvSpPr>
            <p:cNvPr id="4" name="Овал 3"/>
            <p:cNvSpPr/>
            <p:nvPr/>
          </p:nvSpPr>
          <p:spPr>
            <a:xfrm>
              <a:off x="260664" y="1736283"/>
              <a:ext cx="1408584" cy="63332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Углекислый газ</a:t>
              </a:r>
            </a:p>
          </p:txBody>
        </p:sp>
        <p:cxnSp>
          <p:nvCxnSpPr>
            <p:cNvPr id="42" name="Прямая со стрелкой 41"/>
            <p:cNvCxnSpPr>
              <a:stCxn id="4" idx="5"/>
            </p:cNvCxnSpPr>
            <p:nvPr/>
          </p:nvCxnSpPr>
          <p:spPr>
            <a:xfrm>
              <a:off x="1462966" y="2276857"/>
              <a:ext cx="656239" cy="3816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</p:grpSp>
      <p:grpSp>
        <p:nvGrpSpPr>
          <p:cNvPr id="55" name="Группа 54"/>
          <p:cNvGrpSpPr/>
          <p:nvPr/>
        </p:nvGrpSpPr>
        <p:grpSpPr>
          <a:xfrm>
            <a:off x="335360" y="5156488"/>
            <a:ext cx="3216357" cy="953044"/>
            <a:chOff x="395536" y="3863280"/>
            <a:chExt cx="2412268" cy="714783"/>
          </a:xfrm>
          <a:solidFill>
            <a:srgbClr val="FF9966">
              <a:alpha val="52941"/>
            </a:srgbClr>
          </a:solidFill>
        </p:grpSpPr>
        <p:sp>
          <p:nvSpPr>
            <p:cNvPr id="2" name="Овал 1"/>
            <p:cNvSpPr/>
            <p:nvPr/>
          </p:nvSpPr>
          <p:spPr>
            <a:xfrm>
              <a:off x="395536" y="4005957"/>
              <a:ext cx="1728192" cy="572106"/>
            </a:xfrm>
            <a:prstGeom prst="ellipse">
              <a:avLst/>
            </a:prstGeom>
            <a:grp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Вода с растворенными солями</a:t>
              </a:r>
            </a:p>
          </p:txBody>
        </p:sp>
        <p:cxnSp>
          <p:nvCxnSpPr>
            <p:cNvPr id="45" name="Соединительная линия уступом 44"/>
            <p:cNvCxnSpPr>
              <a:stCxn id="2" idx="6"/>
              <a:endCxn id="8" idx="2"/>
            </p:cNvCxnSpPr>
            <p:nvPr/>
          </p:nvCxnSpPr>
          <p:spPr>
            <a:xfrm flipV="1">
              <a:off x="2123728" y="3863280"/>
              <a:ext cx="684076" cy="428730"/>
            </a:xfrm>
            <a:prstGeom prst="bentConnector2">
              <a:avLst/>
            </a:prstGeom>
            <a:grpFill/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Группа 56"/>
          <p:cNvGrpSpPr/>
          <p:nvPr/>
        </p:nvGrpSpPr>
        <p:grpSpPr>
          <a:xfrm>
            <a:off x="4899960" y="3663780"/>
            <a:ext cx="2216339" cy="531379"/>
            <a:chOff x="3818986" y="2743752"/>
            <a:chExt cx="1662254" cy="398534"/>
          </a:xfrm>
          <a:solidFill>
            <a:srgbClr val="3399FF">
              <a:alpha val="41961"/>
            </a:srgbClr>
          </a:solidFill>
        </p:grpSpPr>
        <p:sp>
          <p:nvSpPr>
            <p:cNvPr id="10" name="Овал 9"/>
            <p:cNvSpPr/>
            <p:nvPr/>
          </p:nvSpPr>
          <p:spPr>
            <a:xfrm>
              <a:off x="4203005" y="2743752"/>
              <a:ext cx="1278235" cy="398534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Кислород</a:t>
              </a:r>
            </a:p>
          </p:txBody>
        </p:sp>
        <p:cxnSp>
          <p:nvCxnSpPr>
            <p:cNvPr id="47" name="Прямая со стрелкой 46"/>
            <p:cNvCxnSpPr>
              <a:endCxn id="10" idx="2"/>
            </p:cNvCxnSpPr>
            <p:nvPr/>
          </p:nvCxnSpPr>
          <p:spPr>
            <a:xfrm>
              <a:off x="3818986" y="2751780"/>
              <a:ext cx="384019" cy="191239"/>
            </a:xfrm>
            <a:prstGeom prst="straightConnector1">
              <a:avLst/>
            </a:prstGeom>
            <a:grpFill/>
            <a:ln>
              <a:solidFill>
                <a:srgbClr val="00B0F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4367812" y="1318356"/>
            <a:ext cx="2452273" cy="2095831"/>
            <a:chOff x="3419872" y="984681"/>
            <a:chExt cx="1839205" cy="1571873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3419872" y="984681"/>
              <a:ext cx="1839205" cy="1571873"/>
              <a:chOff x="3419872" y="984681"/>
              <a:chExt cx="1839205" cy="1571873"/>
            </a:xfrm>
          </p:grpSpPr>
          <p:cxnSp>
            <p:nvCxnSpPr>
              <p:cNvPr id="15" name="Прямая соединительная линия 14"/>
              <p:cNvCxnSpPr/>
              <p:nvPr/>
            </p:nvCxnSpPr>
            <p:spPr>
              <a:xfrm flipH="1">
                <a:off x="3726000" y="1688507"/>
                <a:ext cx="846000" cy="45966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>
                <a:stCxn id="5" idx="2"/>
              </p:cNvCxnSpPr>
              <p:nvPr/>
            </p:nvCxnSpPr>
            <p:spPr>
              <a:xfrm flipH="1">
                <a:off x="3419872" y="1552583"/>
                <a:ext cx="1062211" cy="252805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>
                <a:stCxn id="5" idx="3"/>
              </p:cNvCxnSpPr>
              <p:nvPr/>
            </p:nvCxnSpPr>
            <p:spPr>
              <a:xfrm flipH="1">
                <a:off x="3979307" y="1807170"/>
                <a:ext cx="608229" cy="578617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 flipV="1">
                <a:off x="3923928" y="1213844"/>
                <a:ext cx="603115" cy="133771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H="1" flipV="1">
                <a:off x="4716016" y="984681"/>
                <a:ext cx="33539" cy="223043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4353161" y="1034078"/>
                <a:ext cx="257659" cy="216383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" name="Овал 4">
                <a:extLst>
                  <a:ext uri="{FF2B5EF4-FFF2-40B4-BE49-F238E27FC236}">
                    <a16:creationId xmlns:a16="http://schemas.microsoft.com/office/drawing/2014/main" id="{6B76B40E-DC25-48BF-8D5A-E13B374158D2}"/>
                  </a:ext>
                </a:extLst>
              </p:cNvPr>
              <p:cNvSpPr/>
              <p:nvPr/>
            </p:nvSpPr>
            <p:spPr>
              <a:xfrm>
                <a:off x="4482083" y="1192543"/>
                <a:ext cx="720080" cy="72008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200"/>
              </a:p>
            </p:txBody>
          </p:sp>
          <p:cxnSp>
            <p:nvCxnSpPr>
              <p:cNvPr id="28" name="Прямая соединительная линия 27"/>
              <p:cNvCxnSpPr/>
              <p:nvPr/>
            </p:nvCxnSpPr>
            <p:spPr>
              <a:xfrm flipH="1">
                <a:off x="4878128" y="1041742"/>
                <a:ext cx="58656" cy="125879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flipV="1">
                <a:off x="4353161" y="1894290"/>
                <a:ext cx="347761" cy="66226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 flipH="1" flipV="1">
                <a:off x="4902544" y="1893347"/>
                <a:ext cx="42217" cy="297043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 flipH="1" flipV="1">
                <a:off x="5109245" y="1802663"/>
                <a:ext cx="149832" cy="13488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52" name="Прямая со стрелкой 51"/>
            <p:cNvCxnSpPr/>
            <p:nvPr/>
          </p:nvCxnSpPr>
          <p:spPr>
            <a:xfrm flipH="1">
              <a:off x="3726001" y="1732617"/>
              <a:ext cx="756082" cy="4155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73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F1772E-895B-4CB5-856E-4C54C62069BF}"/>
              </a:ext>
            </a:extLst>
          </p:cNvPr>
          <p:cNvSpPr/>
          <p:nvPr/>
        </p:nvSpPr>
        <p:spPr>
          <a:xfrm>
            <a:off x="815413" y="1757348"/>
            <a:ext cx="90250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греч.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свет;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соединение) – это процесс, в ходе которого в хлоропластах из неорганических веществ – </a:t>
            </a:r>
            <a:r>
              <a:rPr lang="ru-RU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углекислого газа</a:t>
            </a:r>
            <a:r>
              <a:rPr lang="ru-RU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highlight>
                  <a:srgbClr val="FF993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свету</a:t>
            </a:r>
            <a:r>
              <a:rPr lang="ru-RU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образуются органические вещества – углеводы.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фотосинтезе выделяется кислород.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4FCE83-9AF7-419D-8624-2BE634A96237}"/>
              </a:ext>
            </a:extLst>
          </p:cNvPr>
          <p:cNvSpPr/>
          <p:nvPr/>
        </p:nvSpPr>
        <p:spPr>
          <a:xfrm>
            <a:off x="1754671" y="334243"/>
            <a:ext cx="7146485" cy="11430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необходимые для протекания фотосинтеза</a:t>
            </a:r>
          </a:p>
        </p:txBody>
      </p:sp>
      <p:pic>
        <p:nvPicPr>
          <p:cNvPr id="6" name="Picture 5" descr="NA0144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7" y="4102009"/>
            <a:ext cx="228176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2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F1772E-895B-4CB5-856E-4C54C62069BF}"/>
              </a:ext>
            </a:extLst>
          </p:cNvPr>
          <p:cNvSpPr/>
          <p:nvPr/>
        </p:nvSpPr>
        <p:spPr>
          <a:xfrm>
            <a:off x="4463819" y="1521756"/>
            <a:ext cx="5664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углекислый газ</a:t>
            </a:r>
            <a:r>
              <a:rPr lang="ru-RU" dirty="0"/>
              <a:t>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dirty="0"/>
              <a:t>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highlight>
                  <a:srgbClr val="FF993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свет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4FCE83-9AF7-419D-8624-2BE634A96237}"/>
              </a:ext>
            </a:extLst>
          </p:cNvPr>
          <p:cNvSpPr/>
          <p:nvPr/>
        </p:nvSpPr>
        <p:spPr>
          <a:xfrm>
            <a:off x="815413" y="150430"/>
            <a:ext cx="8640960" cy="11430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Фотосинтез протекает в зеленых листьях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C9039-CEC3-45D9-83D7-8CB9CA648C42}"/>
              </a:ext>
            </a:extLst>
          </p:cNvPr>
          <p:cNvSpPr txBox="1"/>
          <p:nvPr/>
        </p:nvSpPr>
        <p:spPr>
          <a:xfrm>
            <a:off x="383366" y="1521757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 листья попадают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EE858-07F2-451A-8B87-91FD4D022914}"/>
              </a:ext>
            </a:extLst>
          </p:cNvPr>
          <p:cNvSpPr txBox="1"/>
          <p:nvPr/>
        </p:nvSpPr>
        <p:spPr>
          <a:xfrm>
            <a:off x="406895" y="2470480"/>
            <a:ext cx="7872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приспособления есть у растений, чтобы получить как можно больше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углекислого газа, воды и света?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 сделать из них больше питательных веществ)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E3A7D-A2AD-4A2C-87FC-26F9D1884EA8}"/>
              </a:ext>
            </a:extLst>
          </p:cNvPr>
          <p:cNvSpPr txBox="1"/>
          <p:nvPr/>
        </p:nvSpPr>
        <p:spPr>
          <a:xfrm>
            <a:off x="10006309" y="2285817"/>
            <a:ext cx="96010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400" b="1" dirty="0"/>
              <a:t>?</a:t>
            </a:r>
          </a:p>
        </p:txBody>
      </p:sp>
      <p:pic>
        <p:nvPicPr>
          <p:cNvPr id="9" name="Picture 5" descr="NA0144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33" y="2734483"/>
            <a:ext cx="2745784" cy="294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6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4FCE83-9AF7-419D-8624-2BE634A96237}"/>
              </a:ext>
            </a:extLst>
          </p:cNvPr>
          <p:cNvSpPr/>
          <p:nvPr/>
        </p:nvSpPr>
        <p:spPr>
          <a:xfrm>
            <a:off x="143339" y="189820"/>
            <a:ext cx="9505056" cy="617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 к поглощению света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C9039-CEC3-45D9-83D7-8CB9CA648C42}"/>
              </a:ext>
            </a:extLst>
          </p:cNvPr>
          <p:cNvSpPr txBox="1"/>
          <p:nvPr/>
        </p:nvSpPr>
        <p:spPr>
          <a:xfrm>
            <a:off x="863419" y="934312"/>
            <a:ext cx="7781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Листья – плоские, чтобы свет проникал в каждую клетку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168" y="2566492"/>
            <a:ext cx="6416939" cy="312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важнейший боковой орган побега, осуществляющий фотосинтез (воздушное питание), транспирацию (испарение воды) и газообмен (поглощение и выделение газов).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185" y="1783454"/>
            <a:ext cx="2724324" cy="4140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8185" y="5924426"/>
            <a:ext cx="2415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Внешнее строение листа</a:t>
            </a:r>
          </a:p>
        </p:txBody>
      </p:sp>
    </p:spTree>
    <p:extLst>
      <p:ext uri="{BB962C8B-B14F-4D97-AF65-F5344CB8AC3E}">
        <p14:creationId xmlns:p14="http://schemas.microsoft.com/office/powerpoint/2010/main" val="274425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501" y="832914"/>
            <a:ext cx="95780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Зеленые листья называют органами воздушного питания. В них через специальные щелевидные клеточные образования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устьица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поступает воздух.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Устьица расположены в тонкой прозрачной кожице.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341121" y="3033646"/>
            <a:ext cx="3277514" cy="3497167"/>
            <a:chOff x="6817942" y="2284823"/>
            <a:chExt cx="3277513" cy="3497168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6817942" y="2284823"/>
              <a:ext cx="3277513" cy="3310365"/>
              <a:chOff x="7581064" y="2134859"/>
              <a:chExt cx="3277513" cy="3310365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81064" y="2134859"/>
                <a:ext cx="3277513" cy="331036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5" name="Группа 4"/>
              <p:cNvGrpSpPr/>
              <p:nvPr/>
            </p:nvGrpSpPr>
            <p:grpSpPr>
              <a:xfrm>
                <a:off x="9219820" y="2427161"/>
                <a:ext cx="1447226" cy="641799"/>
                <a:chOff x="7635644" y="1372126"/>
                <a:chExt cx="1447226" cy="641799"/>
              </a:xfrm>
            </p:grpSpPr>
            <p:cxnSp>
              <p:nvCxnSpPr>
                <p:cNvPr id="6" name="Прямая со стрелкой 5"/>
                <p:cNvCxnSpPr/>
                <p:nvPr/>
              </p:nvCxnSpPr>
              <p:spPr>
                <a:xfrm flipH="1">
                  <a:off x="7635644" y="1556792"/>
                  <a:ext cx="404572" cy="4571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TextBox 6"/>
                <p:cNvSpPr txBox="1"/>
                <p:nvPr/>
              </p:nvSpPr>
              <p:spPr>
                <a:xfrm>
                  <a:off x="8085097" y="1372126"/>
                  <a:ext cx="997773" cy="369332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8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Кожица</a:t>
                  </a:r>
                </a:p>
              </p:txBody>
            </p:sp>
          </p:grpSp>
        </p:grpSp>
        <p:sp>
          <p:nvSpPr>
            <p:cNvPr id="12" name="Прямоугольник 11"/>
            <p:cNvSpPr/>
            <p:nvPr/>
          </p:nvSpPr>
          <p:spPr>
            <a:xfrm>
              <a:off x="7739068" y="5474214"/>
              <a:ext cx="19639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i="1" dirty="0">
                  <a:solidFill>
                    <a:srgbClr val="4E4E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Лист под микроскопом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04042" y="2730425"/>
            <a:ext cx="9114589" cy="3148335"/>
            <a:chOff x="504041" y="2728835"/>
            <a:chExt cx="9114589" cy="3148334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04041" y="2728835"/>
              <a:ext cx="3713481" cy="3148334"/>
              <a:chOff x="332555" y="1994142"/>
              <a:chExt cx="3713481" cy="3148334"/>
            </a:xfrm>
          </p:grpSpPr>
          <p:pic>
            <p:nvPicPr>
              <p:cNvPr id="3" name="Picture 6" descr="Семенные растения перехимичили гидравлику папоротников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555" y="1994142"/>
                <a:ext cx="3713481" cy="261211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Группа 7"/>
              <p:cNvGrpSpPr/>
              <p:nvPr/>
            </p:nvGrpSpPr>
            <p:grpSpPr>
              <a:xfrm>
                <a:off x="347943" y="4293094"/>
                <a:ext cx="1571591" cy="849382"/>
                <a:chOff x="2356504" y="5096044"/>
                <a:chExt cx="1757444" cy="1059528"/>
              </a:xfrm>
            </p:grpSpPr>
            <p:cxnSp>
              <p:nvCxnSpPr>
                <p:cNvPr id="9" name="Прямая со стрелкой 8"/>
                <p:cNvCxnSpPr/>
                <p:nvPr/>
              </p:nvCxnSpPr>
              <p:spPr>
                <a:xfrm flipV="1">
                  <a:off x="3215680" y="5096044"/>
                  <a:ext cx="898268" cy="63721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2356504" y="5733256"/>
                  <a:ext cx="1054749" cy="422316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ru-RU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Устьице</a:t>
                  </a:r>
                  <a:endPara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2050" name="Picture 2" descr="Практическая работа «Строение кожицы листа»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805" y="2728835"/>
              <a:ext cx="4695825" cy="278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689" y="2881676"/>
            <a:ext cx="2713939" cy="35989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65" y="2451761"/>
            <a:ext cx="4876800" cy="399097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04FCE83-9AF7-419D-8624-2BE634A96237}"/>
              </a:ext>
            </a:extLst>
          </p:cNvPr>
          <p:cNvSpPr/>
          <p:nvPr/>
        </p:nvSpPr>
        <p:spPr>
          <a:xfrm>
            <a:off x="305383" y="144360"/>
            <a:ext cx="9234845" cy="617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 к поглощению света</a:t>
            </a:r>
          </a:p>
        </p:txBody>
      </p:sp>
    </p:spTree>
    <p:extLst>
      <p:ext uri="{BB962C8B-B14F-4D97-AF65-F5344CB8AC3E}">
        <p14:creationId xmlns:p14="http://schemas.microsoft.com/office/powerpoint/2010/main" val="603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Что расскажет кожица листа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27" y="2398970"/>
            <a:ext cx="4608512" cy="3453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327" y="283496"/>
            <a:ext cx="11100715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Кожица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—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разновидность покровной ткани, которая защищает клетки от механических повреждений и от высыхания, а также обеспечивает газообмен и испарение воды.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327" y="1817232"/>
            <a:ext cx="1100124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Кутикула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восковой слой (восковой налёт), который предотвращает потерю воды.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8327" y="2914790"/>
            <a:ext cx="1098676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Трихомы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 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клетки эпидермы или выросты, образующие опушение на поверхностных органах растений, могут присутствовать на всех наземных органах растения.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-84631" y="4360305"/>
            <a:ext cx="5562916" cy="2566554"/>
            <a:chOff x="0" y="4109107"/>
            <a:chExt cx="5562916" cy="256655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011559" y="4109107"/>
              <a:ext cx="3551357" cy="2415319"/>
              <a:chOff x="456411" y="4053265"/>
              <a:chExt cx="3384376" cy="2415319"/>
            </a:xfrm>
          </p:grpSpPr>
          <p:cxnSp>
            <p:nvCxnSpPr>
              <p:cNvPr id="6" name="Прямая со стрелкой 5"/>
              <p:cNvCxnSpPr/>
              <p:nvPr/>
            </p:nvCxnSpPr>
            <p:spPr>
              <a:xfrm flipH="1">
                <a:off x="1775520" y="4053265"/>
                <a:ext cx="1008112" cy="5760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456411" y="4652702"/>
                <a:ext cx="3384376" cy="181588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ru-RU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Кроющие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образуются из покровных тканей и служат для защиты растения от неблагоприятного воздействия внешней среды. </a:t>
                </a:r>
                <a:endPara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26" name="Picture 2" descr="https://upload.wikimedia.org/wikipedia/commons/thumb/d/de/Coleus_leaf_trichomes_SEM.jpg/800px-Coleus_leaf_trichomes_SE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37"/>
            <a:stretch/>
          </p:blipFill>
          <p:spPr bwMode="auto">
            <a:xfrm>
              <a:off x="0" y="4743733"/>
              <a:ext cx="1972314" cy="19319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828621" y="4406792"/>
            <a:ext cx="6347509" cy="2454383"/>
            <a:chOff x="5717083" y="4109107"/>
            <a:chExt cx="6347509" cy="2504789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5717083" y="4109107"/>
              <a:ext cx="4233872" cy="2046226"/>
              <a:chOff x="5418475" y="3929917"/>
              <a:chExt cx="4233872" cy="2046226"/>
            </a:xfrm>
          </p:grpSpPr>
          <p:cxnSp>
            <p:nvCxnSpPr>
              <p:cNvPr id="8" name="Прямая со стрелкой 7"/>
              <p:cNvCxnSpPr/>
              <p:nvPr/>
            </p:nvCxnSpPr>
            <p:spPr>
              <a:xfrm>
                <a:off x="5418475" y="3929917"/>
                <a:ext cx="936104" cy="6480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Прямоугольник 9"/>
              <p:cNvSpPr/>
              <p:nvPr/>
            </p:nvSpPr>
            <p:spPr>
              <a:xfrm>
                <a:off x="5447928" y="4652704"/>
                <a:ext cx="4204419" cy="132343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ru-RU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Железистые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— принадлежат к выделительным тканям наружной секреции и участвуют процессах накопления и выделения веществ.</a:t>
                </a:r>
              </a:p>
            </p:txBody>
          </p:sp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516" y="4885704"/>
              <a:ext cx="1975076" cy="172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28" name="Picture 4" descr="Кутикула растений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65" y="3008353"/>
            <a:ext cx="4244937" cy="3183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15690</TotalTime>
  <Words>892</Words>
  <Application>Microsoft Office PowerPoint</Application>
  <PresentationFormat>Произвольный</PresentationFormat>
  <Paragraphs>121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robotoregular</vt:lpstr>
      <vt:lpstr>Times New Roman</vt:lpstr>
      <vt:lpstr>Trebuchet MS</vt:lpstr>
      <vt:lpstr>Wingdings</vt:lpstr>
      <vt:lpstr>Wingdings 3</vt:lpstr>
      <vt:lpstr>Аспект</vt:lpstr>
      <vt:lpstr>  БИОЛОГИЯ 6 класс Тема урока:  «Приспособленность растений к использованию энергии света, воды, углекислого газа.  Роль растений в природе»</vt:lpstr>
      <vt:lpstr>План урока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Irina Knyazeva</dc:creator>
  <cp:lastModifiedBy>Вячеслав Третьяков</cp:lastModifiedBy>
  <cp:revision>1084</cp:revision>
  <dcterms:created xsi:type="dcterms:W3CDTF">2020-07-08T13:10:34Z</dcterms:created>
  <dcterms:modified xsi:type="dcterms:W3CDTF">2021-11-05T20:44:28Z</dcterms:modified>
</cp:coreProperties>
</file>