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86" r:id="rId8"/>
    <p:sldId id="272" r:id="rId9"/>
    <p:sldId id="273" r:id="rId10"/>
    <p:sldId id="274" r:id="rId11"/>
    <p:sldId id="275" r:id="rId12"/>
    <p:sldId id="288" r:id="rId13"/>
    <p:sldId id="287" r:id="rId14"/>
    <p:sldId id="28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39D5-935C-45BD-AB20-2F1EC1F16888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CCC8-E7BD-4521-9D32-CECD0514F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user\Documents\7c07e692f61ef0b5039227263e4971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5322496" cy="53224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7884" y="1142984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ndantino script" pitchFamily="2" charset="0"/>
              </a:rPr>
              <a:t>Начнём  наш  урок  с  хорошего  настроения!!!</a:t>
            </a:r>
            <a:endParaRPr lang="ru-RU" sz="4800" b="1" dirty="0">
              <a:solidFill>
                <a:srgbClr val="7030A0"/>
              </a:solidFill>
              <a:latin typeface="Andantino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357167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 МАРШ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user\Documents\Г.В. Свиридов - Военный марш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71600"/>
            <a:ext cx="7072362" cy="491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 descr="C:\Users\user\Documents\regnum_picture_1504625638167190_norma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ocuments\de622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477279" cy="635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286808" cy="6357958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ocuments\img1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15370" cy="61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928670"/>
            <a:ext cx="428628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511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Andantino script" pitchFamily="2" charset="0"/>
              </a:rPr>
              <a:t>ВЕНЧАНИЕ</a:t>
            </a:r>
            <a:endParaRPr lang="ru-RU" sz="4400" b="1" dirty="0">
              <a:solidFill>
                <a:srgbClr val="0070C0"/>
              </a:solidFill>
              <a:latin typeface="Andantino script" pitchFamily="2" charset="0"/>
            </a:endParaRPr>
          </a:p>
        </p:txBody>
      </p:sp>
      <p:sp>
        <p:nvSpPr>
          <p:cNvPr id="23557" name="AutoShape 5" descr="C:\Users\user\Documents\s1200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C:\Users\user\Documents\s1200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C:\Users\user\Documents\illjustracija-metel-pushkin-povesti-belkina-hudozhnik-d-shmarinov (7)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928670"/>
            <a:ext cx="4500594" cy="550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615552"/>
            <a:ext cx="86693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dantino script" pitchFamily="2" charset="0"/>
                <a:ea typeface="Times New Roman" pitchFamily="18" charset="0"/>
                <a:cs typeface="Arial" pitchFamily="34" charset="0"/>
              </a:rPr>
              <a:t>Почему повесть «Метель» и музыкальные иллюстрации к ней Г.В. Свиридова живут и волнуют сердца?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dantino scrip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dantino scrip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AutoShape 2" descr="C:\Users\user\Documents\s1200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user\Documents\img6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7905773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 descr="C:\Users\user\Documents\img9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8677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5" name="Picture 1" descr="C:\Users\user\Documents\img10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715240" cy="578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cuments\img_user_file_5a78da7b6a7b7_0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28604"/>
            <a:ext cx="8001057" cy="600079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Andantino script" pitchFamily="2" charset="0"/>
                <a:cs typeface="Times New Roman" pitchFamily="18" charset="0"/>
              </a:rPr>
              <a:t>Творческая  работа в  группах</a:t>
            </a:r>
            <a:endParaRPr lang="ru-RU" sz="5400" dirty="0">
              <a:solidFill>
                <a:srgbClr val="0070C0"/>
              </a:solidFill>
              <a:latin typeface="Andantino script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571612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Составление  </a:t>
            </a:r>
            <a:r>
              <a:rPr lang="ru-RU" sz="4800" b="1" dirty="0" err="1" smtClean="0">
                <a:solidFill>
                  <a:srgbClr val="002060"/>
                </a:solidFill>
                <a:latin typeface="Andantino script" pitchFamily="2" charset="0"/>
              </a:rPr>
              <a:t>синквейна</a:t>
            </a:r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4800" b="1" dirty="0">
              <a:solidFill>
                <a:srgbClr val="002060"/>
              </a:solidFill>
              <a:latin typeface="Andantino script" pitchFamily="2" charset="0"/>
            </a:endParaRP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«Угадай  мелодию»</a:t>
            </a:r>
          </a:p>
          <a:p>
            <a:pPr marL="342900" indent="-342900">
              <a:buAutoNum type="arabicPeriod"/>
            </a:pPr>
            <a:endParaRPr lang="ru-RU" sz="4800" b="1" dirty="0">
              <a:solidFill>
                <a:srgbClr val="002060"/>
              </a:solidFill>
              <a:latin typeface="Andantino script" pitchFamily="2" charset="0"/>
            </a:endParaRPr>
          </a:p>
          <a:p>
            <a:pPr marL="342900" indent="-342900"/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3.Рисование  на  воде «</a:t>
            </a:r>
            <a:r>
              <a:rPr lang="ru-RU" sz="4800" b="1" dirty="0" err="1" smtClean="0">
                <a:solidFill>
                  <a:srgbClr val="002060"/>
                </a:solidFill>
                <a:latin typeface="Andantino script" pitchFamily="2" charset="0"/>
              </a:rPr>
              <a:t>Эбру</a:t>
            </a:r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»</a:t>
            </a:r>
            <a:endParaRPr lang="ru-RU" sz="4800" b="1" dirty="0">
              <a:solidFill>
                <a:srgbClr val="002060"/>
              </a:solidFill>
              <a:latin typeface="Andantino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Andantino script" pitchFamily="2" charset="0"/>
              </a:rPr>
              <a:t>ИТОГ   УРОКА</a:t>
            </a:r>
            <a:r>
              <a:rPr lang="ru-RU" sz="5400" b="1" dirty="0" smtClean="0">
                <a:latin typeface="Andantino script" pitchFamily="2" charset="0"/>
              </a:rPr>
              <a:t>:</a:t>
            </a:r>
            <a:endParaRPr lang="ru-RU" sz="5400" b="1" dirty="0">
              <a:latin typeface="Andantino scrip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071678"/>
            <a:ext cx="7444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latin typeface="Andantino script" pitchFamily="2" charset="0"/>
                <a:cs typeface="Times New Roman" pitchFamily="18" charset="0"/>
              </a:rPr>
              <a:t>Так,что</a:t>
            </a:r>
            <a:r>
              <a:rPr lang="ru-RU" sz="5400" b="1" dirty="0">
                <a:latin typeface="Andantino script" pitchFamily="2" charset="0"/>
                <a:cs typeface="Times New Roman" pitchFamily="18" charset="0"/>
              </a:rPr>
              <a:t>  же  </a:t>
            </a:r>
            <a:r>
              <a:rPr lang="ru-RU" sz="5400" b="1" dirty="0" err="1">
                <a:latin typeface="Andantino script" pitchFamily="2" charset="0"/>
                <a:cs typeface="Times New Roman" pitchFamily="18" charset="0"/>
              </a:rPr>
              <a:t>обьединяет</a:t>
            </a:r>
            <a:r>
              <a:rPr lang="ru-RU" sz="5400" b="1" dirty="0">
                <a:latin typeface="Andantino script" pitchFamily="2" charset="0"/>
                <a:cs typeface="Times New Roman" pitchFamily="18" charset="0"/>
              </a:rPr>
              <a:t>  А.С.Пушкина и  Г.В.Свиридова?</a:t>
            </a:r>
            <a:endParaRPr lang="ru-RU" sz="5400" dirty="0">
              <a:latin typeface="Andantino script" pitchFamily="2" charset="0"/>
              <a:cs typeface="Times New Roman" pitchFamily="18" charset="0"/>
            </a:endParaRPr>
          </a:p>
          <a:p>
            <a:pPr algn="ctr"/>
            <a:endParaRPr lang="ru-RU" sz="5400" dirty="0">
              <a:latin typeface="Andantino scrip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6314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1.Сегодня  на  уроке  я  узнал…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2.Мне  было  интересно…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3.Мне  было  трудно…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4.Мне  понравилось…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5.Мне  было  легко…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ndantino script" pitchFamily="2" charset="0"/>
              </a:rPr>
              <a:t>6.У  меня  получилось…</a:t>
            </a:r>
            <a:endParaRPr lang="ru-RU" sz="4800" b="1" dirty="0">
              <a:solidFill>
                <a:srgbClr val="002060"/>
              </a:solidFill>
              <a:latin typeface="Andantino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САМООЦЕНКА  УЧАЩИХСЯ  НА  УРОКЕ: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C:\Users\user\Documents\7c07e692f61ef0b5039227263e497176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264320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C:\Users\user\Documents\KOLOBOK-HUDOJNI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28575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Picture 6" descr="C:\Users\user\Documents\reading-emoj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86058"/>
            <a:ext cx="289052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5" name="Picture 1" descr="C:\Users\user\Documents\img7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6429420" cy="482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85723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Andantino script" pitchFamily="2" charset="0"/>
              </a:rPr>
              <a:t>Тема урока: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1538" y="1996082"/>
            <a:ext cx="7429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dantino script" pitchFamily="2" charset="0"/>
                <a:ea typeface="Times New Roman" pitchFamily="18" charset="0"/>
                <a:cs typeface="Times New Roman" pitchFamily="18" charset="0"/>
              </a:rPr>
              <a:t>«Образы симфонической музыки. Музыкальные иллюстрации к повести А.С.Пушкина</a:t>
            </a:r>
            <a:endParaRPr kumimoji="0" lang="ru-RU" sz="6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dantino scrip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00043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Andantino script" pitchFamily="2" charset="0"/>
              </a:rPr>
              <a:t>Цель  урока:</a:t>
            </a:r>
            <a:endParaRPr lang="ru-RU" sz="6000" b="1" dirty="0">
              <a:solidFill>
                <a:srgbClr val="0070C0"/>
              </a:solidFill>
              <a:latin typeface="Andantino scrip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dantino script" pitchFamily="2" charset="0"/>
                <a:ea typeface="Times New Roman" pitchFamily="18" charset="0"/>
                <a:cs typeface="Arial" pitchFamily="34" charset="0"/>
              </a:rPr>
              <a:t>Продолжить знакомство  с выразительными возможностями симфонической музыки в раскрытии образов литературного сочинения на примере музыкальных иллюстраций «Метель» Г.Свиридова.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dantino scrip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428604"/>
            <a:ext cx="6319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Andantino script" pitchFamily="2" charset="0"/>
              </a:rPr>
              <a:t>План  урока:</a:t>
            </a:r>
            <a:endParaRPr lang="ru-RU" sz="6600" b="1" dirty="0">
              <a:solidFill>
                <a:srgbClr val="0070C0"/>
              </a:solidFill>
              <a:latin typeface="Andantino scrip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571612"/>
            <a:ext cx="85011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1.Продолжить </a:t>
            </a:r>
            <a:r>
              <a:rPr lang="ru-RU" sz="3200" b="1" dirty="0">
                <a:solidFill>
                  <a:srgbClr val="002060"/>
                </a:solidFill>
                <a:latin typeface="Andantino script" pitchFamily="2" charset="0"/>
              </a:rPr>
              <a:t>знакомство с музыкальными иллюстрациями Г. Свиридова к повести А.С. Пушкина</a:t>
            </a:r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;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2.Слушание </a:t>
            </a:r>
            <a:r>
              <a:rPr lang="ru-RU" sz="3200" b="1" dirty="0">
                <a:solidFill>
                  <a:srgbClr val="002060"/>
                </a:solidFill>
                <a:latin typeface="Andantino script" pitchFamily="2" charset="0"/>
              </a:rPr>
              <a:t>фрагментов «Романс», «Пастораль», «Военный марш», «Венчание»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ndantino script" pitchFamily="2" charset="0"/>
              </a:rPr>
              <a:t>Г. Свиридова;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3.Анализирование </a:t>
            </a:r>
            <a:r>
              <a:rPr lang="ru-RU" sz="3200" b="1" dirty="0">
                <a:solidFill>
                  <a:srgbClr val="002060"/>
                </a:solidFill>
                <a:latin typeface="Andantino script" pitchFamily="2" charset="0"/>
              </a:rPr>
              <a:t>музыкальных произведений, определение приемов развития музыки Свиридова;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4.Выявление </a:t>
            </a:r>
            <a:r>
              <a:rPr lang="ru-RU" sz="3200" b="1" dirty="0">
                <a:solidFill>
                  <a:srgbClr val="002060"/>
                </a:solidFill>
                <a:latin typeface="Andantino script" pitchFamily="2" charset="0"/>
              </a:rPr>
              <a:t>средств музыкальной выразительности и изобразительности;</a:t>
            </a:r>
          </a:p>
          <a:p>
            <a:pPr marL="342900" lvl="0" indent="-342900"/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5.Что  </a:t>
            </a:r>
            <a:r>
              <a:rPr lang="ru-RU" sz="3200" b="1" dirty="0" err="1" smtClean="0">
                <a:solidFill>
                  <a:srgbClr val="002060"/>
                </a:solidFill>
                <a:latin typeface="Andantino script" pitchFamily="2" charset="0"/>
              </a:rPr>
              <a:t>обьединяет</a:t>
            </a:r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  А.С.Пушкина  и  Г.В.Свиридова</a:t>
            </a:r>
            <a:r>
              <a:rPr lang="en-US" sz="3200" b="1" dirty="0" smtClean="0">
                <a:solidFill>
                  <a:srgbClr val="002060"/>
                </a:solidFill>
                <a:latin typeface="Andantino script" pitchFamily="2" charset="0"/>
              </a:rPr>
              <a:t>?</a:t>
            </a:r>
            <a:r>
              <a:rPr lang="ru-RU" sz="3200" b="1" dirty="0" smtClean="0">
                <a:solidFill>
                  <a:srgbClr val="002060"/>
                </a:solidFill>
                <a:latin typeface="Andantino script" pitchFamily="2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ndantino scrip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ndantino script" pitchFamily="2" charset="0"/>
              </a:rPr>
              <a:t>    </a:t>
            </a:r>
            <a:r>
              <a:rPr lang="ru-RU" sz="5400" b="1" dirty="0" smtClean="0">
                <a:solidFill>
                  <a:srgbClr val="0070C0"/>
                </a:solidFill>
                <a:latin typeface="Andantino script" pitchFamily="2" charset="0"/>
              </a:rPr>
              <a:t>Актуализация  знаний</a:t>
            </a:r>
            <a:r>
              <a:rPr lang="ru-RU" sz="5400" b="1" dirty="0" smtClean="0">
                <a:latin typeface="Andantino script" pitchFamily="2" charset="0"/>
              </a:rPr>
              <a:t>:</a:t>
            </a:r>
            <a:endParaRPr lang="ru-RU" sz="5400" b="1" dirty="0">
              <a:latin typeface="Andantino script" pitchFamily="2" charset="0"/>
            </a:endParaRPr>
          </a:p>
        </p:txBody>
      </p:sp>
      <p:pic>
        <p:nvPicPr>
          <p:cNvPr id="17410" name="Picture 2" descr="C:\Users\user\Documents\МЕТЕ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214422"/>
            <a:ext cx="3443299" cy="300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ocuments\26540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8574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ocuments\spring096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357694"/>
            <a:ext cx="2340760" cy="227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357694"/>
            <a:ext cx="22145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ocuments\77a40f62f93432cc565d1aa444cbf2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214554"/>
            <a:ext cx="2571768" cy="221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8286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ndantino script" pitchFamily="2" charset="0"/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Слушаем  музыку.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 музыкальной  выразительности: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ocuments\lesson-edinstvo-muzykalnogo-proizvedeni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5715000" cy="5248275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5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Andantino script" pitchFamily="2" charset="0"/>
              </a:rPr>
              <a:t>РОМАНС</a:t>
            </a:r>
            <a:endParaRPr lang="ru-RU" sz="6000" b="1" dirty="0">
              <a:solidFill>
                <a:srgbClr val="0070C0"/>
              </a:solidFill>
              <a:latin typeface="Andantino script" pitchFamily="2" charset="0"/>
            </a:endParaRPr>
          </a:p>
        </p:txBody>
      </p:sp>
      <p:pic>
        <p:nvPicPr>
          <p:cNvPr id="16385" name="Picture 1" descr="C:\Users\user\Documents\img5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92948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5ad96a0b6fb8c4d66f5e25e75e5bb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ПАСТОРАЛЬ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user\Documents\Asher-B.-Durand-Pastoral-Landscape-2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57242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2020-02-08T18:56:10Z</dcterms:created>
  <dcterms:modified xsi:type="dcterms:W3CDTF">2020-02-09T18:48:01Z</dcterms:modified>
</cp:coreProperties>
</file>