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4"/>
  </p:notesMasterIdLst>
  <p:sldIdLst>
    <p:sldId id="273" r:id="rId3"/>
    <p:sldId id="278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68" r:id="rId17"/>
    <p:sldId id="269" r:id="rId18"/>
    <p:sldId id="275" r:id="rId19"/>
    <p:sldId id="276" r:id="rId20"/>
    <p:sldId id="270" r:id="rId21"/>
    <p:sldId id="271" r:id="rId22"/>
    <p:sldId id="272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66CC"/>
    <a:srgbClr val="FF99FF"/>
    <a:srgbClr val="FFFF99"/>
    <a:srgbClr val="FFCC00"/>
    <a:srgbClr val="FF33CC"/>
    <a:srgbClr val="FF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368" y="-7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222F825-058F-45DA-8AB2-8D9CC14A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98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0E3358F-0F25-4718-9756-6FD9F9F4C9C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C6515759-9727-4A1A-B463-CB5C4BF8A7C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5AFA2580-F459-425A-888C-86234F96B000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82584A7-C66F-4F9F-8196-03A6A8E3B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B540305F-4876-4CB3-921D-1A73C7888B8F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FA14D08-C0E4-42B9-A014-99A3368769B6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4BA4C59-F20E-427E-8434-46FB361585FF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FBE4AB8A-EF57-45E1-95C4-4C6887DA3F0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3DF1B7D2-DD5E-4B30-8D08-D32E430BA00B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B1A2D54A-952C-4D56-8B51-901FF0CE2F3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AF5AAFE2-FB8B-4233-BF6B-2330B3799649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91C24391-0252-4746-A4A4-E24B49BE8590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84DC44CB-C1BA-4FDC-B06E-0F6BAFB3F977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1C6449AF-9F73-4B2A-9B88-97FCEEA8F2B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05A54E72-AF91-4B05-B0A8-5D10A2C1B89E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11B2FE0F-EC24-474B-BB58-3463962CC453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2EF4-CC65-4B92-AC1F-9244D355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38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B95E-C5B8-4E0F-A547-F695D658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11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48450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F83B-E788-43E7-9109-73CC3C44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7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8C5D-406A-4ABA-9954-E651E04F3A29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A1F2-9D5F-4392-A7B3-A00C349D3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37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7BED-9389-459B-82A5-67C4AC382606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3857-F65C-42CC-95B3-F9FE93C91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68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92DE-9C68-4562-80EB-1467539E4950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4AAE-69F5-4940-A771-743125C6C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66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3BD83-5897-462B-8344-E46FA13A31FD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C667-9F35-478B-B5BD-033F0B24D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23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E3F6-4615-4D74-A15A-DF3A81AAFC93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DD19-2712-4ED7-9919-1053CFF5E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45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E3A8-C7A0-4219-825E-F298E4640C04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DD3D-3238-44F0-B895-3889C181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522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30939-E0DF-4B44-8AB5-46C640E1551E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A988-FC8F-4F2A-BAE2-28F330C5A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86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C59E-8A18-4CB3-A4A9-4CF565F504B1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FAE2-B3A7-4CE4-94FC-70435B432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36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7F0E-B33A-41ED-814C-6BBE5F81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8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441E-5F55-4C72-8CC3-DE13614E5D52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D3EEE-034E-4644-ADC3-F451B602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26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BF42-CC27-4DB1-8DF2-F39E12743F58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0D7B-E9E9-4CAF-A17F-04F3596B9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41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3213"/>
            <a:ext cx="2266950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48450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D0EE-37EC-40B2-9E2E-7E165706A079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F37E-9DDB-4506-991D-A24D84C4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19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970E-27A9-4482-B22E-032DE6932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6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1DB5-82F1-45EB-B33E-E6C1D00FE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38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EA2E-F795-4D06-BE23-45A2E503E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3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B7F3-9B78-4CBD-B672-6E14D4E1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5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E512-4348-40FA-861E-D186539E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1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F123-FF65-4D02-AA9E-5FAA48C6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26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D729-C18A-4F7F-95DD-1E517EC3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33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99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8867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E1A90F-3014-4EDA-8B18-882352A92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30188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99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6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678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0"/>
            <a:r>
              <a:rPr lang="en-GB" smtClean="0"/>
              <a:t>Седьмой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-11796713" y="-11798300"/>
            <a:ext cx="11796713" cy="1179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4996" rIns="89991" bIns="4499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  <a:tab pos="9409113" algn="l"/>
                <a:tab pos="10133013" algn="l"/>
                <a:tab pos="10858500" algn="l"/>
                <a:tab pos="1158081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C8E13F-1C3C-41F6-9BF4-AF707763ED3F}" type="datetime1">
              <a:rPr lang="ru-RU"/>
              <a:pPr>
                <a:defRPr/>
              </a:pPr>
              <a:t>13.03.2022</a:t>
            </a:fld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11796713" y="-11798300"/>
            <a:ext cx="11798301" cy="1179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-11796713" y="-11798300"/>
            <a:ext cx="11796713" cy="1179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4996" rIns="89991" bIns="4499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  <a:tab pos="9409113" algn="l"/>
                <a:tab pos="10133013" algn="l"/>
                <a:tab pos="10858500" algn="l"/>
                <a:tab pos="1158081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88F4A4-D2C4-4D1A-8416-DD999CAFD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8" charset="0"/>
        <a:buChar char="•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</a:defRPr>
      </a:lvl2pPr>
      <a:lvl3pPr marL="1143000" indent="-230188" algn="l" defTabSz="449263" rtl="0" eaLnBrk="0" fontAlgn="base" hangingPunct="0">
        <a:lnSpc>
          <a:spcPct val="97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-mama.ru/zagadki-pro-odezhd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2-tub-ru.yandex.net/i?id=228085753-37-72&amp;n=21" TargetMode="External"/><Relationship Id="rId13" Type="http://schemas.openxmlformats.org/officeDocument/2006/relationships/hyperlink" Target="https://encrypted-tbn1.gstatic.com/images?q=tbn:ANd9GcQyS6dAXBA4KUGHP8UmIAgH0GClrOB3nt4aLjJnY-ncmwWEAuIM6Q" TargetMode="External"/><Relationship Id="rId18" Type="http://schemas.openxmlformats.org/officeDocument/2006/relationships/hyperlink" Target="http://www.chronautica.ru/.cmsc/upload/images/201206/2611461eP.jpg?675x760" TargetMode="External"/><Relationship Id="rId26" Type="http://schemas.openxmlformats.org/officeDocument/2006/relationships/hyperlink" Target="http://im8-tub-ru.yandex.net/i?id=644466713-37-72&amp;n=21" TargetMode="External"/><Relationship Id="rId3" Type="http://schemas.openxmlformats.org/officeDocument/2006/relationships/hyperlink" Target="http://dragons-country.blogspot.ru/2012/02/blog-post_1949.html" TargetMode="External"/><Relationship Id="rId21" Type="http://schemas.openxmlformats.org/officeDocument/2006/relationships/hyperlink" Target="http://www.chronautica.ru/.cmsc/upload/images/201206/26113857xO.jpg?555x760" TargetMode="External"/><Relationship Id="rId34" Type="http://schemas.openxmlformats.org/officeDocument/2006/relationships/hyperlink" Target="http://im3-tub-ru.yandex.net/i?id=275445375-09-72&amp;n=21" TargetMode="External"/><Relationship Id="rId7" Type="http://schemas.openxmlformats.org/officeDocument/2006/relationships/hyperlink" Target="http://im4-tub-ru.yandex.net/i?id=565398466-21-72&amp;n=21" TargetMode="External"/><Relationship Id="rId12" Type="http://schemas.openxmlformats.org/officeDocument/2006/relationships/hyperlink" Target="http://lh4.ggpht.com/_1AE7BZkBNY0/TUZhA-kOC1I/AAAAAAAAB3Y/lc78M7ROsF4/s800/description.jpg" TargetMode="External"/><Relationship Id="rId17" Type="http://schemas.openxmlformats.org/officeDocument/2006/relationships/hyperlink" Target="http://img.ashkimsin.ru/forums/monthly_04_2009/user251/post16186_img1_1.jpg" TargetMode="External"/><Relationship Id="rId25" Type="http://schemas.openxmlformats.org/officeDocument/2006/relationships/hyperlink" Target="http://reshetoria.ru/govorit_reshetoriya/dnevnik_sayta/shlyapa.gif" TargetMode="External"/><Relationship Id="rId33" Type="http://schemas.openxmlformats.org/officeDocument/2006/relationships/hyperlink" Target="http://im8-tub-ru.yandex.net/i?id=243689947-32-72&amp;n=21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www.chronautica.ru/.cmsc/upload/images/201206/26175155lJ.jpg?370x449" TargetMode="External"/><Relationship Id="rId20" Type="http://schemas.openxmlformats.org/officeDocument/2006/relationships/hyperlink" Target="http://www.chronautica.ru/.cmsc/upload/images/201206/261147507v.jpg?498x760" TargetMode="External"/><Relationship Id="rId29" Type="http://schemas.openxmlformats.org/officeDocument/2006/relationships/hyperlink" Target="http://s59.radikal.ru/i166/0809/36/00e69b29ed6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4-tub-ru.yandex.net/i?id=489508798-14-72&amp;n=21" TargetMode="External"/><Relationship Id="rId11" Type="http://schemas.openxmlformats.org/officeDocument/2006/relationships/hyperlink" Target="https://lh5.googleusercontent.com/-tXX1RDr2-2w/TUZhFzlLOQI/AAAAAAAAB38/DN0R95no450/s720/golden.JPG" TargetMode="External"/><Relationship Id="rId24" Type="http://schemas.openxmlformats.org/officeDocument/2006/relationships/hyperlink" Target="http://www.costumes.org/history/100pages/timelinepages/15th" TargetMode="External"/><Relationship Id="rId32" Type="http://schemas.openxmlformats.org/officeDocument/2006/relationships/hyperlink" Target="http://im6-tub-ru.yandex.net/i?id=377787273-31-72&amp;n=21" TargetMode="External"/><Relationship Id="rId5" Type="http://schemas.openxmlformats.org/officeDocument/2006/relationships/hyperlink" Target="http://im5-tub-ru.yandex.net/i?id=745343926-62-72&amp;n=21" TargetMode="External"/><Relationship Id="rId15" Type="http://schemas.openxmlformats.org/officeDocument/2006/relationships/hyperlink" Target="http://www.chronautica.ru/.cmsc/upload/images/201206/26175541ho.jpg?605x760" TargetMode="External"/><Relationship Id="rId23" Type="http://schemas.openxmlformats.org/officeDocument/2006/relationships/hyperlink" Target="http://www.costumes.org/history/100pages/medievalinks.htm" TargetMode="External"/><Relationship Id="rId28" Type="http://schemas.openxmlformats.org/officeDocument/2006/relationships/hyperlink" Target="http://i010.radikal.ru/0807/69/9ed551ed2fe4.jpg" TargetMode="External"/><Relationship Id="rId10" Type="http://schemas.openxmlformats.org/officeDocument/2006/relationships/hyperlink" Target="http://im6-tub-ru.yandex.net/i?id=355115980-28-72&amp;n=21" TargetMode="External"/><Relationship Id="rId19" Type="http://schemas.openxmlformats.org/officeDocument/2006/relationships/hyperlink" Target="http://www.chronautica.ru/.cmsc/upload/images/201206/26114631kU.jpg?566x760" TargetMode="External"/><Relationship Id="rId31" Type="http://schemas.openxmlformats.org/officeDocument/2006/relationships/hyperlink" Target="http://im0-tub-ru.yandex.net/i?id=506576158-55-72&amp;n=21" TargetMode="External"/><Relationship Id="rId4" Type="http://schemas.openxmlformats.org/officeDocument/2006/relationships/hyperlink" Target="http://www.artgalery.ru/?id=300&amp;ir=1&amp;sm=107" TargetMode="External"/><Relationship Id="rId9" Type="http://schemas.openxmlformats.org/officeDocument/2006/relationships/hyperlink" Target="http://im5-tub-ru.yandex.net/i?id=130654089-07-72&amp;n=21" TargetMode="External"/><Relationship Id="rId14" Type="http://schemas.openxmlformats.org/officeDocument/2006/relationships/hyperlink" Target="http://lh4.ggpht.com/_1AE7BZkBNY0/TUZtwV0cUCI/AAAAAAAAB6A/9XByDY1Km8/s800/36809690_1229468075_paradimp.jpg" TargetMode="External"/><Relationship Id="rId22" Type="http://schemas.openxmlformats.org/officeDocument/2006/relationships/hyperlink" Target="http://img1.liveinternet.ru/images/attach/c/0/32/370/32370451_1830_30.JPG" TargetMode="External"/><Relationship Id="rId27" Type="http://schemas.openxmlformats.org/officeDocument/2006/relationships/hyperlink" Target="http://i044.radikal.ru/0807/91/abea24a2ab0e.jpg" TargetMode="External"/><Relationship Id="rId30" Type="http://schemas.openxmlformats.org/officeDocument/2006/relationships/hyperlink" Target="http://im7-tub-ru.yandex.net/i?id=127061229-13-72&amp;n=21" TargetMode="External"/><Relationship Id="rId35" Type="http://schemas.openxmlformats.org/officeDocument/2006/relationships/hyperlink" Target="http://im6-tub-ru.yandex.net/i?id=320217484-01-72&amp;n=2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39718" y="136499"/>
            <a:ext cx="90963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92619" rIns="89991" bIns="44996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endParaRPr lang="ru-RU" sz="5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2" name="Прямоугольник 11"/>
          <p:cNvSpPr>
            <a:spLocks noChangeArrowheads="1"/>
          </p:cNvSpPr>
          <p:nvPr/>
        </p:nvSpPr>
        <p:spPr bwMode="auto">
          <a:xfrm>
            <a:off x="468280" y="565127"/>
            <a:ext cx="9358377" cy="6572296"/>
          </a:xfrm>
          <a:prstGeom prst="rect">
            <a:avLst/>
          </a:prstGeom>
          <a:solidFill>
            <a:srgbClr val="FF66CC"/>
          </a:solidFill>
          <a:ln w="9525" algn="ctr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/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rgbClr val="0070C0"/>
                </a:solidFill>
              </a:rPr>
              <a:t>Изобразительное искусство                      5 класс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«Одежда говорит о человеке»</a:t>
            </a:r>
          </a:p>
          <a:p>
            <a:pPr algn="ctr">
              <a:lnSpc>
                <a:spcPct val="100000"/>
              </a:lnSpc>
            </a:pPr>
            <a:endParaRPr lang="ru-RU" sz="48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48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48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 учитель изобразительного искусства                                            МБОУ СОШ №3 МО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Барышский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район»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Ульяновской области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Волкова А.А.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39180db86dec27f0e1f4a749e2f_p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"/>
          <a:stretch>
            <a:fillRect/>
          </a:stretch>
        </p:blipFill>
        <p:spPr bwMode="auto">
          <a:xfrm>
            <a:off x="3095625" y="1619250"/>
            <a:ext cx="19129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395288"/>
            <a:ext cx="9866313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5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Военные </a:t>
            </a:r>
            <a:r>
              <a:rPr lang="en-US" sz="5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XVII-XIX </a:t>
            </a:r>
            <a:r>
              <a:rPr lang="ru-RU" sz="5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веков</a:t>
            </a:r>
            <a:endParaRPr lang="ru-RU" sz="28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4" name="Picture 6" descr="6420ae1443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6"/>
          <a:stretch>
            <a:fillRect/>
          </a:stretch>
        </p:blipFill>
        <p:spPr bwMode="auto">
          <a:xfrm>
            <a:off x="8569325" y="3886200"/>
            <a:ext cx="13430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009703cabf278efb031d49e4694d2b30866d2d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" b="21"/>
          <a:stretch>
            <a:fillRect/>
          </a:stretch>
        </p:blipFill>
        <p:spPr bwMode="auto">
          <a:xfrm>
            <a:off x="144463" y="2555875"/>
            <a:ext cx="15113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1253450431_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" b="31"/>
          <a:stretch>
            <a:fillRect/>
          </a:stretch>
        </p:blipFill>
        <p:spPr bwMode="auto">
          <a:xfrm>
            <a:off x="4624388" y="1979613"/>
            <a:ext cx="15684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fizile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43" t="5470" r="9489"/>
          <a:stretch>
            <a:fillRect/>
          </a:stretch>
        </p:blipFill>
        <p:spPr bwMode="auto">
          <a:xfrm>
            <a:off x="1655763" y="2195513"/>
            <a:ext cx="16192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13183447309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"/>
          <a:stretch>
            <a:fillRect/>
          </a:stretch>
        </p:blipFill>
        <p:spPr bwMode="auto">
          <a:xfrm>
            <a:off x="7056438" y="1835150"/>
            <a:ext cx="1728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1253450485_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"/>
          <a:stretch>
            <a:fillRect/>
          </a:stretch>
        </p:blipFill>
        <p:spPr bwMode="auto">
          <a:xfrm>
            <a:off x="5616575" y="2700338"/>
            <a:ext cx="1752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396270601_voennye-raznyh-stran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5" y="4284663"/>
            <a:ext cx="47529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xinsrc_45207040315048592978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547813"/>
            <a:ext cx="42497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40322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280" y="431800"/>
            <a:ext cx="8601108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</a:tabLst>
              <a:defRPr/>
            </a:pP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Военные 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наше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время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84663"/>
            <a:ext cx="36004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 descr="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175" y="1493821"/>
            <a:ext cx="36004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1191984841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00" y="4438650"/>
            <a:ext cx="33115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54113" y="430213"/>
            <a:ext cx="7210425" cy="194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Спецодежда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разных профессий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66" y="3636961"/>
            <a:ext cx="2431698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04" y="2636829"/>
            <a:ext cx="3333750" cy="333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3967163"/>
            <a:ext cx="3168650" cy="344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135063"/>
            <a:ext cx="85185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_62d5c_f736571e_-1-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592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0ef78_platie-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"/>
          <a:stretch>
            <a:fillRect/>
          </a:stretch>
        </p:blipFill>
        <p:spPr bwMode="auto">
          <a:xfrm>
            <a:off x="2232025" y="755650"/>
            <a:ext cx="24685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7686005-R3L8T8D-320-2013-04-1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979613"/>
            <a:ext cx="3230562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686055-R3L8T8D-270-2013-04-1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258888"/>
            <a:ext cx="2970212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208597"/>
            <a:ext cx="4325932" cy="10082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Школьная форма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XVIII – XIX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вв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350813"/>
            <a:ext cx="2792413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2" y="3849688"/>
            <a:ext cx="3173412" cy="370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24" y="708003"/>
            <a:ext cx="4278312" cy="30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04" y="4494217"/>
            <a:ext cx="495617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65982" y="422251"/>
            <a:ext cx="2714643" cy="14661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Школьная форма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Xx – Xxi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вв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95288"/>
            <a:ext cx="68151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1693863"/>
            <a:ext cx="9264650" cy="3228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69689" rIns="89991" bIns="44996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На этом занятии вам предстоит выполнить рисунок на</a:t>
            </a:r>
          </a:p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 тему «Школьная форма»</a:t>
            </a:r>
          </a:p>
          <a:p>
            <a:pPr marL="215900" indent="-21590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Продумайте основной комплект школьной форме.</a:t>
            </a:r>
          </a:p>
          <a:p>
            <a:pPr marL="215900" indent="-21590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Нарисуйте карандашом фигуру в школьной форме</a:t>
            </a:r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и выполните работу в цвете красками акварельными.</a:t>
            </a:r>
          </a:p>
          <a:p>
            <a:pPr marL="215900" indent="-21590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Мелкие части или детали можно дорисовать</a:t>
            </a:r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/>
              <a:t> гелиевыми ручками, </a:t>
            </a:r>
            <a:r>
              <a:rPr lang="ru-RU" sz="2800" dirty="0" smtClean="0"/>
              <a:t>фломастерами</a:t>
            </a:r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800" dirty="0" smtClean="0"/>
              <a:t>Защита </a:t>
            </a:r>
            <a:r>
              <a:rPr lang="ru-RU" sz="2800" dirty="0" smtClean="0"/>
              <a:t>мини проекта.</a:t>
            </a:r>
            <a:endParaRPr lang="ru-RU" sz="2800" dirty="0" smtClean="0"/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endParaRPr lang="ru-RU" sz="2800" dirty="0" smtClean="0"/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endParaRPr lang="ru-RU" sz="2800" dirty="0" smtClean="0"/>
          </a:p>
          <a:p>
            <a:pPr marL="215900" indent="-215900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endParaRPr lang="ru-RU" sz="28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79950"/>
            <a:ext cx="20605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http://gifgifs.com/animations/science-body/science-tools/Binocula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994275"/>
            <a:ext cx="1457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http://s48.radikal.ru/i119/1210/3b/fc3d2a1d11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9228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http://www.livegif.ru/Gallery/CHELOVEK/EYES/5E4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922963"/>
            <a:ext cx="1738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8346" y="3565523"/>
            <a:ext cx="8090548" cy="9510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Гимнастика для глаз</a:t>
            </a:r>
          </a:p>
        </p:txBody>
      </p:sp>
      <p:pic>
        <p:nvPicPr>
          <p:cNvPr id="61452" name="Picture 12" descr="http://fs00.infourok.ru/images/doc/223/22884/1/hello_html_m55445a10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25098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25800" y="1065193"/>
            <a:ext cx="7118167" cy="9510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http://img1.liveinternet.ru/images/attach/b/4/104/136/104136607_Schmetter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422775"/>
            <a:ext cx="216693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img1.liveinternet.ru/images/attach/b/4/104/136/104136607_Schmetter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-220663"/>
            <a:ext cx="21669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img1.liveinternet.ru/images/attach/b/4/104/136/104136607_Schmetter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216693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img1.liveinternet.ru/images/attach/b/4/104/136/104136607_Schmetter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1779588"/>
            <a:ext cx="21669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85849E-6 -3.82612E-6 L 0.0022 -0.708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5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8787E-6 2.28055E-6 L -0.00016 0.805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0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28018E-7 -3.18354E-6 L 0.85739 0.016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62" y="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8 -0.02142 L -0.83171 -0.004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30" y="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http://pochit.ru/pars_docs/refs/56/55428/55428_html_m7abcf5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14" y="2279639"/>
            <a:ext cx="200026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28" y="136499"/>
            <a:ext cx="3647259" cy="271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5" descr="http://oi58.tinypic.com/v3lit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481A0"/>
              </a:clrFrom>
              <a:clrTo>
                <a:srgbClr val="8481A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6" y="2922581"/>
            <a:ext cx="3500428" cy="207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404" y="5208597"/>
            <a:ext cx="5000660" cy="1895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15900" indent="-215900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Нарисуйте карандашом фигуру в школьной форме и выполните работу в цвете красками акварельными.</a:t>
            </a:r>
          </a:p>
          <a:p>
            <a:pPr marL="215900" indent="-215900" algn="just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Мелкие части или детали можно дорисовать гелиевыми ручками, фломастерами</a:t>
            </a:r>
          </a:p>
        </p:txBody>
      </p:sp>
      <p:pic>
        <p:nvPicPr>
          <p:cNvPr id="7170" name="Picture 2" descr="Детская мода в клетку и серых тонах 2016 фот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7370" y="136499"/>
            <a:ext cx="3041705" cy="2351077"/>
          </a:xfrm>
          <a:prstGeom prst="rect">
            <a:avLst/>
          </a:prstGeom>
          <a:noFill/>
        </p:spPr>
      </p:pic>
      <p:pic>
        <p:nvPicPr>
          <p:cNvPr id="7172" name="Picture 4" descr="4 Шт. детская школьная форма одежда Мальчиков с длинными рукавами хор начал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3172" y="136499"/>
            <a:ext cx="2357453" cy="2357454"/>
          </a:xfrm>
          <a:prstGeom prst="rect">
            <a:avLst/>
          </a:prstGeom>
          <a:noFill/>
        </p:spPr>
      </p:pic>
      <p:pic>
        <p:nvPicPr>
          <p:cNvPr id="7174" name="Picture 6" descr="Теперь туапсинских школьников будут отличать костюмы...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8940" y="2422515"/>
            <a:ext cx="4432957" cy="2428892"/>
          </a:xfrm>
          <a:prstGeom prst="rect">
            <a:avLst/>
          </a:prstGeom>
          <a:noFill/>
        </p:spPr>
      </p:pic>
      <p:pic>
        <p:nvPicPr>
          <p:cNvPr id="7176" name="Picture 8" descr="В нашей стране существуют единые нормы для школьной формы.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2" y="4851407"/>
            <a:ext cx="3143272" cy="24653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032" y="350813"/>
            <a:ext cx="857256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чём идёт речь?</a:t>
            </a:r>
            <a:endParaRPr lang="ru-RU" sz="5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18" y="1350945"/>
            <a:ext cx="9215502" cy="524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Плечевая, поясная, </a:t>
            </a:r>
          </a:p>
          <a:p>
            <a:pPr algn="ctr"/>
            <a:r>
              <a:rPr lang="ru-RU" sz="3600" b="1" dirty="0" smtClean="0"/>
              <a:t>Ходит-бродит вместе с нами.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Её называют – вторая кожа человека.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Я из хлопка, льна и кожи,</a:t>
            </a:r>
          </a:p>
          <a:p>
            <a:pPr algn="ctr"/>
            <a:r>
              <a:rPr lang="ru-RU" sz="3600" b="1" dirty="0" smtClean="0"/>
              <a:t> Шерстяной бываю тоже. </a:t>
            </a:r>
          </a:p>
          <a:p>
            <a:pPr algn="ctr"/>
            <a:r>
              <a:rPr lang="ru-RU" sz="3600" b="1" dirty="0" smtClean="0"/>
              <a:t>Меня люди надевают </a:t>
            </a:r>
          </a:p>
          <a:p>
            <a:pPr algn="ctr"/>
            <a:r>
              <a:rPr lang="ru-RU" sz="3600" b="1" dirty="0" smtClean="0"/>
              <a:t>И со мной не замерзают.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968375" y="4222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None/>
            </a:pPr>
            <a:r>
              <a:rPr lang="ru-RU" sz="3200" u="sng" dirty="0">
                <a:latin typeface="Calibri" pitchFamily="34" charset="0"/>
              </a:rPr>
              <a:t>Домашнее задание: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 Доработать рисунок. 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ru-RU" sz="3200" dirty="0" smtClean="0">
                <a:latin typeface="Calibri" pitchFamily="34" charset="0"/>
              </a:rPr>
              <a:t>Изучить с. 118-133</a:t>
            </a:r>
            <a:endParaRPr lang="ru-RU" sz="3200" dirty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Цветные </a:t>
            </a:r>
            <a:r>
              <a:rPr lang="ru-RU" sz="3200" dirty="0" smtClean="0">
                <a:latin typeface="Calibri" pitchFamily="34" charset="0"/>
              </a:rPr>
              <a:t>карандаши, краски</a:t>
            </a:r>
            <a:endParaRPr lang="ru-RU" sz="3200" dirty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ru-RU" sz="3200" dirty="0" smtClean="0">
                <a:latin typeface="Calibri" pitchFamily="34" charset="0"/>
              </a:rPr>
              <a:t>Альбом, простой карандаш</a:t>
            </a:r>
            <a:r>
              <a:rPr lang="ru-RU" sz="3200" smtClean="0">
                <a:latin typeface="Calibri" pitchFamily="34" charset="0"/>
              </a:rPr>
              <a:t>, ластик</a:t>
            </a:r>
            <a:endParaRPr lang="ru-RU" sz="3200" dirty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Дневник 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21507" name="Picture 6" descr="http://thumbs.dreamstime.com/z/%D0%BD%D0%B0%D1%80%D0%B8%D1%81%D0%BE%D0%B2%D0%B0%D1%82%D1%8C-%D1%80%D1%83%D1%87%D0%BA%D0%B8-%D0%B2%D0%BE%D0%B9-%D0%BE%D0%BA-%D0%BF%D0%BE-%D1%81%D0%BA%D0%B0%D0%B7%D0%BA%D0%B8-%D0%B8%D0%B7%D0%BE%D0%B1%D1%80%D0%B0%D0%B6%D0%B5%D0%BD%D0%B8%D0%B9-%D1%83-%D0%BE%D0%B1%D0%BD%D0%BE-%D0%B8-%D0%BE%D1%81%D1%82%D1%80%D1%8B%D0%B5-%D0%BA%D0%B0%D1%80%D0%B0%D0%BD-%D0%B0%D1%88%D0%B8-300612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"/>
          <a:stretch>
            <a:fillRect/>
          </a:stretch>
        </p:blipFill>
        <p:spPr bwMode="auto">
          <a:xfrm>
            <a:off x="4397375" y="5065713"/>
            <a:ext cx="30241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ttp://varenovats.umi.ru/files/elektronnyj-dnev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108">
            <a:off x="706438" y="4949825"/>
            <a:ext cx="25304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http://www.playing-field.ru/img/2015/052104/162920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493963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611188" y="1779588"/>
            <a:ext cx="7715250" cy="4410075"/>
          </a:xfrm>
          <a:custGeom>
            <a:avLst/>
            <a:gdLst>
              <a:gd name="T0" fmla="*/ 7715250 w 7715250"/>
              <a:gd name="T1" fmla="*/ 2205038 h 4410057"/>
              <a:gd name="T2" fmla="*/ 3857625 w 7715250"/>
              <a:gd name="T3" fmla="*/ 4410075 h 4410057"/>
              <a:gd name="T4" fmla="*/ 0 w 7715250"/>
              <a:gd name="T5" fmla="*/ 2205038 h 4410057"/>
              <a:gd name="T6" fmla="*/ 3857625 w 7715250"/>
              <a:gd name="T7" fmla="*/ 0 h 441005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15250"/>
              <a:gd name="T13" fmla="*/ 0 h 4410057"/>
              <a:gd name="T14" fmla="*/ 7715250 w 7715250"/>
              <a:gd name="T15" fmla="*/ 4410057 h 44100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5250" h="4410057">
                <a:moveTo>
                  <a:pt x="0" y="0"/>
                </a:moveTo>
                <a:lnTo>
                  <a:pt x="21431" y="0"/>
                </a:lnTo>
                <a:lnTo>
                  <a:pt x="21431" y="18522"/>
                </a:lnTo>
                <a:lnTo>
                  <a:pt x="0" y="1852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1" tIns="44996" rIns="89991" bIns="44996"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200" b="1" dirty="0">
                <a:latin typeface="Calibri" pitchFamily="34" charset="0"/>
              </a:rPr>
              <a:t>АКТИВНЫЕ  ССЫЛКИ НА ИСПОЛЬЗУЕМЫЕ СТРАНИЦЫ ИНТЕРНЕТА: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Традиционный костюм :   </a:t>
            </a:r>
            <a:r>
              <a:rPr lang="ru-RU" sz="1000" u="sng" dirty="0">
                <a:latin typeface="Calibri" pitchFamily="34" charset="0"/>
                <a:hlinkClick r:id="rId3"/>
              </a:rPr>
              <a:t>http://dragons-country.blogspot.ru/2012/02/blog-post_1949.html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Статья  История французского костюма. Французская мода 16, 17, 18 век: </a:t>
            </a:r>
            <a:r>
              <a:rPr lang="ru-RU" sz="1000" u="sng" dirty="0">
                <a:latin typeface="Calibri" pitchFamily="34" charset="0"/>
                <a:hlinkClick r:id="rId4"/>
              </a:rPr>
              <a:t>http://www.artgalery.ru/?id=300&amp;ir=1&amp;sm=107</a:t>
            </a:r>
            <a:r>
              <a:rPr lang="ru-RU" sz="1000" dirty="0"/>
              <a:t> 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dirty="0"/>
              <a:t> </a:t>
            </a:r>
            <a:r>
              <a:rPr lang="ru-RU" sz="1000" dirty="0"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История и разновидности масок. Европа и Венеция,16-18 век</a:t>
            </a:r>
            <a:r>
              <a:rPr lang="ru-RU" sz="1000" dirty="0">
                <a:latin typeface="Calibri" pitchFamily="34" charset="0"/>
              </a:rPr>
              <a:t>: http://podosokorskiy.livejourn…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200" b="1" dirty="0">
                <a:latin typeface="Calibri" pitchFamily="34" charset="0"/>
              </a:rPr>
              <a:t>АКТИВНЫЕ  ССЫЛКИ НА ИСПОЛЬЗУЕМЫЕ ИЗОБРАЖЕНИЯ: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Гойя </a:t>
            </a:r>
            <a:r>
              <a:rPr lang="ru-RU" sz="1000" b="1" dirty="0" err="1">
                <a:latin typeface="Calibri" pitchFamily="34" charset="0"/>
              </a:rPr>
              <a:t>La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familia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de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Carlos</a:t>
            </a:r>
            <a:r>
              <a:rPr lang="ru-RU" sz="1000" b="1" dirty="0">
                <a:latin typeface="Calibri" pitchFamily="34" charset="0"/>
              </a:rPr>
              <a:t> IV: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u="sng" dirty="0">
                <a:latin typeface="Calibri" pitchFamily="34" charset="0"/>
                <a:hlinkClick r:id="rId5"/>
              </a:rPr>
              <a:t>http://im5-tub-ru.yandex.net/i?id=745343926-62-72&amp;n=21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 err="1">
                <a:latin typeface="Calibri" pitchFamily="34" charset="0"/>
              </a:rPr>
              <a:t>Passer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Payez</a:t>
            </a:r>
            <a:r>
              <a:rPr lang="ru-RU" sz="1000" b="1" dirty="0">
                <a:latin typeface="Calibri" pitchFamily="34" charset="0"/>
              </a:rPr>
              <a:t>", </a:t>
            </a:r>
            <a:r>
              <a:rPr lang="ru-RU" sz="1000" b="1" dirty="0" err="1">
                <a:latin typeface="Calibri" pitchFamily="34" charset="0"/>
              </a:rPr>
              <a:t>a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ca</a:t>
            </a:r>
            <a:r>
              <a:rPr lang="ru-RU" sz="1000" b="1" dirty="0">
                <a:latin typeface="Calibri" pitchFamily="34" charset="0"/>
              </a:rPr>
              <a:t>. 1803 </a:t>
            </a:r>
            <a:r>
              <a:rPr lang="ru-RU" sz="1000" b="1" dirty="0" err="1">
                <a:latin typeface="Calibri" pitchFamily="34" charset="0"/>
              </a:rPr>
              <a:t>painting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by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Louis-Leopold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Boilly</a:t>
            </a:r>
            <a:r>
              <a:rPr lang="ru-RU" sz="1000" b="1" dirty="0">
                <a:latin typeface="Calibri" pitchFamily="34" charset="0"/>
              </a:rPr>
              <a:t>: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u="sng" dirty="0">
                <a:latin typeface="Calibri" pitchFamily="34" charset="0"/>
                <a:hlinkClick r:id="rId6"/>
              </a:rPr>
              <a:t>http://im4-tub-ru.yandex.net/i?id=489508798-14-72&amp;n=21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 err="1">
                <a:latin typeface="Calibri" pitchFamily="34" charset="0"/>
              </a:rPr>
              <a:t>Portrait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of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Grand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Duchess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Maria</a:t>
            </a:r>
            <a:r>
              <a:rPr lang="ru-RU" sz="1000" b="1" dirty="0">
                <a:latin typeface="Calibri" pitchFamily="34" charset="0"/>
              </a:rPr>
              <a:t> </a:t>
            </a:r>
            <a:r>
              <a:rPr lang="ru-RU" sz="1000" b="1" dirty="0" err="1">
                <a:latin typeface="Calibri" pitchFamily="34" charset="0"/>
              </a:rPr>
              <a:t>Pavlovna</a:t>
            </a:r>
            <a:r>
              <a:rPr lang="ru-RU" sz="1000" b="1" dirty="0">
                <a:latin typeface="Calibri" pitchFamily="34" charset="0"/>
              </a:rPr>
              <a:t>: </a:t>
            </a:r>
            <a:r>
              <a:rPr lang="ru-RU" sz="1000" u="sng" dirty="0">
                <a:latin typeface="Calibri" pitchFamily="34" charset="0"/>
                <a:hlinkClick r:id="rId7"/>
              </a:rPr>
              <a:t>http://im4-tub-ru.yandex.net/i?id=565398466-21-72&amp;n=21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Прически: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u="sng" dirty="0">
                <a:latin typeface="Calibri" pitchFamily="34" charset="0"/>
                <a:hlinkClick r:id="rId8"/>
              </a:rPr>
              <a:t>http://im2-tub-ru.yandex.net/i?id=228085753-37-72&amp;n=21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9"/>
              </a:rPr>
              <a:t>http://im5-tub-ru.yandex.net/i?id=130654089-07-72&amp;n=21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0"/>
              </a:rPr>
              <a:t>http://im6-tub-ru.yandex.net/i?id=355115980-28-72&amp;n=21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b="1" dirty="0">
                <a:latin typeface="Calibri" pitchFamily="34" charset="0"/>
              </a:rPr>
              <a:t>Костюмы:</a:t>
            </a:r>
            <a:r>
              <a:rPr lang="ru-RU" sz="1000" dirty="0">
                <a:latin typeface="Calibri" pitchFamily="34" charset="0"/>
              </a:rPr>
              <a:t> </a:t>
            </a:r>
            <a:r>
              <a:rPr lang="ru-RU" sz="1000" u="sng" dirty="0">
                <a:latin typeface="Calibri" pitchFamily="34" charset="0"/>
                <a:hlinkClick r:id="rId11"/>
              </a:rPr>
              <a:t>https://lh5.googleusercontent.com/-tXX1RDr2-2w/TUZhFzlLOQI/AAAAAAAAB38/DN0R95no450/s720/golden.JPG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2"/>
              </a:rPr>
              <a:t>http://lh4.ggpht.com/_1AE7BZkBNY0/TUZhA-kOC1I/AAAAAAAAB3Y/lc78M7ROsF4/s800/description.jpg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3"/>
              </a:rPr>
              <a:t>https://encrypted-tbn1.gstatic.com/images?q=tbn:ANd9GcQyS6dAXBA4KUGHP8UmIAgH0GClrOB3nt4aLjJnY-ncmwWEAuIM6Q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4"/>
              </a:rPr>
              <a:t>http://lh4.ggpht.com/_1AE7BZkBNY0/TUZtwV0cUCI/AAAAAAAAB6A/9XByDY1Km8/s800/36809690_1229468075_paradimp.jpg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5"/>
              </a:rPr>
              <a:t>http://www.chronautica.ru/.cmsc/upload/images/201206/26175541ho.jpg?605x760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6"/>
              </a:rPr>
              <a:t>http://www.chronautica.ru/.cmsc/upload/images/201206/26175155lJ.jpg?370x449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7"/>
              </a:rPr>
              <a:t>http://img.ashkimsin.ru/forums/monthly_04_2009/user251/post16186_img1_1.jpg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8"/>
              </a:rPr>
              <a:t>http://www.chronautica.ru/.cmsc/upload/images/201206/2611461eP.jpg?675x760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19"/>
              </a:rPr>
              <a:t>http://www.chronautica.ru/.cmsc/upload/images/201206/26114631kU.jpg?566x760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0"/>
              </a:rPr>
              <a:t>http://www.chronautica.ru/.cmsc/upload/images/201206/261147507v.jpg?498x760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1"/>
              </a:rPr>
              <a:t>http://www.chronautica.ru/.cmsc/upload/images/201206/26113857xO.jpg?555x760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2"/>
              </a:rPr>
              <a:t>http://img1.liveinternet.ru/images/attach/c/0/32/370/32370451_1830_30.JPG</a:t>
            </a:r>
            <a:r>
              <a:rPr lang="ru-RU" sz="1000" u="sng" dirty="0">
                <a:latin typeface="Calibri" pitchFamily="34" charset="0"/>
                <a:hlinkClick r:id="rId23"/>
              </a:rPr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3"/>
              </a:rPr>
              <a:t>http://www.costumes.org/history/100pages/medievalinks.htm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4"/>
              </a:rPr>
              <a:t>http://www.costumes.org/history/100pages/timelinepages/15th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5"/>
              </a:rPr>
              <a:t>http://reshetoria.ru/govorit_reshetoriya/dnevnik_sayta/shlyapa.gif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6"/>
              </a:rPr>
              <a:t>http://im8-tub-ru.yandex.net/i?id=644466713-37-72&amp;n=21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7"/>
              </a:rPr>
              <a:t>http://i044.radikal.ru/0807/91/abea24a2ab0e.jpg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8"/>
              </a:rPr>
              <a:t>http://i010.radikal.ru/0807/69/9ed551ed2fe4.jpg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29"/>
              </a:rPr>
              <a:t>http://s59.radikal.ru/i166/0809/36/00e69b29ed69.jpg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0"/>
              </a:rPr>
              <a:t>http://im7-tub-ru.yandex.net/i?id=127061229-13-72&amp;n=21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1"/>
              </a:rPr>
              <a:t>http://im0-tub-ru.yandex.net/i?id=506576158-55-72&amp;n=21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2"/>
              </a:rPr>
              <a:t>http://im6-tub-ru.yandex.net/i?id=377787273-31-72&amp;n=21</a:t>
            </a:r>
            <a:r>
              <a:rPr lang="ru-RU" sz="1000" dirty="0"/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3"/>
              </a:rPr>
              <a:t>http://im8-tub-ru.yandex.net/i?id=243689947-32-72&amp;n=21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4"/>
              </a:rPr>
              <a:t>http://im3-tub-ru.yandex.net/i?id=275445375-09-72&amp;n=21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r>
              <a:rPr lang="ru-RU" sz="1000" u="sng" dirty="0">
                <a:latin typeface="Calibri" pitchFamily="34" charset="0"/>
                <a:hlinkClick r:id="rId35"/>
              </a:rPr>
              <a:t>http://im6-tub-ru.yandex.net/i?id=320217484-01-72&amp;n=21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endParaRPr lang="ru-RU" sz="900" dirty="0">
              <a:latin typeface="Calibri" pitchFamily="34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</a:tabLst>
            </a:pPr>
            <a:endParaRPr lang="ru-RU" sz="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04" y="0"/>
            <a:ext cx="9501255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Одежда «говорит»                                    о человеке </a:t>
            </a:r>
            <a:endParaRPr lang="ru-RU" sz="60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1" descr="rusppls1 (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"/>
          <a:stretch>
            <a:fillRect/>
          </a:stretch>
        </p:blipFill>
        <p:spPr bwMode="auto">
          <a:xfrm>
            <a:off x="325404" y="1636697"/>
            <a:ext cx="211613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tat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"/>
          <a:stretch>
            <a:fillRect/>
          </a:stretch>
        </p:blipFill>
        <p:spPr bwMode="auto">
          <a:xfrm>
            <a:off x="2539982" y="1636697"/>
            <a:ext cx="233997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2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1636697"/>
            <a:ext cx="46450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267514330_kazah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0" y="4565655"/>
            <a:ext cx="17716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006-007-Urok-okruzhajuschego-mi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72" y="4637093"/>
            <a:ext cx="128428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_12f1e94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6" y="4643438"/>
            <a:ext cx="21367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2"/>
          <a:stretch>
            <a:fillRect/>
          </a:stretch>
        </p:blipFill>
        <p:spPr bwMode="auto">
          <a:xfrm>
            <a:off x="7254890" y="4494217"/>
            <a:ext cx="2174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5563"/>
            <a:ext cx="21209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87338" y="1258888"/>
            <a:ext cx="7993062" cy="5634037"/>
          </a:xfrm>
          <a:custGeom>
            <a:avLst/>
            <a:gdLst>
              <a:gd name="T0" fmla="*/ 7993062 w 7993062"/>
              <a:gd name="T1" fmla="*/ 2817019 h 5634037"/>
              <a:gd name="T2" fmla="*/ 3996531 w 7993062"/>
              <a:gd name="T3" fmla="*/ 5634037 h 5634037"/>
              <a:gd name="T4" fmla="*/ 0 w 7993062"/>
              <a:gd name="T5" fmla="*/ 2817019 h 5634037"/>
              <a:gd name="T6" fmla="*/ 3996531 w 7993062"/>
              <a:gd name="T7" fmla="*/ 0 h 56340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93062"/>
              <a:gd name="T13" fmla="*/ 0 h 5634037"/>
              <a:gd name="T14" fmla="*/ 7993062 w 7993062"/>
              <a:gd name="T15" fmla="*/ 5634037 h 5634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93062" h="5634037">
                <a:moveTo>
                  <a:pt x="0" y="0"/>
                </a:moveTo>
                <a:lnTo>
                  <a:pt x="23420" y="0"/>
                </a:lnTo>
                <a:lnTo>
                  <a:pt x="23420" y="4990"/>
                </a:lnTo>
                <a:lnTo>
                  <a:pt x="0" y="499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1" tIns="44996" rIns="89991" bIns="44996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Сформировать понимание места и роли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декоративного искусства в жизни человека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endParaRPr 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03238" y="3435350"/>
            <a:ext cx="8782050" cy="1031875"/>
          </a:xfrm>
          <a:custGeom>
            <a:avLst/>
            <a:gdLst>
              <a:gd name="G0" fmla="*/ 25801 1 2"/>
              <a:gd name="G1" fmla="*/ 13961 1 2"/>
              <a:gd name="G2" fmla="+- 13961 0 0"/>
              <a:gd name="G3" fmla="+- 2580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801" y="0"/>
                </a:lnTo>
                <a:lnTo>
                  <a:pt x="25801" y="13961"/>
                </a:lnTo>
                <a:lnTo>
                  <a:pt x="0" y="13961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  <a:effectLst/>
        </p:spPr>
        <p:txBody>
          <a:bodyPr lIns="89991" tIns="44996" rIns="89991" bIns="44996" anchor="ctr">
            <a:spAutoFit/>
          </a:bodyPr>
          <a:lstStyle/>
          <a:p>
            <a:pPr marL="342900" indent="-3429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ru-RU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31800" y="2555875"/>
            <a:ext cx="83534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1. Воспитывающая:  воспитывать нравственно-эстетическое отношение к миру, искусству, истории культуры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2. Развивающая:  познакомить учащихся с понятием и языком декоративного искусства различных стран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3. Обучающая:  учить создавать фантазийный графический узор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7338" y="503238"/>
            <a:ext cx="9072562" cy="447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7925" rIns="89991" bIns="44996"/>
          <a:lstStyle/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Из всех предметов одежда более всего связана с человеком.</a:t>
            </a:r>
          </a:p>
          <a:p>
            <a:pPr marL="215900" indent="-215900" algn="ctr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С одной стороны, одежда служит практическим целям </a:t>
            </a:r>
          </a:p>
          <a:p>
            <a:pPr marL="215900" indent="-215900" algn="ct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- греет, защищает;</a:t>
            </a:r>
          </a:p>
          <a:p>
            <a:pPr marL="215900" indent="-215900" algn="ctr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С другой, оформляет, украшает фигуру человека, она создает его образ его стиль;</a:t>
            </a:r>
          </a:p>
          <a:p>
            <a:pPr marL="215900" indent="-215900" algn="ctr"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И еще — одежда становиться особым знаком, знаком </a:t>
            </a:r>
          </a:p>
          <a:p>
            <a:pPr marL="215900" indent="-215900" algn="ct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положения человека в обществе и его намерений, то есть </a:t>
            </a:r>
          </a:p>
          <a:p>
            <a:pPr marL="215900" indent="-215900" algn="ct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его роли.</a:t>
            </a:r>
          </a:p>
          <a:p>
            <a:pPr marL="215900" indent="-215900" algn="ct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Давайте постараемся в этом разобраться. </a:t>
            </a:r>
          </a:p>
          <a:p>
            <a:pPr marL="215900" indent="-215900" algn="ct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И для этого совершим путешествии в разные страны и в разные эпохи.</a:t>
            </a:r>
          </a:p>
          <a:p>
            <a:pPr marL="215900" indent="-21590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  <a:defRPr/>
            </a:pPr>
            <a:endParaRPr lang="ru-RU" sz="26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794" name="Picture 2" descr="https://im0-tub-ru.yandex.net/i?id=26bbdc1486d126a36d4e6c0a8420c467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792" y="4351341"/>
            <a:ext cx="5632730" cy="2979715"/>
          </a:xfrm>
          <a:prstGeom prst="rect">
            <a:avLst/>
          </a:prstGeom>
          <a:noFill/>
        </p:spPr>
      </p:pic>
      <p:pic>
        <p:nvPicPr>
          <p:cNvPr id="33796" name="Picture 4" descr="Девушка в кяйседе; мужчина в парчовом жилете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28" y="3994151"/>
            <a:ext cx="1968648" cy="2357454"/>
          </a:xfrm>
          <a:prstGeom prst="rect">
            <a:avLst/>
          </a:prstGeom>
          <a:noFill/>
        </p:spPr>
      </p:pic>
      <p:pic>
        <p:nvPicPr>
          <p:cNvPr id="33798" name="Picture 6" descr="Індійський національний костюм - #793 - СОНЯШНИК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46" y="3994151"/>
            <a:ext cx="1754165" cy="25059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humbs.dreamstime.com/z/%D0%BF%D0%BE%D1%80%D1%82%D1%80%D0%B5%D1%82-%D0%B8%D0%BC%D0%BF%D0%B5%D1%80%D0%B0%D1%82%D0%BE%D1%80%D0%B0-yong-zheng-%D0%B8%D0%BD%D0%B0%D1%81%D1%82%D0%B8%D0%B8-qing-87712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72" y="1350945"/>
            <a:ext cx="3429024" cy="465802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7338" y="1214438"/>
            <a:ext cx="3190875" cy="47640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9991" tIns="67925" rIns="89991" bIns="44996" anchor="ctr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Император России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199313" y="990600"/>
            <a:ext cx="138112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488238" y="936625"/>
            <a:ext cx="15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472238" y="5300663"/>
            <a:ext cx="30321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67925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Император Китая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654300"/>
            <a:ext cx="30559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384550" y="6840538"/>
            <a:ext cx="3141663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67925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Император Индии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38425" y="268288"/>
            <a:ext cx="4408488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Император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638425" y="268288"/>
            <a:ext cx="563245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Императрицы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000" y="3136900"/>
            <a:ext cx="2881313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3303587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438" y="5494338"/>
            <a:ext cx="1571625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России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48500" y="5422911"/>
            <a:ext cx="30321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67925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Китая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54438" y="6851650"/>
            <a:ext cx="3141662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67925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Индии</a:t>
            </a:r>
          </a:p>
        </p:txBody>
      </p:sp>
      <p:pic>
        <p:nvPicPr>
          <p:cNvPr id="29698" name="Picture 2" descr="Детский костюм Император детская одежда Хан мужской костюмы Тан легких дина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86" y="1493821"/>
            <a:ext cx="3352800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638425" y="268288"/>
            <a:ext cx="4173538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Крестьяне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0" y="1208069"/>
            <a:ext cx="34559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02" y="1136631"/>
            <a:ext cx="3843726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0" name="Picture 2" descr="https://yoga-in-greece.ru/wp-content/uploads/0/7/1/0710641d06c6788bd51ee15bdfaf163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676" y="4201321"/>
            <a:ext cx="6167013" cy="32376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825500" y="422275"/>
            <a:ext cx="8226425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103202" rIns="89991" bIns="4499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  <a:defRPr/>
            </a:pPr>
            <a:r>
              <a:rPr lang="ru-RU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Священнослужители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39863"/>
            <a:ext cx="23034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511300"/>
            <a:ext cx="21590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655763"/>
            <a:ext cx="2230437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818063"/>
            <a:ext cx="49736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842" y="4708531"/>
            <a:ext cx="1246047" cy="34996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России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2990" y="1708135"/>
            <a:ext cx="1016497" cy="34996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китай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2080" y="4208465"/>
            <a:ext cx="1544205" cy="34996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германия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1948" y="6994547"/>
            <a:ext cx="1080745" cy="34996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индия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506</Words>
  <Application>Microsoft Office PowerPoint</Application>
  <PresentationFormat>Произвольный</PresentationFormat>
  <Paragraphs>136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zavikt</dc:creator>
  <cp:lastModifiedBy>Пользователь Windows</cp:lastModifiedBy>
  <cp:revision>26</cp:revision>
  <cp:lastPrinted>1601-01-01T00:00:00Z</cp:lastPrinted>
  <dcterms:created xsi:type="dcterms:W3CDTF">2015-02-16T10:42:05Z</dcterms:created>
  <dcterms:modified xsi:type="dcterms:W3CDTF">2022-03-13T16:06:13Z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2394968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