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56" r:id="rId4"/>
    <p:sldId id="258" r:id="rId5"/>
    <p:sldId id="266" r:id="rId6"/>
    <p:sldId id="257" r:id="rId7"/>
    <p:sldId id="262" r:id="rId8"/>
    <p:sldId id="260" r:id="rId9"/>
    <p:sldId id="261" r:id="rId10"/>
    <p:sldId id="265" r:id="rId11"/>
    <p:sldId id="267" r:id="rId12"/>
    <p:sldId id="25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640960" cy="172819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solidFill>
                  <a:schemeClr val="tx1"/>
                </a:solidFill>
              </a:rPr>
              <a:t>МУНИЦИПАЛЬНОЕ ДОШКОЛЬНОЕ ОБРАЗОВАТЕЛЬНОЕ УЧРЕЖДЕНИЕ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ДЕТСКИЙ САД №3 «ДЮЙМОВОЧКА»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 ОБЩЕРАЗВИВАЮЩЕГО ВИДА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С ПРИОРИТЕТНЫМ ОСУЩЕСТВЛЕНИЕМ ФИЗИЧЕСКОГО РАЗВИТИЯ ВОСПИТАННИКОВ ГОРОДА ФУРМАНОВА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1" y="3009467"/>
            <a:ext cx="4663041" cy="3760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991" y="1844824"/>
            <a:ext cx="8730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Арт-терапевтические технологии 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работе с дошкольниками. 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753" y="5692765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Педагог-психолог </a:t>
            </a:r>
          </a:p>
          <a:p>
            <a:pPr algn="r"/>
            <a:r>
              <a:rPr lang="ru-RU" sz="3200" b="1" dirty="0" smtClean="0"/>
              <a:t>С.А. Румянцева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3356992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2123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Техника «</a:t>
            </a:r>
            <a:r>
              <a:rPr lang="ru-RU" sz="4000" b="1" dirty="0" err="1">
                <a:ln w="12700">
                  <a:solidFill>
                    <a:srgbClr val="1F2123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Мандала</a:t>
            </a:r>
            <a:r>
              <a:rPr lang="ru-RU" sz="4000" b="1" dirty="0">
                <a:ln w="12700">
                  <a:solidFill>
                    <a:srgbClr val="1F2123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4000" b="1" dirty="0">
              <a:ln w="12700">
                <a:solidFill>
                  <a:srgbClr val="1F2123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39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928992" cy="6741368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sz="2900" u="sng" dirty="0" err="1">
                <a:solidFill>
                  <a:schemeClr val="tx1"/>
                </a:solidFill>
              </a:rPr>
              <a:t>Мандала</a:t>
            </a:r>
            <a:r>
              <a:rPr lang="ru-RU" sz="2900" u="sng" dirty="0">
                <a:solidFill>
                  <a:schemeClr val="tx1"/>
                </a:solidFill>
              </a:rPr>
              <a:t>-терапия необходима при следующих состояниях</a:t>
            </a:r>
            <a:r>
              <a:rPr lang="ru-RU" sz="2900" dirty="0">
                <a:solidFill>
                  <a:schemeClr val="tx1"/>
                </a:solidFill>
              </a:rPr>
              <a:t>: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нервное напряжение;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заниженная самооценка;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агрессивность поведения;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семейные конфликты;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детское непослушание и отстранение от взрослых;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депрессии;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сложная адаптация к новым условиям;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расстройства мелкой моторики;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психосоматические нарушения;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страхи, хроническое тревожное состояние;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склонность к суициду;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потеря творческого потенциала;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кризис среднего или подросткового возраста;</a:t>
            </a:r>
          </a:p>
          <a:p>
            <a:pPr lvl="0"/>
            <a:r>
              <a:rPr lang="ru-RU" sz="2900" dirty="0">
                <a:solidFill>
                  <a:schemeClr val="tx1"/>
                </a:solidFill>
              </a:rPr>
              <a:t>нетерпеливость и </a:t>
            </a:r>
            <a:r>
              <a:rPr lang="ru-RU" sz="2900" dirty="0" err="1">
                <a:solidFill>
                  <a:schemeClr val="tx1"/>
                </a:solidFill>
              </a:rPr>
              <a:t>гиперактивность.При</a:t>
            </a:r>
            <a:r>
              <a:rPr lang="ru-RU" sz="2900" dirty="0">
                <a:solidFill>
                  <a:schemeClr val="tx1"/>
                </a:solidFill>
              </a:rPr>
              <a:t> проблемах самооценки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89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8424936" cy="59046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Рекомендации:</a:t>
            </a:r>
            <a:endParaRPr lang="ru-RU" sz="2800" b="1" u="sng" dirty="0">
              <a:solidFill>
                <a:srgbClr val="002060"/>
              </a:solidFill>
            </a:endParaRPr>
          </a:p>
          <a:p>
            <a:pPr marL="4572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•	во время работы не разговаривайте друг с другом. Лишь в исключительных случаях можно </a:t>
            </a:r>
            <a:r>
              <a:rPr lang="ru-RU" sz="2800" dirty="0" smtClean="0">
                <a:solidFill>
                  <a:schemeClr val="tx1"/>
                </a:solidFill>
              </a:rPr>
              <a:t>шепотом </a:t>
            </a:r>
            <a:r>
              <a:rPr lang="ru-RU" sz="2800" dirty="0">
                <a:solidFill>
                  <a:schemeClr val="tx1"/>
                </a:solidFill>
              </a:rPr>
              <a:t>что-то спросить и ответить;</a:t>
            </a:r>
          </a:p>
          <a:p>
            <a:pPr marL="4572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•	дайте возможность руке самой двигаться по кругу, самой брать «понравившиеся» ей цвета;</a:t>
            </a:r>
          </a:p>
          <a:p>
            <a:pPr marL="4572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•	не стремитесь искусственно создать шедевр. Важно сделать искренний рисунок, отражающий вашу внутреннюю жизнь. И чем более искренней и правдивой будет ваша </a:t>
            </a:r>
            <a:r>
              <a:rPr lang="ru-RU" sz="2800" dirty="0" err="1">
                <a:solidFill>
                  <a:schemeClr val="tx1"/>
                </a:solidFill>
              </a:rPr>
              <a:t>мандала</a:t>
            </a:r>
            <a:r>
              <a:rPr lang="ru-RU" sz="2800" dirty="0">
                <a:solidFill>
                  <a:schemeClr val="tx1"/>
                </a:solidFill>
              </a:rPr>
              <a:t>, тем </a:t>
            </a:r>
            <a:r>
              <a:rPr lang="ru-RU" sz="2800" dirty="0" smtClean="0">
                <a:solidFill>
                  <a:schemeClr val="tx1"/>
                </a:solidFill>
              </a:rPr>
              <a:t>больший </a:t>
            </a:r>
            <a:r>
              <a:rPr lang="ru-RU" sz="2800" dirty="0">
                <a:solidFill>
                  <a:schemeClr val="tx1"/>
                </a:solidFill>
              </a:rPr>
              <a:t>эффект вы ощутите.</a:t>
            </a:r>
          </a:p>
        </p:txBody>
      </p:sp>
    </p:spTree>
    <p:extLst>
      <p:ext uri="{BB962C8B-B14F-4D97-AF65-F5344CB8AC3E}">
        <p14:creationId xmlns:p14="http://schemas.microsoft.com/office/powerpoint/2010/main" val="33860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m0-tub-ru.yandex.net/i?id=d1cf794c4998a08eb0d8c286b7865858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552728" cy="65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«Что 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такое </a:t>
            </a:r>
            <a:r>
              <a:rPr lang="ru-RU" sz="4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мандала</a:t>
            </a:r>
            <a:r>
              <a:rPr lang="ru-RU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-терапия?»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340768"/>
            <a:ext cx="8568952" cy="468052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«</a:t>
            </a:r>
            <a:r>
              <a:rPr lang="ru-RU" sz="2800" dirty="0">
                <a:solidFill>
                  <a:schemeClr val="tx1"/>
                </a:solidFill>
              </a:rPr>
              <a:t>Арт-терапевтическая техника</a:t>
            </a:r>
            <a:r>
              <a:rPr lang="ru-RU" sz="2800" dirty="0" smtClean="0">
                <a:solidFill>
                  <a:schemeClr val="tx1"/>
                </a:solidFill>
              </a:rPr>
              <a:t>»,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«</a:t>
            </a:r>
            <a:r>
              <a:rPr lang="ru-RU" sz="2800" dirty="0">
                <a:solidFill>
                  <a:schemeClr val="tx1"/>
                </a:solidFill>
              </a:rPr>
              <a:t>Диагностический метод», </a:t>
            </a:r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2800" dirty="0">
                <a:solidFill>
                  <a:schemeClr val="tx1"/>
                </a:solidFill>
              </a:rPr>
              <a:t>Метод аналитической психологии Юнга</a:t>
            </a:r>
            <a:r>
              <a:rPr lang="ru-RU" sz="2800" dirty="0" smtClean="0">
                <a:solidFill>
                  <a:schemeClr val="tx1"/>
                </a:solidFill>
              </a:rPr>
              <a:t>»,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«Медитативная техника</a:t>
            </a:r>
            <a:r>
              <a:rPr lang="ru-RU" sz="2800" dirty="0" smtClean="0">
                <a:solidFill>
                  <a:schemeClr val="tx1"/>
                </a:solidFill>
              </a:rPr>
              <a:t>»,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«Духовная практика</a:t>
            </a:r>
            <a:r>
              <a:rPr lang="ru-RU" sz="2800" dirty="0" smtClean="0">
                <a:solidFill>
                  <a:schemeClr val="tx1"/>
                </a:solidFill>
              </a:rPr>
              <a:t>»,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«Метод саморазвития</a:t>
            </a:r>
            <a:r>
              <a:rPr lang="ru-RU" sz="2800" dirty="0" smtClean="0">
                <a:solidFill>
                  <a:schemeClr val="tx1"/>
                </a:solidFill>
              </a:rPr>
              <a:t>»,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и т.д.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МАНДАЛА (санскрит) – священный круг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496944" cy="1584176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В психологии </a:t>
            </a:r>
            <a:r>
              <a:rPr lang="ru-RU" sz="3200" dirty="0" err="1"/>
              <a:t>мандалу</a:t>
            </a:r>
            <a:r>
              <a:rPr lang="ru-RU" sz="3200" dirty="0"/>
              <a:t> впервые начал использовать швейцарский психиатр </a:t>
            </a:r>
            <a:endParaRPr lang="ru-RU" sz="3200" dirty="0" smtClean="0"/>
          </a:p>
          <a:p>
            <a:pPr algn="ctr"/>
            <a:r>
              <a:rPr lang="ru-RU" sz="3200" b="1" dirty="0" smtClean="0"/>
              <a:t>Карл </a:t>
            </a:r>
            <a:r>
              <a:rPr lang="ru-RU" sz="3200" b="1" dirty="0"/>
              <a:t>Густав </a:t>
            </a:r>
            <a:r>
              <a:rPr lang="ru-RU" sz="3200" b="1" dirty="0" smtClean="0"/>
              <a:t>Юнг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1992726"/>
            <a:ext cx="4248472" cy="472779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С </a:t>
            </a:r>
            <a:r>
              <a:rPr lang="ru-RU" sz="2400" dirty="0" err="1">
                <a:solidFill>
                  <a:schemeClr val="tx1"/>
                </a:solidFill>
              </a:rPr>
              <a:t>юнгианской</a:t>
            </a:r>
            <a:r>
              <a:rPr lang="ru-RU" sz="2400" dirty="0">
                <a:solidFill>
                  <a:schemeClr val="tx1"/>
                </a:solidFill>
              </a:rPr>
              <a:t> точки зрения </a:t>
            </a:r>
            <a:r>
              <a:rPr lang="ru-RU" sz="2400" dirty="0" smtClean="0">
                <a:solidFill>
                  <a:schemeClr val="tx1"/>
                </a:solidFill>
              </a:rPr>
              <a:t>символы </a:t>
            </a:r>
            <a:r>
              <a:rPr lang="ru-RU" sz="2400" dirty="0" err="1" smtClean="0">
                <a:solidFill>
                  <a:schemeClr val="tx1"/>
                </a:solidFill>
              </a:rPr>
              <a:t>мандалы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отражают отношения между сознанием и бессознательным, а потому доступны для восприятия лю­бого человека. Они включают как положительные, так и отрицатель­ные </a:t>
            </a:r>
            <a:r>
              <a:rPr lang="ru-RU" sz="2400" dirty="0" smtClean="0">
                <a:solidFill>
                  <a:schemeClr val="tx1"/>
                </a:solidFill>
              </a:rPr>
              <a:t>значения.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88840"/>
            <a:ext cx="4176465" cy="473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41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orig03.deviantart.net/f549/f/2013/032/2/9/mandala_by_jblaschke-d5thg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488"/>
            <a:ext cx="8528684" cy="60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3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585"/>
            <a:ext cx="3472673" cy="3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5528" y="3355229"/>
            <a:ext cx="299350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8" y="3730686"/>
            <a:ext cx="4826026" cy="29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04" y="184584"/>
            <a:ext cx="5252784" cy="3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3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633"/>
            <a:ext cx="4248472" cy="34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065"/>
            <a:ext cx="3531497" cy="350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7555"/>
            <a:ext cx="2961875" cy="29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63" y="3767555"/>
            <a:ext cx="2952619" cy="29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5651"/>
          <a:stretch/>
        </p:blipFill>
        <p:spPr bwMode="auto">
          <a:xfrm>
            <a:off x="5978670" y="3750873"/>
            <a:ext cx="3070537" cy="29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225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71276"/>
            <a:ext cx="5256584" cy="295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1497"/>
            <a:ext cx="2939435" cy="298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20126"/>
          <a:stretch/>
        </p:blipFill>
        <p:spPr bwMode="auto">
          <a:xfrm>
            <a:off x="4788024" y="123382"/>
            <a:ext cx="3733128" cy="359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241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41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8568952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 err="1">
                <a:solidFill>
                  <a:srgbClr val="002060"/>
                </a:solidFill>
              </a:rPr>
              <a:t>Мандала</a:t>
            </a:r>
            <a:r>
              <a:rPr lang="ru-RU" sz="3200" b="1" dirty="0">
                <a:solidFill>
                  <a:srgbClr val="002060"/>
                </a:solidFill>
              </a:rPr>
              <a:t>,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в </a:t>
            </a:r>
            <a:r>
              <a:rPr lang="ru-RU" sz="3200" dirty="0">
                <a:solidFill>
                  <a:schemeClr val="tx1"/>
                </a:solidFill>
              </a:rPr>
              <a:t>первую очередь, - это инструмент саморазвития,  дающий возможность самостоятельно работать со своим эмоциональным состоянием и корректировать его, понимая глубинную суть происходящего. 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14589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0859"/>
            <a:ext cx="2278501" cy="227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90858"/>
            <a:ext cx="3039141" cy="227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68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9" name="Picture 5" descr="H:\мандалы\м-цв\Mavi_isleme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" y="5619"/>
            <a:ext cx="9143183" cy="68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8047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115</TotalTime>
  <Words>205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«Что такое мандала-терапия?»</vt:lpstr>
      <vt:lpstr>С юнгианской точки зрения символы мандалы отражают отношения между сознанием и бессознательным, а потому доступны для восприятия лю­бого человека. Они включают как положительные, так и отрицатель­ные значения.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Дюймовочка</cp:lastModifiedBy>
  <cp:revision>9</cp:revision>
  <dcterms:created xsi:type="dcterms:W3CDTF">2018-08-29T08:21:12Z</dcterms:created>
  <dcterms:modified xsi:type="dcterms:W3CDTF">2018-08-29T10:27:13Z</dcterms:modified>
</cp:coreProperties>
</file>