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69" r:id="rId18"/>
    <p:sldId id="25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1319-ACA0-402C-834B-1B00F8025F15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3CC6-4E87-48C2-8E3C-52F85E909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1319-ACA0-402C-834B-1B00F8025F15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3CC6-4E87-48C2-8E3C-52F85E909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1319-ACA0-402C-834B-1B00F8025F15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3CC6-4E87-48C2-8E3C-52F85E909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1319-ACA0-402C-834B-1B00F8025F15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3CC6-4E87-48C2-8E3C-52F85E909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1319-ACA0-402C-834B-1B00F8025F15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3CC6-4E87-48C2-8E3C-52F85E909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1319-ACA0-402C-834B-1B00F8025F15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3CC6-4E87-48C2-8E3C-52F85E909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1319-ACA0-402C-834B-1B00F8025F15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3CC6-4E87-48C2-8E3C-52F85E909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1319-ACA0-402C-834B-1B00F8025F15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3CC6-4E87-48C2-8E3C-52F85E909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1319-ACA0-402C-834B-1B00F8025F15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3CC6-4E87-48C2-8E3C-52F85E909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1319-ACA0-402C-834B-1B00F8025F15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3CC6-4E87-48C2-8E3C-52F85E909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1319-ACA0-402C-834B-1B00F8025F15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3CC6-4E87-48C2-8E3C-52F85E909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2000"/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21319-ACA0-402C-834B-1B00F8025F15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B3CC6-4E87-48C2-8E3C-52F85E9096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1905"/>
            </a:avLst>
          </a:prstGeom>
          <a:blipFill>
            <a:blip r:embed="rId13">
              <a:lum contrast="10000"/>
            </a:blip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oge.sdamgia.ru/" TargetMode="External"/><Relationship Id="rId2" Type="http://schemas.openxmlformats.org/officeDocument/2006/relationships/hyperlink" Target="https://4ege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image" Target="../media/image5.png"/><Relationship Id="rId3" Type="http://schemas.openxmlformats.org/officeDocument/2006/relationships/slide" Target="slide11.xml"/><Relationship Id="rId7" Type="http://schemas.openxmlformats.org/officeDocument/2006/relationships/slide" Target="slide15.xml"/><Relationship Id="rId12" Type="http://schemas.openxmlformats.org/officeDocument/2006/relationships/slide" Target="slide12.xml"/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3.xml"/><Relationship Id="rId11" Type="http://schemas.openxmlformats.org/officeDocument/2006/relationships/image" Target="../media/image4.png"/><Relationship Id="rId5" Type="http://schemas.openxmlformats.org/officeDocument/2006/relationships/slide" Target="slide8.xml"/><Relationship Id="rId10" Type="http://schemas.openxmlformats.org/officeDocument/2006/relationships/slide" Target="slide10.xml"/><Relationship Id="rId4" Type="http://schemas.openxmlformats.org/officeDocument/2006/relationships/image" Target="../media/image3.png"/><Relationship Id="rId9" Type="http://schemas.openxmlformats.org/officeDocument/2006/relationships/slide" Target="slide14.xml"/><Relationship Id="rId14" Type="http://schemas.openxmlformats.org/officeDocument/2006/relationships/slide" Target="slide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412776"/>
            <a:ext cx="7000924" cy="1731193"/>
          </a:xfrm>
        </p:spPr>
        <p:txBody>
          <a:bodyPr>
            <a:prstTxWarp prst="textPlain">
              <a:avLst/>
            </a:prstTxWarp>
            <a:normAutofit fontScale="9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задач на растворы, сплавы и смеси при подготовке к ОГЭ</a:t>
            </a:r>
            <a:r>
              <a:rPr lang="ru-RU" b="1" i="1" dirty="0" smtClean="0">
                <a:ln w="10541" cmpd="sng">
                  <a:solidFill>
                    <a:srgbClr val="5B9BD5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4643446"/>
            <a:ext cx="4757726" cy="17526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Рисунок 3" descr="8bc24847ebd5099eb36210caee0ce34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4500570"/>
            <a:ext cx="3221234" cy="20947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69269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Задача </a:t>
            </a:r>
            <a:r>
              <a:rPr lang="ru-RU" sz="3600" b="1" i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endParaRPr lang="ru-RU" sz="3600" b="1" i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319918"/>
              </p:ext>
            </p:extLst>
          </p:nvPr>
        </p:nvGraphicFramePr>
        <p:xfrm>
          <a:off x="1524000" y="1397000"/>
          <a:ext cx="6096000" cy="4267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Химия 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49392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приготовлении одного заряда фейерверка требуется 50 г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Сколько г требуется взять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?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приготовлении одного заряда фейерверка требуется 50 г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Сколько г требуется взять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если массовая доля 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равна 0,2439?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0392" y="6093296"/>
            <a:ext cx="609653" cy="42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86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69269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Задача 5</a:t>
            </a:r>
            <a:endParaRPr lang="ru-RU" sz="3600" b="1" i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99534"/>
              </p:ext>
            </p:extLst>
          </p:nvPr>
        </p:nvGraphicFramePr>
        <p:xfrm>
          <a:off x="1524000" y="1397000"/>
          <a:ext cx="6096000" cy="4267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Химия 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49392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приготовлении одного заряда фейерверка требуется 50 г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Сколько г требуется взять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?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приготовлении одного заряда фейерверка требуется 50 г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Сколько г требуется взять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если массовая доля 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равна 0,2439?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6021288"/>
            <a:ext cx="609653" cy="42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9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69269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Задача </a:t>
            </a:r>
            <a:r>
              <a:rPr lang="ru-RU" sz="3600" b="1" i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6</a:t>
            </a:r>
            <a:endParaRPr lang="ru-RU" sz="3600" b="1" i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353488"/>
              </p:ext>
            </p:extLst>
          </p:nvPr>
        </p:nvGraphicFramePr>
        <p:xfrm>
          <a:off x="1524000" y="1397000"/>
          <a:ext cx="6096000" cy="4267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Химия 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49392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Смешали некоторое количество 10 % раствора  вещества некоторого вещества с таким же количеством 12% раствора такого же вещества. Сколько процентов составляет концентрация получившегося раствора?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Смешали некоторое количество 10 % раствора  вещества некоторого вещества с таким же количеством 12% раствора такого же вещества. Сколько процентов составляет концентрация получившегося раствора?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6093296"/>
            <a:ext cx="609653" cy="42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27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69269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Задача 7</a:t>
            </a:r>
            <a:endParaRPr lang="ru-RU" sz="3600" b="1" i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230914"/>
              </p:ext>
            </p:extLst>
          </p:nvPr>
        </p:nvGraphicFramePr>
        <p:xfrm>
          <a:off x="1524000" y="1397000"/>
          <a:ext cx="6096000" cy="4267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Химия 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49392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Свежие фрукты содержат 80% воды, а высушенные 28%. Сколько сухих фруктов получается из 288 кг свежих фруктов?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Свежие фрукты содержат 80% воды, а высушенные 28%. Сколько сухих фруктов получается из 288 кг свежих фруктов?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6021288"/>
            <a:ext cx="609653" cy="42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11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69269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Задача </a:t>
            </a:r>
            <a:r>
              <a:rPr lang="ru-RU" sz="3600" b="1" i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8</a:t>
            </a:r>
            <a:endParaRPr lang="ru-RU" sz="3600" b="1" i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811410"/>
              </p:ext>
            </p:extLst>
          </p:nvPr>
        </p:nvGraphicFramePr>
        <p:xfrm>
          <a:off x="1524000" y="1397000"/>
          <a:ext cx="6096000" cy="4267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Химия 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49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Свежие фрукты содержат 86% воды, а высушенные 23%. сколько требуется фруктов для приготовления 72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кг высушенных ?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Свежие фрукты содержат 86% воды, а высушенные 23%. сколько требуется фруктов для приготовления 72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кг высушенных ?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84" y="6093296"/>
            <a:ext cx="609653" cy="42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84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69269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Задача </a:t>
            </a:r>
            <a:r>
              <a:rPr lang="ru-RU" sz="3600" b="1" i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9</a:t>
            </a:r>
            <a:endParaRPr lang="ru-RU" sz="3600" b="1" i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231120"/>
              </p:ext>
            </p:extLst>
          </p:nvPr>
        </p:nvGraphicFramePr>
        <p:xfrm>
          <a:off x="1524000" y="1397000"/>
          <a:ext cx="6096000" cy="4267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Химия 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49392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выпекания одной  партии хлеба необходимо 80 г карбоната аммония .Какая масса углерода содержится в порции (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трех парий хлеба?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выпекания одной  партии хлеба необходимо 80 г карбоната аммония .Какая масса углерода содержится в порции (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трех парий хлеба, если массовая доля равна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углерода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0,125?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84" y="6093296"/>
            <a:ext cx="609653" cy="42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13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69269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Задача </a:t>
            </a:r>
            <a:r>
              <a:rPr lang="ru-RU" sz="3600" b="1" i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10</a:t>
            </a:r>
            <a:endParaRPr lang="ru-RU" sz="3600" b="1" i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02796"/>
              </p:ext>
            </p:extLst>
          </p:nvPr>
        </p:nvGraphicFramePr>
        <p:xfrm>
          <a:off x="1524000" y="1397000"/>
          <a:ext cx="6096000" cy="4267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Химия 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49392">
                <a:tc>
                  <a:txBody>
                    <a:bodyPr/>
                    <a:lstStyle/>
                    <a:p>
                      <a:r>
                        <a:rPr lang="ru-RU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Смешав 60%-</a:t>
                      </a:r>
                      <a:r>
                        <a:rPr lang="ru-RU" b="0" i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ый</a:t>
                      </a:r>
                      <a:r>
                        <a:rPr lang="ru-RU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30%-</a:t>
                      </a:r>
                      <a:r>
                        <a:rPr lang="ru-RU" b="0" i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ый</a:t>
                      </a:r>
                      <a:r>
                        <a:rPr lang="ru-RU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растворы кислоты и добавив 5 кг чистой воды, получили 20%-</a:t>
                      </a:r>
                      <a:r>
                        <a:rPr lang="ru-RU" b="0" i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ый</a:t>
                      </a:r>
                      <a:r>
                        <a:rPr lang="ru-RU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раствор кислоты. Если бы вместо 5 кг воды добавили 5 кг 90%-</a:t>
                      </a:r>
                      <a:r>
                        <a:rPr lang="ru-RU" b="0" i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r>
                        <a:rPr lang="ru-RU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раствора той же кислоты, то получили бы 70%-</a:t>
                      </a:r>
                      <a:r>
                        <a:rPr lang="ru-RU" b="0" i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ый</a:t>
                      </a:r>
                      <a:r>
                        <a:rPr lang="ru-RU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раствор кислоты. Сколько килограммов 60%-</a:t>
                      </a:r>
                      <a:r>
                        <a:rPr lang="ru-RU" b="0" i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r>
                        <a:rPr lang="ru-RU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раствора использовали для получения смеси?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Смешав 60%-</a:t>
                      </a:r>
                      <a:r>
                        <a:rPr lang="ru-RU" b="0" i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ый</a:t>
                      </a:r>
                      <a:r>
                        <a:rPr lang="ru-RU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30%-</a:t>
                      </a:r>
                      <a:r>
                        <a:rPr lang="ru-RU" b="0" i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ый</a:t>
                      </a:r>
                      <a:r>
                        <a:rPr lang="ru-RU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растворы кислоты и добавив 5 кг чистой воды, получили 20%-</a:t>
                      </a:r>
                      <a:r>
                        <a:rPr lang="ru-RU" b="0" i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ый</a:t>
                      </a:r>
                      <a:r>
                        <a:rPr lang="ru-RU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раствор кислоты. Если бы вместо 5 кг воды добавили 5 кг 90%-</a:t>
                      </a:r>
                      <a:r>
                        <a:rPr lang="ru-RU" b="0" i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r>
                        <a:rPr lang="ru-RU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раствора той же кислоты, то получили бы 70%-</a:t>
                      </a:r>
                      <a:r>
                        <a:rPr lang="ru-RU" b="0" i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ый</a:t>
                      </a:r>
                      <a:r>
                        <a:rPr lang="ru-RU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раствор кислоты. Сколько килограммов 60%-</a:t>
                      </a:r>
                      <a:r>
                        <a:rPr lang="ru-RU" b="0" i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r>
                        <a:rPr lang="ru-RU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раствора использовали для получения смеси?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6093296"/>
            <a:ext cx="609653" cy="42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14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2132856"/>
            <a:ext cx="4346618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</a:t>
            </a:r>
            <a:r>
              <a:rPr lang="ru-RU" sz="48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48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32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214290"/>
            <a:ext cx="3500462" cy="36828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РЕСУРСЫ 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472518" cy="5715040"/>
          </a:xfrm>
        </p:spPr>
        <p:txBody>
          <a:bodyPr>
            <a:normAutofit/>
          </a:bodyPr>
          <a:lstStyle/>
          <a:p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https://4ege.ru</a:t>
            </a:r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ru-RU" sz="3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https://oge.sdamgia.ru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разминка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417638"/>
            <a:ext cx="72111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ru-RU" sz="2800" dirty="0" smtClean="0"/>
              <a:t>Выразите </a:t>
            </a:r>
            <a:r>
              <a:rPr lang="ru-RU" sz="2800" dirty="0"/>
              <a:t>в виде десятичной </a:t>
            </a:r>
            <a:r>
              <a:rPr lang="ru-RU" sz="2800" dirty="0" smtClean="0"/>
              <a:t>дроби</a:t>
            </a:r>
          </a:p>
          <a:p>
            <a:r>
              <a:rPr lang="ru-RU" sz="2800" dirty="0" smtClean="0"/>
              <a:t>17</a:t>
            </a:r>
            <a:r>
              <a:rPr lang="ru-RU" sz="2800" dirty="0"/>
              <a:t>%, 40%, 6</a:t>
            </a:r>
            <a:r>
              <a:rPr lang="ru-RU" sz="2800" dirty="0" smtClean="0"/>
              <a:t>%</a:t>
            </a:r>
          </a:p>
          <a:p>
            <a:endParaRPr lang="ru-RU" sz="2800" dirty="0"/>
          </a:p>
          <a:p>
            <a:r>
              <a:rPr lang="ru-RU" sz="2800" dirty="0" smtClean="0"/>
              <a:t>2) Выразите </a:t>
            </a:r>
            <a:r>
              <a:rPr lang="ru-RU" sz="2800" dirty="0"/>
              <a:t>в виде обыкновенной дроби 25%, 30%, 7%</a:t>
            </a:r>
          </a:p>
          <a:p>
            <a:endParaRPr lang="ru-RU" sz="2800" dirty="0" smtClean="0"/>
          </a:p>
          <a:p>
            <a:r>
              <a:rPr lang="ru-RU" sz="2800" dirty="0" smtClean="0"/>
              <a:t>3) Установите </a:t>
            </a:r>
            <a:r>
              <a:rPr lang="ru-RU" sz="2800" dirty="0"/>
              <a:t>соответствие 40%         1/4</a:t>
            </a:r>
          </a:p>
          <a:p>
            <a:r>
              <a:rPr lang="ru-RU" sz="2800" dirty="0"/>
              <a:t>                                                  </a:t>
            </a:r>
            <a:r>
              <a:rPr lang="ru-RU" sz="2800" dirty="0" smtClean="0"/>
              <a:t> 25</a:t>
            </a:r>
            <a:r>
              <a:rPr lang="ru-RU" sz="2800" dirty="0"/>
              <a:t>%        0,04</a:t>
            </a:r>
          </a:p>
          <a:p>
            <a:r>
              <a:rPr lang="ru-RU" sz="2800" dirty="0"/>
              <a:t>                                                  </a:t>
            </a:r>
            <a:r>
              <a:rPr lang="ru-RU" sz="2800" dirty="0" smtClean="0"/>
              <a:t> 80</a:t>
            </a:r>
            <a:r>
              <a:rPr lang="ru-RU" sz="2800" dirty="0"/>
              <a:t>%        0,4</a:t>
            </a:r>
          </a:p>
          <a:p>
            <a:r>
              <a:rPr lang="ru-RU" sz="2800" dirty="0"/>
              <a:t>                                                  </a:t>
            </a:r>
            <a:r>
              <a:rPr lang="ru-RU" sz="2800" dirty="0" smtClean="0"/>
              <a:t> 4</a:t>
            </a:r>
            <a:r>
              <a:rPr lang="ru-RU" sz="2800" dirty="0"/>
              <a:t>%          4/5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разминка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2274838"/>
            <a:ext cx="72111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Как </a:t>
            </a:r>
            <a:r>
              <a:rPr lang="ru-RU" sz="2800" dirty="0"/>
              <a:t>найти % от числа</a:t>
            </a:r>
            <a:r>
              <a:rPr lang="ru-RU" sz="2800" dirty="0" smtClean="0"/>
              <a:t>?</a:t>
            </a:r>
          </a:p>
          <a:p>
            <a:endParaRPr lang="ru-RU" sz="2800" dirty="0"/>
          </a:p>
          <a:p>
            <a:r>
              <a:rPr lang="en-US" sz="2800" dirty="0"/>
              <a:t>  </a:t>
            </a:r>
            <a:endParaRPr lang="ru-RU" sz="2800" dirty="0"/>
          </a:p>
          <a:p>
            <a:pPr marL="514350" indent="-514350">
              <a:buAutoNum type="arabicParenR"/>
            </a:pPr>
            <a:r>
              <a:rPr lang="ru-RU" sz="2800" dirty="0" smtClean="0"/>
              <a:t>Найти </a:t>
            </a:r>
            <a:r>
              <a:rPr lang="ru-RU" sz="2800" dirty="0"/>
              <a:t>10% от 30 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 smtClean="0"/>
              <a:t>2) </a:t>
            </a:r>
            <a:r>
              <a:rPr lang="ru-RU" sz="2800" dirty="0"/>
              <a:t>Вычислите </a:t>
            </a:r>
            <a:r>
              <a:rPr lang="ru-RU" sz="2800" dirty="0" smtClean="0"/>
              <a:t> </a:t>
            </a:r>
            <a:r>
              <a:rPr lang="ru-RU" sz="2800" dirty="0"/>
              <a:t>20% от 70</a:t>
            </a:r>
            <a:r>
              <a:rPr lang="en-US" sz="2800" dirty="0"/>
              <a:t> 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6640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разминка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2274838"/>
            <a:ext cx="72111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err="1" smtClean="0"/>
              <a:t>Сколько</a:t>
            </a:r>
            <a:r>
              <a:rPr lang="en-US" sz="2800" dirty="0" smtClean="0"/>
              <a:t> </a:t>
            </a:r>
            <a:r>
              <a:rPr lang="en-US" sz="2800" dirty="0"/>
              <a:t>% </a:t>
            </a:r>
            <a:r>
              <a:rPr lang="en-US" sz="2800" dirty="0" err="1"/>
              <a:t>составит</a:t>
            </a:r>
            <a:r>
              <a:rPr lang="en-US" sz="2800" dirty="0"/>
              <a:t> 12 </a:t>
            </a:r>
            <a:r>
              <a:rPr lang="en-US" sz="2800" dirty="0" err="1"/>
              <a:t>от</a:t>
            </a:r>
            <a:r>
              <a:rPr lang="en-US" sz="2800" dirty="0"/>
              <a:t> 60? </a:t>
            </a:r>
            <a:endParaRPr lang="ru-RU" sz="2800" dirty="0" smtClean="0"/>
          </a:p>
          <a:p>
            <a:pPr marL="514350" indent="-514350">
              <a:buAutoNum type="arabicPeriod"/>
            </a:pPr>
            <a:endParaRPr lang="ru-RU" sz="2800" dirty="0"/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514350" indent="-514350">
              <a:buAutoNum type="arabicPeriod"/>
            </a:pPr>
            <a:endParaRPr lang="ru-RU" sz="2800" dirty="0"/>
          </a:p>
          <a:p>
            <a:pPr marL="514350" indent="-514350">
              <a:buAutoNum type="arabicPeriod"/>
            </a:pPr>
            <a:endParaRPr lang="ru-RU" sz="2800" dirty="0" smtClean="0"/>
          </a:p>
          <a:p>
            <a:r>
              <a:rPr lang="ru-RU" sz="2800" dirty="0" smtClean="0"/>
              <a:t>2. </a:t>
            </a:r>
            <a:r>
              <a:rPr lang="en-US" sz="2800" dirty="0" err="1" smtClean="0"/>
              <a:t>Найдите</a:t>
            </a:r>
            <a:r>
              <a:rPr lang="en-US" sz="2800" dirty="0" smtClean="0"/>
              <a:t> </a:t>
            </a:r>
            <a:r>
              <a:rPr lang="en-US" sz="2800" dirty="0" err="1"/>
              <a:t>число</a:t>
            </a:r>
            <a:r>
              <a:rPr lang="en-US" sz="2800" dirty="0"/>
              <a:t>, 20% </a:t>
            </a:r>
            <a:r>
              <a:rPr lang="en-US" sz="2800" dirty="0" err="1"/>
              <a:t>которого</a:t>
            </a:r>
            <a:r>
              <a:rPr lang="en-US" sz="2800" dirty="0"/>
              <a:t> </a:t>
            </a:r>
            <a:r>
              <a:rPr lang="en-US" sz="2800" dirty="0" err="1"/>
              <a:t>равны</a:t>
            </a:r>
            <a:r>
              <a:rPr lang="en-US" sz="2800" dirty="0"/>
              <a:t> 42 </a:t>
            </a:r>
            <a:endParaRPr lang="ru-RU" sz="2800" dirty="0"/>
          </a:p>
          <a:p>
            <a:endParaRPr lang="ru-RU" sz="2800" dirty="0"/>
          </a:p>
          <a:p>
            <a:pPr algn="ct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4143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Химическая разминка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62146" y="1340768"/>
            <a:ext cx="721114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Найти массу 25% раствора, в котором растворено 80 г вещества. </a:t>
            </a:r>
          </a:p>
          <a:p>
            <a:pPr lvl="0"/>
            <a:r>
              <a:rPr lang="ru-RU" sz="2800" dirty="0"/>
              <a:t> </a:t>
            </a:r>
          </a:p>
          <a:p>
            <a:pPr lvl="0"/>
            <a:r>
              <a:rPr lang="ru-RU" sz="2800" dirty="0"/>
              <a:t> </a:t>
            </a:r>
          </a:p>
          <a:p>
            <a:r>
              <a:rPr lang="ru-RU" sz="2800" dirty="0"/>
              <a:t>Какова массовая доля раствора, при выпаривании 300 г которого получено 30 г соли? </a:t>
            </a:r>
          </a:p>
          <a:p>
            <a:pPr lvl="0"/>
            <a:r>
              <a:rPr lang="ru-RU" sz="2800" dirty="0"/>
              <a:t> </a:t>
            </a:r>
          </a:p>
          <a:p>
            <a:pPr lvl="0"/>
            <a:r>
              <a:rPr lang="ru-RU" sz="2800" dirty="0"/>
              <a:t> </a:t>
            </a:r>
          </a:p>
          <a:p>
            <a:r>
              <a:rPr lang="ru-RU" sz="2800" dirty="0"/>
              <a:t>Рассчитать массовую долю раствора, полученного растворением 20 кг щелочи в 80 кг воды. </a:t>
            </a:r>
          </a:p>
          <a:p>
            <a:endParaRPr lang="ru-RU" sz="2800" dirty="0"/>
          </a:p>
          <a:p>
            <a:pPr algn="ct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3592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задач на растворы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сплавы и смеси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62146" y="1340768"/>
            <a:ext cx="72111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/>
          </a:p>
          <a:p>
            <a:pPr algn="ctr"/>
            <a:endParaRPr lang="ru-RU" sz="2800" dirty="0"/>
          </a:p>
        </p:txBody>
      </p:sp>
      <p:sp>
        <p:nvSpPr>
          <p:cNvPr id="4" name="Блок-схема: решение 3">
            <a:hlinkClick r:id="rId2" action="ppaction://hlinksldjump"/>
          </p:cNvPr>
          <p:cNvSpPr/>
          <p:nvPr/>
        </p:nvSpPr>
        <p:spPr>
          <a:xfrm>
            <a:off x="1083601" y="1760888"/>
            <a:ext cx="1152128" cy="864096"/>
          </a:xfrm>
          <a:prstGeom prst="flowChartDecisi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6064" y="3183890"/>
            <a:ext cx="1249788" cy="957155"/>
          </a:xfrm>
          <a:prstGeom prst="rect">
            <a:avLst/>
          </a:prstGeom>
        </p:spPr>
      </p:pic>
      <p:pic>
        <p:nvPicPr>
          <p:cNvPr id="6" name="Рисунок 5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7122" y="1603809"/>
            <a:ext cx="1249788" cy="957155"/>
          </a:xfrm>
          <a:prstGeom prst="rect">
            <a:avLst/>
          </a:prstGeom>
        </p:spPr>
      </p:pic>
      <p:pic>
        <p:nvPicPr>
          <p:cNvPr id="7" name="Рисунок 6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252" y="4941168"/>
            <a:ext cx="1249788" cy="957155"/>
          </a:xfrm>
          <a:prstGeom prst="rect">
            <a:avLst/>
          </a:prstGeom>
        </p:spPr>
      </p:pic>
      <p:pic>
        <p:nvPicPr>
          <p:cNvPr id="8" name="Рисунок 7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9317" y="4869160"/>
            <a:ext cx="1249788" cy="957155"/>
          </a:xfrm>
          <a:prstGeom prst="rect">
            <a:avLst/>
          </a:prstGeom>
        </p:spPr>
      </p:pic>
      <p:pic>
        <p:nvPicPr>
          <p:cNvPr id="9" name="Рисунок 8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8304" y="1714359"/>
            <a:ext cx="1249788" cy="957155"/>
          </a:xfrm>
          <a:prstGeom prst="rect">
            <a:avLst/>
          </a:prstGeom>
        </p:spPr>
      </p:pic>
      <p:pic>
        <p:nvPicPr>
          <p:cNvPr id="10" name="Рисунок 9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2851" y="4588699"/>
            <a:ext cx="1249788" cy="95715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62146" y="1991271"/>
            <a:ext cx="373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12" name="Рисунок 11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66711" y="3160055"/>
            <a:ext cx="1249788" cy="96325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644008" y="1846114"/>
            <a:ext cx="3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740352" y="1991271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395209" y="3442846"/>
            <a:ext cx="445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574905" y="3460357"/>
            <a:ext cx="407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pic>
        <p:nvPicPr>
          <p:cNvPr id="17" name="Рисунок 16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52652" y="3166446"/>
            <a:ext cx="1249788" cy="95715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7740352" y="3361005"/>
            <a:ext cx="333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259632" y="5141917"/>
            <a:ext cx="384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643337" y="4869160"/>
            <a:ext cx="536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7877546" y="5141917"/>
            <a:ext cx="36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9</a:t>
            </a:r>
            <a:endParaRPr lang="ru-RU" dirty="0"/>
          </a:p>
        </p:txBody>
      </p:sp>
      <p:pic>
        <p:nvPicPr>
          <p:cNvPr id="22" name="Рисунок 21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985415" y="5067276"/>
            <a:ext cx="1249788" cy="95715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372200" y="532658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518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69269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Задача 1</a:t>
            </a:r>
            <a:endParaRPr lang="ru-RU" sz="3600" b="1" i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025128"/>
              </p:ext>
            </p:extLst>
          </p:nvPr>
        </p:nvGraphicFramePr>
        <p:xfrm>
          <a:off x="1524000" y="1397000"/>
          <a:ext cx="6096000" cy="4267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Химия 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493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подкормки растений в почву вносят 4 г Р на 1м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Какую массу в г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нужно взять для подкормки на 100м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почвы?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подкормки растений в почву вносят 4 г Р на 1м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Какую массу в г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нужно взять для подкормки на 100м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почвы, если массовая доля фосфора равна 0,189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884368" y="6021288"/>
            <a:ext cx="576064" cy="360040"/>
          </a:xfrm>
          <a:prstGeom prst="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69269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Задача </a:t>
            </a:r>
            <a:r>
              <a:rPr lang="ru-RU" sz="3600" b="1" i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endParaRPr lang="ru-RU" sz="3600" b="1" i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784068"/>
              </p:ext>
            </p:extLst>
          </p:nvPr>
        </p:nvGraphicFramePr>
        <p:xfrm>
          <a:off x="1524000" y="1397000"/>
          <a:ext cx="6096000" cy="4267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Химия 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49392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золочения 1 м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нужно 120 г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.Сколько г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AuCL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нужно взять, чтобы покрыть купол 250 м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?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золочения 1 м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нужно 120 г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.Сколько г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AuCL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нужно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взять,чтобы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покрыть купол 250 м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если массовая доля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равна 0, 6491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84" y="5949280"/>
            <a:ext cx="609653" cy="42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5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69269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Задача 3</a:t>
            </a:r>
            <a:endParaRPr lang="ru-RU" sz="3600" b="1" i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512246"/>
              </p:ext>
            </p:extLst>
          </p:nvPr>
        </p:nvGraphicFramePr>
        <p:xfrm>
          <a:off x="1524000" y="1397000"/>
          <a:ext cx="6096000" cy="4267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Химия 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2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49392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лечении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гипокальцемии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(дефицит кальция в организме) пациенту необходимо получать1200 г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сутки. Какое количества вещества в г карбоната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входящего в состав препарата, ежедневно принимает пациент?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лечении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гипокальцемии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(дефицит кальция в организме) пациенту необходимо получать1200 г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сутки. Какое количества вещества в г карбоната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входящего в состав препарата , ежедневно принимает пациент, если массовая доля кальция равна 0,4?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6021288"/>
            <a:ext cx="609653" cy="42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47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761</Words>
  <Application>Microsoft Office PowerPoint</Application>
  <PresentationFormat>Экран (4:3)</PresentationFormat>
  <Paragraphs>99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Тема Office</vt:lpstr>
      <vt:lpstr>Решение задач на растворы, сплавы и смеси при подготовке к ОГЭ </vt:lpstr>
      <vt:lpstr>Математическая разминка</vt:lpstr>
      <vt:lpstr>Математическая разминка</vt:lpstr>
      <vt:lpstr>Математическая разминка</vt:lpstr>
      <vt:lpstr>Химическая разминка</vt:lpstr>
      <vt:lpstr>Решение задач на растворы,  сплавы и смеси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ИНТЕРНЕТ РЕСУРСЫ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aero</cp:lastModifiedBy>
  <cp:revision>14</cp:revision>
  <dcterms:created xsi:type="dcterms:W3CDTF">2022-07-01T14:50:49Z</dcterms:created>
  <dcterms:modified xsi:type="dcterms:W3CDTF">2024-01-08T18:15:02Z</dcterms:modified>
</cp:coreProperties>
</file>