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6" r:id="rId3"/>
    <p:sldId id="286" r:id="rId4"/>
    <p:sldId id="271" r:id="rId5"/>
    <p:sldId id="268" r:id="rId6"/>
    <p:sldId id="269" r:id="rId7"/>
    <p:sldId id="270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387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0D5E-976D-42EC-BE4C-3AEEDA4F1A0C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9647-05CD-44EC-A1D1-A0BF536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2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9647-05CD-44EC-A1D1-A0BF53690C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1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609-815E-4BB9-ABD1-9AEAB08E746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679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056784" cy="28083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0995"/>
                </a:solidFill>
                <a:latin typeface="Monotype Corsiva" pitchFamily="66" charset="0"/>
              </a:rPr>
              <a:t>МБОУ «</a:t>
            </a:r>
            <a:r>
              <a:rPr lang="ru-RU" sz="1600" dirty="0" err="1" smtClean="0">
                <a:solidFill>
                  <a:srgbClr val="130995"/>
                </a:solidFill>
                <a:latin typeface="Monotype Corsiva" pitchFamily="66" charset="0"/>
              </a:rPr>
              <a:t>Косолаповская</a:t>
            </a:r>
            <a:r>
              <a:rPr lang="ru-RU" sz="1600" dirty="0" smtClean="0">
                <a:solidFill>
                  <a:srgbClr val="130995"/>
                </a:solidFill>
                <a:latin typeface="Monotype Corsiva" pitchFamily="66" charset="0"/>
              </a:rPr>
              <a:t>  средняя общеобразовательная школа»</a:t>
            </a:r>
            <a:br>
              <a:rPr lang="ru-RU" sz="1600" dirty="0" smtClean="0">
                <a:solidFill>
                  <a:srgbClr val="13099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130995"/>
                </a:solidFill>
                <a:latin typeface="Monotype Corsiva" pitchFamily="66" charset="0"/>
              </a:rPr>
              <a:t>У</a:t>
            </a:r>
            <a: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  <a:t>рок  изобразительного  искусства </a:t>
            </a:r>
            <a:b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  <a:t>в 5 классе.</a:t>
            </a:r>
            <a:b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30995"/>
                </a:solidFill>
                <a:latin typeface="Monotype Corsiva" pitchFamily="66" charset="0"/>
              </a:rPr>
              <a:t>                                </a:t>
            </a:r>
            <a:r>
              <a:rPr lang="ru-RU" sz="2800" dirty="0" smtClean="0">
                <a:solidFill>
                  <a:srgbClr val="130995"/>
                </a:solidFill>
                <a:latin typeface="Monotype Corsiva" pitchFamily="66" charset="0"/>
              </a:rPr>
              <a:t>Учитель: Зыкова Э.В.</a:t>
            </a:r>
            <a:br>
              <a:rPr lang="ru-RU" sz="2800" dirty="0" smtClean="0">
                <a:solidFill>
                  <a:srgbClr val="130995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130995"/>
                </a:solidFill>
                <a:latin typeface="Monotype Corsiva" pitchFamily="66" charset="0"/>
              </a:rPr>
              <a:t>с. Косолапово, 2023 г.</a:t>
            </a:r>
            <a:endParaRPr lang="ru-RU" sz="1800" dirty="0">
              <a:solidFill>
                <a:srgbClr val="13099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81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904656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340768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горизонтали: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95382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46040" y="2384884"/>
            <a:ext cx="5544616" cy="1224136"/>
          </a:xfrm>
          <a:prstGeom prst="wedgeRoundRectCallout">
            <a:avLst>
              <a:gd name="adj1" fmla="val -61219"/>
              <a:gd name="adj2" fmla="val -91807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Этот поселок называют родиной русской керамики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40841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9" name="Picture 11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786434"/>
            <a:ext cx="2093557" cy="139669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94079"/>
              </p:ext>
            </p:extLst>
          </p:nvPr>
        </p:nvGraphicFramePr>
        <p:xfrm>
          <a:off x="1970348" y="3933056"/>
          <a:ext cx="609600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92615"/>
              </p:ext>
            </p:extLst>
          </p:nvPr>
        </p:nvGraphicFramePr>
        <p:xfrm>
          <a:off x="2339752" y="4894312"/>
          <a:ext cx="6096000" cy="745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452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ь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8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4582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584" y="1191326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горизонтали: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4594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61601" y="2312876"/>
            <a:ext cx="5544616" cy="1368152"/>
          </a:xfrm>
          <a:prstGeom prst="wedgeRoundRectCallout">
            <a:avLst>
              <a:gd name="adj1" fmla="val -55827"/>
              <a:gd name="adj2" fmla="val -87951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Именно они преобладают в росписи гжельской посуды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2050" name="Picture 2" descr="C:\Users\home\Desktop\72efe1ef523c51da7d40b2c75bb49e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6998"/>
            <a:ext cx="1152264" cy="16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34596"/>
              </p:ext>
            </p:extLst>
          </p:nvPr>
        </p:nvGraphicFramePr>
        <p:xfrm>
          <a:off x="2028991" y="3784364"/>
          <a:ext cx="6096000" cy="72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2475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80678"/>
              </p:ext>
            </p:extLst>
          </p:nvPr>
        </p:nvGraphicFramePr>
        <p:xfrm>
          <a:off x="2353770" y="4819966"/>
          <a:ext cx="6096000" cy="72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2475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ц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2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8384" y="1126993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горизонтали: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4285" y="1836221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411760" y="2708920"/>
            <a:ext cx="5544616" cy="1368152"/>
          </a:xfrm>
          <a:prstGeom prst="wedgeRoundRectCallout">
            <a:avLst>
              <a:gd name="adj1" fmla="val -61219"/>
              <a:gd name="adj2" fmla="val -91807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Декоративный сосуд с кольцевидным туловом, длинным изогнутым носиком, часто на ножках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3074" name="Picture 2" descr="C:\Users\home\Desktop\b474fb551e6f2965f0a658c527b6a4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8090"/>
            <a:ext cx="1734840" cy="17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26427"/>
              </p:ext>
            </p:extLst>
          </p:nvPr>
        </p:nvGraphicFramePr>
        <p:xfrm>
          <a:off x="2331459" y="4341056"/>
          <a:ext cx="6095999" cy="600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0011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31350"/>
              </p:ext>
            </p:extLst>
          </p:nvPr>
        </p:nvGraphicFramePr>
        <p:xfrm>
          <a:off x="2420217" y="5169259"/>
          <a:ext cx="6095999" cy="78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8002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84783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вертикали: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2693" y="154594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46040" y="2397460"/>
            <a:ext cx="5544616" cy="1224136"/>
          </a:xfrm>
          <a:prstGeom prst="wedgeRoundRectCallout">
            <a:avLst>
              <a:gd name="adj1" fmla="val -57096"/>
              <a:gd name="adj2" fmla="val -87498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Он состоит из цветов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4098" name="Picture 2" descr="C:\Users\home\Desktop\15_37_10_30_09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9999"/>
            <a:ext cx="1212008" cy="17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4612"/>
              </p:ext>
            </p:extLst>
          </p:nvPr>
        </p:nvGraphicFramePr>
        <p:xfrm>
          <a:off x="2221777" y="3789040"/>
          <a:ext cx="609600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73942"/>
              </p:ext>
            </p:extLst>
          </p:nvPr>
        </p:nvGraphicFramePr>
        <p:xfrm>
          <a:off x="2355752" y="4723638"/>
          <a:ext cx="6096000" cy="793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9359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2308" y="1439706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вертикали: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700" y="1577044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51720" y="2312876"/>
            <a:ext cx="5544616" cy="1368152"/>
          </a:xfrm>
          <a:prstGeom prst="wedgeRoundRectCallout">
            <a:avLst>
              <a:gd name="adj1" fmla="val -54876"/>
              <a:gd name="adj2" fmla="val -86666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Это цвет гжельской керамики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41453"/>
              </p:ext>
            </p:extLst>
          </p:nvPr>
        </p:nvGraphicFramePr>
        <p:xfrm>
          <a:off x="2051720" y="3783320"/>
          <a:ext cx="6096000" cy="581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8178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83709"/>
              </p:ext>
            </p:extLst>
          </p:nvPr>
        </p:nvGraphicFramePr>
        <p:xfrm>
          <a:off x="2483768" y="4891452"/>
          <a:ext cx="6096000" cy="748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4809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й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0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3573" y="1439706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вертикали: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15" y="1556066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33573" y="2420888"/>
            <a:ext cx="5544616" cy="1368152"/>
          </a:xfrm>
          <a:prstGeom prst="wedgeRoundRectCallout">
            <a:avLst>
              <a:gd name="adj1" fmla="val -61219"/>
              <a:gd name="adj2" fmla="val -91807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Это основной цвет в росписи гжельской керамики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435" y="5013176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89069"/>
              </p:ext>
            </p:extLst>
          </p:nvPr>
        </p:nvGraphicFramePr>
        <p:xfrm>
          <a:off x="2205971" y="4077072"/>
          <a:ext cx="609600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59019"/>
              </p:ext>
            </p:extLst>
          </p:nvPr>
        </p:nvGraphicFramePr>
        <p:xfrm>
          <a:off x="2246040" y="5182344"/>
          <a:ext cx="609600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й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84784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вертикали: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031" y="1575320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93070" y="2420888"/>
            <a:ext cx="5544616" cy="1368152"/>
          </a:xfrm>
          <a:prstGeom prst="wedgeRoundRectCallout">
            <a:avLst>
              <a:gd name="adj1" fmla="val -55193"/>
              <a:gd name="adj2" fmla="val -80239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Это вид тонкой керамики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520" y="4740950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5122" name="Picture 2" descr="C:\Users\home\Desktop\642656664_w640_h640_chashka-leto-gz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0" y="643888"/>
            <a:ext cx="1681792" cy="16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22083"/>
              </p:ext>
            </p:extLst>
          </p:nvPr>
        </p:nvGraphicFramePr>
        <p:xfrm>
          <a:off x="2339752" y="4005064"/>
          <a:ext cx="6096000" cy="73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3588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59865"/>
              </p:ext>
            </p:extLst>
          </p:nvPr>
        </p:nvGraphicFramePr>
        <p:xfrm>
          <a:off x="2267744" y="4947338"/>
          <a:ext cx="6096000" cy="73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358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1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679" y="-341348"/>
            <a:ext cx="9176679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45118"/>
              </p:ext>
            </p:extLst>
          </p:nvPr>
        </p:nvGraphicFramePr>
        <p:xfrm>
          <a:off x="827584" y="1196752"/>
          <a:ext cx="7272804" cy="47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067"/>
                <a:gridCol w="606067"/>
                <a:gridCol w="606067"/>
                <a:gridCol w="606067"/>
                <a:gridCol w="606067"/>
                <a:gridCol w="714081"/>
                <a:gridCol w="498053"/>
                <a:gridCol w="606067"/>
                <a:gridCol w="606067"/>
                <a:gridCol w="606067"/>
                <a:gridCol w="606067"/>
                <a:gridCol w="606067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 </a:t>
                      </a:r>
                      <a:r>
                        <a:rPr lang="ru-RU" sz="3200" b="1" dirty="0" smtClean="0"/>
                        <a:t>к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3200" b="1" baseline="0" dirty="0" smtClean="0"/>
                        <a:t> с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1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+mn-lt"/>
                        </a:rPr>
                        <a:t>и</a:t>
                      </a:r>
                      <a:endParaRPr lang="ru-RU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3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о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й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+mn-lt"/>
                        </a:rPr>
                        <a:t>н</a:t>
                      </a:r>
                      <a:endParaRPr lang="ru-RU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+mn-lt"/>
                        </a:rPr>
                        <a:t>и</a:t>
                      </a:r>
                      <a:endParaRPr lang="ru-RU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г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ж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ь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+mn-lt"/>
                        </a:rPr>
                        <a:t>й</a:t>
                      </a:r>
                      <a:endParaRPr lang="ru-RU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ы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й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4683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55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742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5557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Город Мастеров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922" y="3429000"/>
            <a:ext cx="705678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Мастерская – помещение в котором работают мастера-художники.</a:t>
            </a:r>
            <a:endParaRPr lang="ru-RU" sz="3200" b="1" i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341" y="0"/>
            <a:ext cx="91773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Назови тему урока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6085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Угадай анаграмму и собери </a:t>
            </a:r>
            <a:r>
              <a:rPr lang="ru-RU" b="1" dirty="0" err="1" smtClean="0">
                <a:solidFill>
                  <a:srgbClr val="7030A0"/>
                </a:solidFill>
              </a:rPr>
              <a:t>пазл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013176"/>
            <a:ext cx="705678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75987"/>
              </p:ext>
            </p:extLst>
          </p:nvPr>
        </p:nvGraphicFramePr>
        <p:xfrm>
          <a:off x="971601" y="2276872"/>
          <a:ext cx="7416822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1"/>
                <a:gridCol w="2548266"/>
                <a:gridCol w="2060245"/>
              </a:tblGrid>
              <a:tr h="1141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Анаграмма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</a:rPr>
                        <a:t>Анаграмма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</a:rPr>
                        <a:t>Собери пазл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2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1.НИЕСИ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2.ВЕТЦЫ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?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692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648" y="4437112"/>
            <a:ext cx="187220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СИНИЕ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383867"/>
            <a:ext cx="1728192" cy="510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ЦВЕТЫ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3619" y="3537420"/>
            <a:ext cx="120243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Гжель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4383867"/>
            <a:ext cx="1418456" cy="510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ГЖЕЛИ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05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679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3240"/>
            <a:ext cx="8352928" cy="19659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130995"/>
                </a:solidFill>
                <a:latin typeface="Monotype Corsiva" pitchFamily="66" charset="0"/>
              </a:rPr>
              <a:t>«Синие цветы Гжели»</a:t>
            </a:r>
            <a:endParaRPr lang="ru-RU" sz="6000" b="1" dirty="0">
              <a:solidFill>
                <a:srgbClr val="130995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412649"/>
            <a:ext cx="4968552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30995"/>
                </a:solidFill>
                <a:latin typeface="Monotype Corsiva" pitchFamily="66" charset="0"/>
              </a:rPr>
              <a:t>Тема урока </a:t>
            </a:r>
            <a:br>
              <a:rPr lang="ru-RU" sz="3200" b="1" dirty="0">
                <a:solidFill>
                  <a:srgbClr val="130995"/>
                </a:solidFill>
                <a:latin typeface="Monotype Corsiva" pitchFamily="66" charset="0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464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Родина Гжели</a:t>
            </a:r>
            <a:endParaRPr lang="ru-RU" sz="6000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11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01" y="1484784"/>
            <a:ext cx="4965021" cy="3312368"/>
          </a:xfrm>
          <a:prstGeom prst="rect">
            <a:avLst/>
          </a:prstGeom>
        </p:spPr>
      </p:pic>
      <p:pic>
        <p:nvPicPr>
          <p:cNvPr id="6" name="Содержимое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625" y="1484784"/>
            <a:ext cx="2214563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5157192"/>
            <a:ext cx="7056784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130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юго-востоке недалеко  от Москвы расположен известный центр русской керамики Гжель.</a:t>
            </a:r>
            <a:endParaRPr lang="ru-RU" sz="2400" b="1" dirty="0">
              <a:solidFill>
                <a:srgbClr val="1309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6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dirty="0">
                <a:solidFill>
                  <a:srgbClr val="130995"/>
                </a:solidFill>
                <a:latin typeface="Monotype Corsiva" panose="03010101010201010101" pitchFamily="66" charset="0"/>
              </a:rPr>
              <a:t>означает слово «гжель»?</a:t>
            </a:r>
            <a:br>
              <a:rPr lang="ru-RU" b="1" dirty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84784"/>
            <a:ext cx="6768752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Гжель</a:t>
            </a:r>
            <a:r>
              <a:rPr lang="ru-RU" sz="3600" b="1" dirty="0" smtClean="0">
                <a:solidFill>
                  <a:srgbClr val="130995"/>
                </a:solidFill>
                <a:cs typeface="Arial" panose="020B0604020202020204" pitchFamily="34" charset="0"/>
              </a:rPr>
              <a:t> – «жечь, обжигать» </a:t>
            </a:r>
            <a:endParaRPr lang="ru-RU" sz="3600" b="1" dirty="0">
              <a:solidFill>
                <a:srgbClr val="130995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http://www.farforik.com/products_pictures/425_big.jpg"/>
          <p:cNvPicPr>
            <a:picLocks noChangeAspect="1" noChangeArrowheads="1"/>
          </p:cNvPicPr>
          <p:nvPr/>
        </p:nvPicPr>
        <p:blipFill rotWithShape="1">
          <a:blip r:embed="rId3"/>
          <a:srcRect r="32762"/>
          <a:stretch/>
        </p:blipFill>
        <p:spPr bwMode="auto">
          <a:xfrm>
            <a:off x="709803" y="2636912"/>
            <a:ext cx="3239897" cy="32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C:\Users\home\Desktop\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88" y="2642701"/>
            <a:ext cx="4314056" cy="32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22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16824" cy="1440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Какой </a:t>
            </a:r>
            <a:r>
              <a:rPr lang="ru-RU" sz="4000" b="1" dirty="0">
                <a:solidFill>
                  <a:srgbClr val="130995"/>
                </a:solidFill>
                <a:latin typeface="Monotype Corsiva" panose="03010101010201010101" pitchFamily="66" charset="0"/>
              </a:rPr>
              <a:t>цвет является основным в гжельской росписи</a:t>
            </a: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?</a:t>
            </a:r>
            <a:b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4" descr="http://www.avrora-k.ru/upload/iblock/427/427fee4c0634d813ea8591c6fc748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00960" cy="23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31665" y="1700808"/>
            <a:ext cx="4248472" cy="2755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</a:rPr>
              <a:t>И для всей родной России,</a:t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b="1" dirty="0">
                <a:solidFill>
                  <a:schemeClr val="tx2"/>
                </a:solidFill>
              </a:rPr>
              <a:t>Не одну уж сотню лет,</a:t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b="1" dirty="0">
                <a:solidFill>
                  <a:schemeClr val="tx2"/>
                </a:solidFill>
              </a:rPr>
              <a:t>Даришь ты свой </a:t>
            </a:r>
            <a:endParaRPr lang="ru-RU" alt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бело-синий</a:t>
            </a:r>
            <a:r>
              <a:rPr lang="ru-RU" altLang="ru-RU" sz="2800" b="1" dirty="0">
                <a:solidFill>
                  <a:srgbClr val="C00000"/>
                </a:solidFill>
              </a:rPr>
              <a:t>,</a:t>
            </a:r>
            <a:br>
              <a:rPr lang="ru-RU" altLang="ru-RU" sz="2800" b="1" dirty="0">
                <a:solidFill>
                  <a:srgbClr val="C00000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Сине-белый свой букет.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4" descr="http://www.goldengrail.ru/i/big/1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067" y="3933056"/>
            <a:ext cx="2927945" cy="248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2" descr="http://img0.liveinternet.ru/images/attach/c/3/76/194/76194222_1b6633d7f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94452"/>
            <a:ext cx="32813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83880" y="0"/>
            <a:ext cx="92440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72008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04838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 горизонтали: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522" y="1309119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411760" y="2420888"/>
            <a:ext cx="5544616" cy="1224136"/>
          </a:xfrm>
          <a:prstGeom prst="wedgeRoundRectCallout">
            <a:avLst>
              <a:gd name="adj1" fmla="val -65342"/>
              <a:gd name="adj2" fmla="val -107987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Этот цвет используют в гжельской росписи.</a:t>
            </a:r>
            <a:endParaRPr lang="ru-RU" sz="2400" b="1" dirty="0">
              <a:solidFill>
                <a:srgbClr val="130995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72151"/>
              </p:ext>
            </p:extLst>
          </p:nvPr>
        </p:nvGraphicFramePr>
        <p:xfrm>
          <a:off x="2355613" y="4077072"/>
          <a:ext cx="6095999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5576" y="5180566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11055"/>
              </p:ext>
            </p:extLst>
          </p:nvPr>
        </p:nvGraphicFramePr>
        <p:xfrm>
          <a:off x="2411760" y="5283859"/>
          <a:ext cx="6095999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9" name="Picture 2" descr="C:\Users\home\Desktop\kuvshin_tsvetochn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36" y="840976"/>
            <a:ext cx="1572467" cy="14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130995"/>
                </a:solidFill>
                <a:latin typeface="Monotype Corsiva" panose="03010101010201010101" pitchFamily="66" charset="0"/>
              </a:rPr>
              <a:t>Кроссворд «Гжель» </a:t>
            </a:r>
            <a:endParaRPr lang="ru-RU" b="1" dirty="0">
              <a:solidFill>
                <a:srgbClr val="13099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0707" y="1404537"/>
            <a:ext cx="5112568" cy="7092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горизонтали: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975" y="1501606"/>
            <a:ext cx="93610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55776" y="2389747"/>
            <a:ext cx="5544616" cy="1368152"/>
          </a:xfrm>
          <a:prstGeom prst="wedgeRoundRectCallout">
            <a:avLst>
              <a:gd name="adj1" fmla="val -61219"/>
              <a:gd name="adj2" fmla="val -91807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30995"/>
                </a:solidFill>
              </a:rPr>
              <a:t>Так называют глиняные изделия, обожженные в печи.</a:t>
            </a:r>
            <a:endParaRPr lang="ru-RU" sz="2400" b="1" dirty="0">
              <a:solidFill>
                <a:srgbClr val="13099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149046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ОТВЕТ: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2978"/>
              </p:ext>
            </p:extLst>
          </p:nvPr>
        </p:nvGraphicFramePr>
        <p:xfrm>
          <a:off x="2280084" y="4005064"/>
          <a:ext cx="6096000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84265"/>
              </p:ext>
            </p:extLst>
          </p:nvPr>
        </p:nvGraphicFramePr>
        <p:xfrm>
          <a:off x="2555776" y="4930316"/>
          <a:ext cx="6096000" cy="709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к</a:t>
                      </a:r>
                      <a:endParaRPr lang="ru-RU" sz="3600" b="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343</Words>
  <Application>Microsoft Office PowerPoint</Application>
  <PresentationFormat>Экран (4:3)</PresentationFormat>
  <Paragraphs>176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МБОУ «Косолаповская  средняя общеобразовательная школа»  Урок  изобразительного  искусства  в 5 классе.                                 Учитель: Зыкова Э.В. с. Косолапово, 2023 г.</vt:lpstr>
      <vt:lpstr>Город Мастеров </vt:lpstr>
      <vt:lpstr>Назови тему урока</vt:lpstr>
      <vt:lpstr>«Синие цветы Гжели»</vt:lpstr>
      <vt:lpstr>Родина Гжели</vt:lpstr>
      <vt:lpstr> Что означает слово «гжель»? </vt:lpstr>
      <vt:lpstr> Какой цвет является основным в гжельской росписи?  </vt:lpstr>
      <vt:lpstr>  </vt:lpstr>
      <vt:lpstr>Кроссворд «Гжель» </vt:lpstr>
      <vt:lpstr>Кроссворд «Гжель» </vt:lpstr>
      <vt:lpstr>Кроссворд «Гжель» </vt:lpstr>
      <vt:lpstr>Кроссворд «Гжель» </vt:lpstr>
      <vt:lpstr>Кроссворд «Гжель» </vt:lpstr>
      <vt:lpstr>Кроссворд «Гжель» </vt:lpstr>
      <vt:lpstr>Кроссворд «Гжель» </vt:lpstr>
      <vt:lpstr>Кроссворд «Гжель» </vt:lpstr>
      <vt:lpstr>Кроссворд «Гжель»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38</cp:revision>
  <dcterms:created xsi:type="dcterms:W3CDTF">2015-01-29T09:33:32Z</dcterms:created>
  <dcterms:modified xsi:type="dcterms:W3CDTF">2023-12-07T16:45:03Z</dcterms:modified>
</cp:coreProperties>
</file>