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29.jpg" ContentType="image/png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67" r:id="rId5"/>
    <p:sldId id="260" r:id="rId6"/>
    <p:sldId id="279" r:id="rId7"/>
    <p:sldId id="280" r:id="rId8"/>
    <p:sldId id="261" r:id="rId9"/>
    <p:sldId id="268" r:id="rId10"/>
    <p:sldId id="262" r:id="rId11"/>
    <p:sldId id="269" r:id="rId12"/>
    <p:sldId id="263" r:id="rId13"/>
    <p:sldId id="264" r:id="rId14"/>
    <p:sldId id="270" r:id="rId15"/>
    <p:sldId id="277" r:id="rId16"/>
    <p:sldId id="273" r:id="rId17"/>
    <p:sldId id="271" r:id="rId18"/>
    <p:sldId id="265" r:id="rId19"/>
    <p:sldId id="272" r:id="rId20"/>
    <p:sldId id="266" r:id="rId21"/>
    <p:sldId id="281" r:id="rId22"/>
    <p:sldId id="274" r:id="rId23"/>
    <p:sldId id="282" r:id="rId24"/>
    <p:sldId id="283" r:id="rId25"/>
    <p:sldId id="284" r:id="rId26"/>
    <p:sldId id="288" r:id="rId27"/>
    <p:sldId id="289" r:id="rId28"/>
    <p:sldId id="285" r:id="rId29"/>
    <p:sldId id="286" r:id="rId30"/>
    <p:sldId id="275" r:id="rId31"/>
    <p:sldId id="278" r:id="rId32"/>
    <p:sldId id="287" r:id="rId33"/>
    <p:sldId id="276" r:id="rId34"/>
    <p:sldId id="290" r:id="rId35"/>
    <p:sldId id="291" r:id="rId3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18" autoAdjust="0"/>
  </p:normalViewPr>
  <p:slideViewPr>
    <p:cSldViewPr>
      <p:cViewPr varScale="1">
        <p:scale>
          <a:sx n="81" d="100"/>
          <a:sy n="81" d="100"/>
        </p:scale>
        <p:origin x="-102" y="-15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79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5FB8BF-BD10-4FC7-B013-5FD1CB827D65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580018-8EB2-4A46-89AA-83E78FF781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096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80018-8EB2-4A46-89AA-83E78FF781F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46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80018-8EB2-4A46-89AA-83E78FF781F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132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80018-8EB2-4A46-89AA-83E78FF781F6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132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E06F0-6149-421E-8479-184925724EB4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4DFBD-C1C4-4AF5-8A07-96E4AC47D6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667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E06F0-6149-421E-8479-184925724EB4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4DFBD-C1C4-4AF5-8A07-96E4AC47D6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240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E06F0-6149-421E-8479-184925724EB4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4DFBD-C1C4-4AF5-8A07-96E4AC47D6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009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E06F0-6149-421E-8479-184925724EB4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4DFBD-C1C4-4AF5-8A07-96E4AC47D6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329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E06F0-6149-421E-8479-184925724EB4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4DFBD-C1C4-4AF5-8A07-96E4AC47D6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855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E06F0-6149-421E-8479-184925724EB4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4DFBD-C1C4-4AF5-8A07-96E4AC47D6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385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E06F0-6149-421E-8479-184925724EB4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4DFBD-C1C4-4AF5-8A07-96E4AC47D6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117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E06F0-6149-421E-8479-184925724EB4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4DFBD-C1C4-4AF5-8A07-96E4AC47D6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984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E06F0-6149-421E-8479-184925724EB4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4DFBD-C1C4-4AF5-8A07-96E4AC47D6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154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E06F0-6149-421E-8479-184925724EB4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4DFBD-C1C4-4AF5-8A07-96E4AC47D6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757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E06F0-6149-421E-8479-184925724EB4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4DFBD-C1C4-4AF5-8A07-96E4AC47D6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166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E06F0-6149-421E-8479-184925724EB4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4DFBD-C1C4-4AF5-8A07-96E4AC47D6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281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6192" y="411510"/>
            <a:ext cx="871296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400" b="1" dirty="0">
                <a:solidFill>
                  <a:srgbClr val="C00000"/>
                </a:solidFill>
                <a:latin typeface="Advokat Modern" pitchFamily="2" charset="0"/>
              </a:rPr>
              <a:t>С добром скажу – сладкое,</a:t>
            </a:r>
            <a:br>
              <a:rPr lang="ru-RU" sz="4400" b="1" dirty="0">
                <a:solidFill>
                  <a:srgbClr val="C00000"/>
                </a:solidFill>
                <a:latin typeface="Advokat Modern" pitchFamily="2" charset="0"/>
              </a:rPr>
            </a:br>
            <a:r>
              <a:rPr lang="ru-RU" sz="4400" b="1" dirty="0">
                <a:solidFill>
                  <a:srgbClr val="C00000"/>
                </a:solidFill>
                <a:latin typeface="Advokat Modern" pitchFamily="2" charset="0"/>
              </a:rPr>
              <a:t>Со злом скажу – горькое</a:t>
            </a:r>
            <a:r>
              <a:rPr lang="ru-RU" sz="4800" b="1" dirty="0">
                <a:solidFill>
                  <a:srgbClr val="FF0000"/>
                </a:solidFill>
                <a:latin typeface="Advokat Modern" pitchFamily="2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067694"/>
            <a:ext cx="864096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Advokat Modern" pitchFamily="2" charset="0"/>
              </a:rPr>
              <a:t>Крыльев нет,</a:t>
            </a:r>
            <a:br>
              <a:rPr lang="ru-RU" sz="4400" b="1" dirty="0">
                <a:solidFill>
                  <a:srgbClr val="C00000"/>
                </a:solidFill>
                <a:latin typeface="Advokat Modern" pitchFamily="2" charset="0"/>
              </a:rPr>
            </a:br>
            <a:r>
              <a:rPr lang="ru-RU" sz="4400" b="1" dirty="0">
                <a:solidFill>
                  <a:srgbClr val="C00000"/>
                </a:solidFill>
                <a:latin typeface="Advokat Modern" pitchFamily="2" charset="0"/>
              </a:rPr>
              <a:t>А быстро летаю,</a:t>
            </a:r>
            <a:br>
              <a:rPr lang="ru-RU" sz="4400" b="1" dirty="0">
                <a:solidFill>
                  <a:srgbClr val="C00000"/>
                </a:solidFill>
                <a:latin typeface="Advokat Modern" pitchFamily="2" charset="0"/>
              </a:rPr>
            </a:br>
            <a:r>
              <a:rPr lang="ru-RU" sz="4400" b="1" dirty="0">
                <a:solidFill>
                  <a:srgbClr val="C00000"/>
                </a:solidFill>
                <a:latin typeface="Advokat Modern" pitchFamily="2" charset="0"/>
              </a:rPr>
              <a:t>Сам меня выпустишь —</a:t>
            </a:r>
            <a:br>
              <a:rPr lang="ru-RU" sz="4400" b="1" dirty="0">
                <a:solidFill>
                  <a:srgbClr val="C00000"/>
                </a:solidFill>
                <a:latin typeface="Advokat Modern" pitchFamily="2" charset="0"/>
              </a:rPr>
            </a:br>
            <a:r>
              <a:rPr lang="ru-RU" sz="4400" b="1" dirty="0">
                <a:solidFill>
                  <a:srgbClr val="C00000"/>
                </a:solidFill>
                <a:latin typeface="Advokat Modern" pitchFamily="2" charset="0"/>
              </a:rPr>
              <a:t>Да потом не изловишь</a:t>
            </a:r>
            <a:r>
              <a:rPr lang="ru-RU" sz="3600" b="1" dirty="0">
                <a:solidFill>
                  <a:srgbClr val="C00000"/>
                </a:solidFill>
                <a:latin typeface="Advokat Modern" pitchFamily="2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44208" y="4155926"/>
            <a:ext cx="2434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400" dirty="0" smtClean="0">
                <a:solidFill>
                  <a:srgbClr val="C00000"/>
                </a:solidFill>
                <a:latin typeface="Advokat Modern" pitchFamily="2" charset="0"/>
              </a:rPr>
              <a:t>(Слово)</a:t>
            </a:r>
            <a:endParaRPr lang="ru-RU" dirty="0">
              <a:solidFill>
                <a:srgbClr val="C00000"/>
              </a:solidFill>
              <a:latin typeface="Advokat Moder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17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пасибо.jpg"/>
          <p:cNvPicPr>
            <a:picLocks noChangeAspect="1"/>
          </p:cNvPicPr>
          <p:nvPr/>
        </p:nvPicPr>
        <p:blipFill>
          <a:blip r:embed="rId2" cstate="print"/>
          <a:srcRect b="22222"/>
          <a:stretch>
            <a:fillRect/>
          </a:stretch>
        </p:blipFill>
        <p:spPr>
          <a:xfrm>
            <a:off x="2714630" y="428610"/>
            <a:ext cx="3214692" cy="25003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14744" y="3000378"/>
            <a:ext cx="1282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>
                <a:solidFill>
                  <a:srgbClr val="C00000"/>
                </a:solidFill>
                <a:latin typeface="Monotype Corsiva" pitchFamily="66" charset="0"/>
              </a:rPr>
              <a:t>Спа-си-бо</a:t>
            </a:r>
            <a:endParaRPr lang="ru-RU" sz="2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3786182" y="3571882"/>
            <a:ext cx="785818" cy="71438"/>
            <a:chOff x="3786182" y="3571882"/>
            <a:chExt cx="785818" cy="71438"/>
          </a:xfrm>
        </p:grpSpPr>
        <p:sp>
          <p:nvSpPr>
            <p:cNvPr id="16" name="Пятно 1 15"/>
            <p:cNvSpPr/>
            <p:nvPr/>
          </p:nvSpPr>
          <p:spPr>
            <a:xfrm>
              <a:off x="3786182" y="3571882"/>
              <a:ext cx="71438" cy="71438"/>
            </a:xfrm>
            <a:prstGeom prst="irregularSeal1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ятно 1 16"/>
            <p:cNvSpPr/>
            <p:nvPr/>
          </p:nvSpPr>
          <p:spPr>
            <a:xfrm>
              <a:off x="4214810" y="3571882"/>
              <a:ext cx="357190" cy="71438"/>
            </a:xfrm>
            <a:prstGeom prst="irregularSeal1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Пятно 1 17"/>
          <p:cNvSpPr/>
          <p:nvPr/>
        </p:nvSpPr>
        <p:spPr>
          <a:xfrm>
            <a:off x="4857752" y="3571882"/>
            <a:ext cx="71438" cy="71438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знак завершения 20"/>
          <p:cNvSpPr/>
          <p:nvPr/>
        </p:nvSpPr>
        <p:spPr>
          <a:xfrm>
            <a:off x="4071934" y="3571882"/>
            <a:ext cx="571504" cy="71438"/>
          </a:xfrm>
          <a:prstGeom prst="flowChartTermina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81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пасибо.jpg"/>
          <p:cNvPicPr>
            <a:picLocks noChangeAspect="1"/>
          </p:cNvPicPr>
          <p:nvPr/>
        </p:nvPicPr>
        <p:blipFill>
          <a:blip r:embed="rId2" cstate="print"/>
          <a:srcRect b="22222"/>
          <a:stretch>
            <a:fillRect/>
          </a:stretch>
        </p:blipFill>
        <p:spPr>
          <a:xfrm>
            <a:off x="2714612" y="1857370"/>
            <a:ext cx="3214692" cy="25003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43306" y="4357700"/>
            <a:ext cx="1282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>
                <a:solidFill>
                  <a:srgbClr val="C00000"/>
                </a:solidFill>
                <a:latin typeface="Monotype Corsiva" pitchFamily="66" charset="0"/>
              </a:rPr>
              <a:t>Спа-си-бо</a:t>
            </a:r>
            <a:endParaRPr lang="ru-RU" sz="2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спасибо.jpg"/>
          <p:cNvPicPr>
            <a:picLocks noChangeAspect="1"/>
          </p:cNvPicPr>
          <p:nvPr/>
        </p:nvPicPr>
        <p:blipFill>
          <a:blip r:embed="rId3" cstate="print"/>
          <a:srcRect b="22222"/>
          <a:stretch>
            <a:fillRect/>
          </a:stretch>
        </p:blipFill>
        <p:spPr>
          <a:xfrm rot="1958858">
            <a:off x="214282" y="857238"/>
            <a:ext cx="2000232" cy="1555740"/>
          </a:xfrm>
          <a:prstGeom prst="rect">
            <a:avLst/>
          </a:prstGeom>
        </p:spPr>
      </p:pic>
      <p:pic>
        <p:nvPicPr>
          <p:cNvPr id="5" name="Рисунок 4" descr="спасибо.jpg"/>
          <p:cNvPicPr>
            <a:picLocks noChangeAspect="1"/>
          </p:cNvPicPr>
          <p:nvPr/>
        </p:nvPicPr>
        <p:blipFill>
          <a:blip r:embed="rId4" cstate="print"/>
          <a:srcRect b="22222"/>
          <a:stretch>
            <a:fillRect/>
          </a:stretch>
        </p:blipFill>
        <p:spPr>
          <a:xfrm rot="2296622">
            <a:off x="6429388" y="928676"/>
            <a:ext cx="2214578" cy="17224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2500312"/>
            <a:ext cx="1282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>
                <a:solidFill>
                  <a:srgbClr val="C00000"/>
                </a:solidFill>
                <a:latin typeface="Monotype Corsiva" pitchFamily="66" charset="0"/>
              </a:rPr>
              <a:t>Спа-си-бо</a:t>
            </a:r>
            <a:endParaRPr lang="ru-RU" sz="2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61277" y="2571750"/>
            <a:ext cx="1282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>
                <a:solidFill>
                  <a:srgbClr val="C00000"/>
                </a:solidFill>
                <a:latin typeface="Monotype Corsiva" pitchFamily="66" charset="0"/>
              </a:rPr>
              <a:t>Спа-си-бо</a:t>
            </a:r>
            <a:endParaRPr lang="ru-RU" sz="2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8429620" y="3143254"/>
            <a:ext cx="714380" cy="71438"/>
            <a:chOff x="4214810" y="3571882"/>
            <a:chExt cx="714380" cy="71438"/>
          </a:xfrm>
        </p:grpSpPr>
        <p:sp>
          <p:nvSpPr>
            <p:cNvPr id="9" name="Пятно 1 8"/>
            <p:cNvSpPr/>
            <p:nvPr/>
          </p:nvSpPr>
          <p:spPr>
            <a:xfrm>
              <a:off x="4214810" y="3571882"/>
              <a:ext cx="357190" cy="71438"/>
            </a:xfrm>
            <a:prstGeom prst="irregularSeal1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ятно 1 9"/>
            <p:cNvSpPr/>
            <p:nvPr/>
          </p:nvSpPr>
          <p:spPr>
            <a:xfrm>
              <a:off x="4857752" y="3571882"/>
              <a:ext cx="71438" cy="71438"/>
            </a:xfrm>
            <a:prstGeom prst="irregularSeal1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214810" y="4786328"/>
            <a:ext cx="714380" cy="71438"/>
            <a:chOff x="4214810" y="3571882"/>
            <a:chExt cx="714380" cy="71438"/>
          </a:xfrm>
        </p:grpSpPr>
        <p:sp>
          <p:nvSpPr>
            <p:cNvPr id="12" name="Пятно 1 11"/>
            <p:cNvSpPr/>
            <p:nvPr/>
          </p:nvSpPr>
          <p:spPr>
            <a:xfrm>
              <a:off x="4214810" y="3571882"/>
              <a:ext cx="357190" cy="71438"/>
            </a:xfrm>
            <a:prstGeom prst="irregularSeal1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ятно 1 12"/>
            <p:cNvSpPr/>
            <p:nvPr/>
          </p:nvSpPr>
          <p:spPr>
            <a:xfrm>
              <a:off x="4857752" y="3571882"/>
              <a:ext cx="71438" cy="71438"/>
            </a:xfrm>
            <a:prstGeom prst="irregularSeal1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571472" y="3071816"/>
            <a:ext cx="857256" cy="71438"/>
            <a:chOff x="571472" y="3071816"/>
            <a:chExt cx="857256" cy="71438"/>
          </a:xfrm>
        </p:grpSpPr>
        <p:sp>
          <p:nvSpPr>
            <p:cNvPr id="15" name="Пятно 1 14"/>
            <p:cNvSpPr/>
            <p:nvPr/>
          </p:nvSpPr>
          <p:spPr>
            <a:xfrm>
              <a:off x="571472" y="3071816"/>
              <a:ext cx="428628" cy="71438"/>
            </a:xfrm>
            <a:prstGeom prst="irregularSeal1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ятно 1 15"/>
            <p:cNvSpPr/>
            <p:nvPr/>
          </p:nvSpPr>
          <p:spPr>
            <a:xfrm>
              <a:off x="1343002" y="3071816"/>
              <a:ext cx="85726" cy="71438"/>
            </a:xfrm>
            <a:prstGeom prst="irregularSeal1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" name="Пятно 1 16"/>
          <p:cNvSpPr/>
          <p:nvPr/>
        </p:nvSpPr>
        <p:spPr>
          <a:xfrm>
            <a:off x="214282" y="3071816"/>
            <a:ext cx="71438" cy="71438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ятно 1 17"/>
          <p:cNvSpPr/>
          <p:nvPr/>
        </p:nvSpPr>
        <p:spPr>
          <a:xfrm>
            <a:off x="3857620" y="4786328"/>
            <a:ext cx="71438" cy="71438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ятно 1 18"/>
          <p:cNvSpPr/>
          <p:nvPr/>
        </p:nvSpPr>
        <p:spPr>
          <a:xfrm>
            <a:off x="8072462" y="3143254"/>
            <a:ext cx="71438" cy="71438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знак завершения 21"/>
          <p:cNvSpPr/>
          <p:nvPr/>
        </p:nvSpPr>
        <p:spPr>
          <a:xfrm>
            <a:off x="8358214" y="3143254"/>
            <a:ext cx="571504" cy="71438"/>
          </a:xfrm>
          <a:prstGeom prst="flowChartTermina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Блок-схема: знак завершения 22"/>
          <p:cNvSpPr/>
          <p:nvPr/>
        </p:nvSpPr>
        <p:spPr>
          <a:xfrm>
            <a:off x="4143372" y="4786328"/>
            <a:ext cx="571504" cy="71438"/>
          </a:xfrm>
          <a:prstGeom prst="flowChartTermina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Блок-схема: знак завершения 23"/>
          <p:cNvSpPr/>
          <p:nvPr/>
        </p:nvSpPr>
        <p:spPr>
          <a:xfrm>
            <a:off x="500034" y="3071816"/>
            <a:ext cx="571504" cy="71438"/>
          </a:xfrm>
          <a:prstGeom prst="flowChartTermina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81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/>
          <a:srcRect t="30189"/>
          <a:stretch>
            <a:fillRect/>
          </a:stretch>
        </p:blipFill>
        <p:spPr>
          <a:xfrm>
            <a:off x="0" y="214296"/>
            <a:ext cx="2214546" cy="2156272"/>
          </a:xfrm>
          <a:prstGeom prst="rect">
            <a:avLst/>
          </a:prstGeom>
        </p:spPr>
      </p:pic>
      <p:pic>
        <p:nvPicPr>
          <p:cNvPr id="3" name="Рисунок 2" descr="спасибо.jpg"/>
          <p:cNvPicPr>
            <a:picLocks noChangeAspect="1"/>
          </p:cNvPicPr>
          <p:nvPr/>
        </p:nvPicPr>
        <p:blipFill>
          <a:blip r:embed="rId3" cstate="print"/>
          <a:srcRect b="22222"/>
          <a:stretch>
            <a:fillRect/>
          </a:stretch>
        </p:blipFill>
        <p:spPr>
          <a:xfrm>
            <a:off x="1857356" y="2285998"/>
            <a:ext cx="2479912" cy="1928826"/>
          </a:xfrm>
          <a:prstGeom prst="rect">
            <a:avLst/>
          </a:prstGeom>
        </p:spPr>
      </p:pic>
      <p:pic>
        <p:nvPicPr>
          <p:cNvPr id="5" name="Рисунок 4" descr="спасибо.jpg"/>
          <p:cNvPicPr>
            <a:picLocks noChangeAspect="1"/>
          </p:cNvPicPr>
          <p:nvPr/>
        </p:nvPicPr>
        <p:blipFill>
          <a:blip r:embed="rId4" cstate="print"/>
          <a:srcRect b="22222"/>
          <a:stretch>
            <a:fillRect/>
          </a:stretch>
        </p:blipFill>
        <p:spPr>
          <a:xfrm>
            <a:off x="6357950" y="1142990"/>
            <a:ext cx="2571736" cy="2000245"/>
          </a:xfrm>
          <a:prstGeom prst="rect">
            <a:avLst/>
          </a:prstGeom>
        </p:spPr>
      </p:pic>
      <p:pic>
        <p:nvPicPr>
          <p:cNvPr id="8" name="Рисунок 7" descr="images.jpg"/>
          <p:cNvPicPr>
            <a:picLocks noChangeAspect="1"/>
          </p:cNvPicPr>
          <p:nvPr/>
        </p:nvPicPr>
        <p:blipFill>
          <a:blip r:embed="rId2"/>
          <a:srcRect t="30189"/>
          <a:stretch>
            <a:fillRect/>
          </a:stretch>
        </p:blipFill>
        <p:spPr>
          <a:xfrm>
            <a:off x="4214810" y="2428874"/>
            <a:ext cx="2214578" cy="215630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2844" y="2143122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C00000"/>
                </a:solidFill>
                <a:latin typeface="Monotype Corsiva" pitchFamily="66" charset="0"/>
                <a:cs typeface="Kartika" pitchFamily="18" charset="0"/>
              </a:rPr>
              <a:t>Из-ви-ни</a:t>
            </a:r>
            <a:endParaRPr lang="ru-RU" sz="2800" b="1" dirty="0">
              <a:solidFill>
                <a:srgbClr val="C00000"/>
              </a:solidFill>
              <a:latin typeface="Monotype Corsiva" pitchFamily="66" charset="0"/>
              <a:cs typeface="Kartik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3438" y="4357700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C00000"/>
                </a:solidFill>
                <a:latin typeface="Monotype Corsiva" pitchFamily="66" charset="0"/>
                <a:cs typeface="Kartika" pitchFamily="18" charset="0"/>
              </a:rPr>
              <a:t>Из-ви-ни</a:t>
            </a:r>
            <a:endParaRPr lang="ru-RU" sz="2800" b="1" dirty="0">
              <a:solidFill>
                <a:srgbClr val="C00000"/>
              </a:solidFill>
              <a:latin typeface="Monotype Corsiva" pitchFamily="66" charset="0"/>
              <a:cs typeface="Kartika" pitchFamily="18" charset="0"/>
            </a:endParaRPr>
          </a:p>
        </p:txBody>
      </p:sp>
      <p:sp>
        <p:nvSpPr>
          <p:cNvPr id="12" name="Пятно 1 11"/>
          <p:cNvSpPr/>
          <p:nvPr/>
        </p:nvSpPr>
        <p:spPr>
          <a:xfrm>
            <a:off x="7358082" y="3786196"/>
            <a:ext cx="71438" cy="71438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5000628" y="4929204"/>
            <a:ext cx="1428760" cy="73026"/>
            <a:chOff x="3857620" y="3929072"/>
            <a:chExt cx="1428760" cy="73026"/>
          </a:xfrm>
        </p:grpSpPr>
        <p:sp>
          <p:nvSpPr>
            <p:cNvPr id="14" name="Пятно 1 13"/>
            <p:cNvSpPr/>
            <p:nvPr/>
          </p:nvSpPr>
          <p:spPr>
            <a:xfrm>
              <a:off x="3857620" y="3929072"/>
              <a:ext cx="71438" cy="71438"/>
            </a:xfrm>
            <a:prstGeom prst="irregularSeal1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ятно 1 14"/>
            <p:cNvSpPr/>
            <p:nvPr/>
          </p:nvSpPr>
          <p:spPr>
            <a:xfrm>
              <a:off x="4500562" y="3929072"/>
              <a:ext cx="71438" cy="71438"/>
            </a:xfrm>
            <a:prstGeom prst="irregularSeal1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6" name="Прямая соединительная линия 15"/>
            <p:cNvCxnSpPr/>
            <p:nvPr/>
          </p:nvCxnSpPr>
          <p:spPr>
            <a:xfrm>
              <a:off x="4857752" y="4000510"/>
              <a:ext cx="428628" cy="1588"/>
            </a:xfrm>
            <a:prstGeom prst="line">
              <a:avLst/>
            </a:prstGeom>
            <a:ln w="6350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Группа 16"/>
          <p:cNvGrpSpPr/>
          <p:nvPr/>
        </p:nvGrpSpPr>
        <p:grpSpPr>
          <a:xfrm>
            <a:off x="500034" y="2643188"/>
            <a:ext cx="1428760" cy="73026"/>
            <a:chOff x="3857620" y="3929072"/>
            <a:chExt cx="1428760" cy="73026"/>
          </a:xfrm>
        </p:grpSpPr>
        <p:sp>
          <p:nvSpPr>
            <p:cNvPr id="18" name="Пятно 1 17"/>
            <p:cNvSpPr/>
            <p:nvPr/>
          </p:nvSpPr>
          <p:spPr>
            <a:xfrm>
              <a:off x="3857620" y="3929072"/>
              <a:ext cx="71438" cy="71438"/>
            </a:xfrm>
            <a:prstGeom prst="irregularSeal1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ятно 1 18"/>
            <p:cNvSpPr/>
            <p:nvPr/>
          </p:nvSpPr>
          <p:spPr>
            <a:xfrm>
              <a:off x="4500562" y="3929072"/>
              <a:ext cx="71438" cy="71438"/>
            </a:xfrm>
            <a:prstGeom prst="irregularSeal1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0" name="Прямая соединительная линия 19"/>
            <p:cNvCxnSpPr/>
            <p:nvPr/>
          </p:nvCxnSpPr>
          <p:spPr>
            <a:xfrm>
              <a:off x="4857752" y="4000510"/>
              <a:ext cx="428628" cy="1588"/>
            </a:xfrm>
            <a:prstGeom prst="line">
              <a:avLst/>
            </a:prstGeom>
            <a:ln w="6350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2285984" y="4286262"/>
            <a:ext cx="1282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>
                <a:solidFill>
                  <a:srgbClr val="C00000"/>
                </a:solidFill>
                <a:latin typeface="Monotype Corsiva" pitchFamily="66" charset="0"/>
              </a:rPr>
              <a:t>Спа-си-бо</a:t>
            </a:r>
            <a:endParaRPr lang="ru-RU" sz="2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15206" y="3286130"/>
            <a:ext cx="1282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>
                <a:solidFill>
                  <a:srgbClr val="C00000"/>
                </a:solidFill>
                <a:latin typeface="Monotype Corsiva" pitchFamily="66" charset="0"/>
              </a:rPr>
              <a:t>Спа-си-бо</a:t>
            </a:r>
            <a:endParaRPr lang="ru-RU" sz="2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28" name="Пятно 1 27"/>
          <p:cNvSpPr/>
          <p:nvPr/>
        </p:nvSpPr>
        <p:spPr>
          <a:xfrm>
            <a:off x="2428860" y="4714890"/>
            <a:ext cx="71438" cy="71438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0" name="Группа 29"/>
          <p:cNvGrpSpPr/>
          <p:nvPr/>
        </p:nvGrpSpPr>
        <p:grpSpPr>
          <a:xfrm>
            <a:off x="2857488" y="4714890"/>
            <a:ext cx="714380" cy="71438"/>
            <a:chOff x="4214810" y="3571882"/>
            <a:chExt cx="714380" cy="71438"/>
          </a:xfrm>
        </p:grpSpPr>
        <p:sp>
          <p:nvSpPr>
            <p:cNvPr id="31" name="Пятно 1 30"/>
            <p:cNvSpPr/>
            <p:nvPr/>
          </p:nvSpPr>
          <p:spPr>
            <a:xfrm>
              <a:off x="4214810" y="3571882"/>
              <a:ext cx="357190" cy="71438"/>
            </a:xfrm>
            <a:prstGeom prst="irregularSeal1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ятно 1 31"/>
            <p:cNvSpPr/>
            <p:nvPr/>
          </p:nvSpPr>
          <p:spPr>
            <a:xfrm>
              <a:off x="4857752" y="3571882"/>
              <a:ext cx="71438" cy="71438"/>
            </a:xfrm>
            <a:prstGeom prst="irregularSeal1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7" name="Блок-схема: знак завершения 36"/>
          <p:cNvSpPr/>
          <p:nvPr/>
        </p:nvSpPr>
        <p:spPr>
          <a:xfrm>
            <a:off x="7643834" y="3786196"/>
            <a:ext cx="571504" cy="71438"/>
          </a:xfrm>
          <a:prstGeom prst="flowChartTermina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ятно 1 37"/>
          <p:cNvSpPr/>
          <p:nvPr/>
        </p:nvSpPr>
        <p:spPr>
          <a:xfrm>
            <a:off x="8358214" y="3786196"/>
            <a:ext cx="71438" cy="71438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Блок-схема: знак завершения 38"/>
          <p:cNvSpPr/>
          <p:nvPr/>
        </p:nvSpPr>
        <p:spPr>
          <a:xfrm>
            <a:off x="2786050" y="4714890"/>
            <a:ext cx="571504" cy="71438"/>
          </a:xfrm>
          <a:prstGeom prst="flowChartTermina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39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авай поиогу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26" y="285734"/>
            <a:ext cx="3249561" cy="29625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00364" y="3286130"/>
            <a:ext cx="25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Да-вай, по-мо-гу</a:t>
            </a:r>
            <a:endParaRPr lang="ru-RU" sz="2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22" name="Блок-схема: знак завершения 21"/>
          <p:cNvSpPr/>
          <p:nvPr/>
        </p:nvSpPr>
        <p:spPr>
          <a:xfrm>
            <a:off x="3286116" y="4000510"/>
            <a:ext cx="71438" cy="45719"/>
          </a:xfrm>
          <a:prstGeom prst="flowChartTermina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Блок-схема: знак завершения 22"/>
          <p:cNvSpPr/>
          <p:nvPr/>
        </p:nvSpPr>
        <p:spPr>
          <a:xfrm>
            <a:off x="4286248" y="4000510"/>
            <a:ext cx="71438" cy="71438"/>
          </a:xfrm>
          <a:prstGeom prst="flowChartTermina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Блок-схема: знак завершения 23"/>
          <p:cNvSpPr/>
          <p:nvPr/>
        </p:nvSpPr>
        <p:spPr>
          <a:xfrm flipV="1">
            <a:off x="4643438" y="4000510"/>
            <a:ext cx="71438" cy="45719"/>
          </a:xfrm>
          <a:prstGeom prst="flowChartTermina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Блок-схема: знак завершения 28"/>
          <p:cNvSpPr/>
          <p:nvPr/>
        </p:nvSpPr>
        <p:spPr>
          <a:xfrm>
            <a:off x="3571868" y="4000510"/>
            <a:ext cx="357190" cy="45719"/>
          </a:xfrm>
          <a:prstGeom prst="flowChartTermina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Блок-схема: знак завершения 29"/>
          <p:cNvSpPr/>
          <p:nvPr/>
        </p:nvSpPr>
        <p:spPr>
          <a:xfrm>
            <a:off x="5000628" y="4000510"/>
            <a:ext cx="357190" cy="45719"/>
          </a:xfrm>
          <a:prstGeom prst="flowChartTermina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97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авай поиогу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26" y="285734"/>
            <a:ext cx="3249561" cy="29625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00364" y="3286130"/>
            <a:ext cx="25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Да-вай, по-мо-гу</a:t>
            </a:r>
            <a:endParaRPr lang="ru-RU" sz="2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22" name="Блок-схема: знак завершения 21"/>
          <p:cNvSpPr/>
          <p:nvPr/>
        </p:nvSpPr>
        <p:spPr>
          <a:xfrm>
            <a:off x="3286116" y="4000510"/>
            <a:ext cx="71438" cy="45719"/>
          </a:xfrm>
          <a:prstGeom prst="flowChartTermina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Блок-схема: знак завершения 22"/>
          <p:cNvSpPr/>
          <p:nvPr/>
        </p:nvSpPr>
        <p:spPr>
          <a:xfrm>
            <a:off x="4286248" y="4000510"/>
            <a:ext cx="71438" cy="71438"/>
          </a:xfrm>
          <a:prstGeom prst="flowChartTermina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Блок-схема: знак завершения 23"/>
          <p:cNvSpPr/>
          <p:nvPr/>
        </p:nvSpPr>
        <p:spPr>
          <a:xfrm flipV="1">
            <a:off x="4643438" y="4000510"/>
            <a:ext cx="71438" cy="45719"/>
          </a:xfrm>
          <a:prstGeom prst="flowChartTermina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Блок-схема: знак завершения 28"/>
          <p:cNvSpPr/>
          <p:nvPr/>
        </p:nvSpPr>
        <p:spPr>
          <a:xfrm>
            <a:off x="3571868" y="4000510"/>
            <a:ext cx="357190" cy="45719"/>
          </a:xfrm>
          <a:prstGeom prst="flowChartTermina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Блок-схема: знак завершения 29"/>
          <p:cNvSpPr/>
          <p:nvPr/>
        </p:nvSpPr>
        <p:spPr>
          <a:xfrm>
            <a:off x="5000628" y="4000510"/>
            <a:ext cx="357190" cy="45719"/>
          </a:xfrm>
          <a:prstGeom prst="flowChartTermina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 descr="images.jpg"/>
          <p:cNvPicPr>
            <a:picLocks noChangeAspect="1"/>
          </p:cNvPicPr>
          <p:nvPr/>
        </p:nvPicPr>
        <p:blipFill>
          <a:blip r:embed="rId3"/>
          <a:srcRect t="30189"/>
          <a:stretch>
            <a:fillRect/>
          </a:stretch>
        </p:blipFill>
        <p:spPr>
          <a:xfrm>
            <a:off x="152400" y="366696"/>
            <a:ext cx="2214546" cy="2156272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42844" y="2143122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C00000"/>
                </a:solidFill>
                <a:latin typeface="Monotype Corsiva" pitchFamily="66" charset="0"/>
                <a:cs typeface="Kartika" pitchFamily="18" charset="0"/>
              </a:rPr>
              <a:t>Из-ви-ни</a:t>
            </a:r>
            <a:endParaRPr lang="ru-RU" sz="2800" b="1" dirty="0">
              <a:solidFill>
                <a:srgbClr val="C00000"/>
              </a:solidFill>
              <a:latin typeface="Monotype Corsiva" pitchFamily="66" charset="0"/>
              <a:cs typeface="Kartika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428596" y="2714626"/>
            <a:ext cx="1428760" cy="73026"/>
            <a:chOff x="3857620" y="3929072"/>
            <a:chExt cx="1428760" cy="73026"/>
          </a:xfrm>
        </p:grpSpPr>
        <p:sp>
          <p:nvSpPr>
            <p:cNvPr id="12" name="Пятно 1 11"/>
            <p:cNvSpPr/>
            <p:nvPr/>
          </p:nvSpPr>
          <p:spPr>
            <a:xfrm>
              <a:off x="3857620" y="3929072"/>
              <a:ext cx="71438" cy="71438"/>
            </a:xfrm>
            <a:prstGeom prst="irregularSeal1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ятно 1 12"/>
            <p:cNvSpPr/>
            <p:nvPr/>
          </p:nvSpPr>
          <p:spPr>
            <a:xfrm>
              <a:off x="4500562" y="3929072"/>
              <a:ext cx="71438" cy="71438"/>
            </a:xfrm>
            <a:prstGeom prst="irregularSeal1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4" name="Прямая соединительная линия 13"/>
            <p:cNvCxnSpPr/>
            <p:nvPr/>
          </p:nvCxnSpPr>
          <p:spPr>
            <a:xfrm>
              <a:off x="4857752" y="4000510"/>
              <a:ext cx="428628" cy="1588"/>
            </a:xfrm>
            <a:prstGeom prst="line">
              <a:avLst/>
            </a:prstGeom>
            <a:ln w="6350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Рисунок 14" descr="спасибо.jpg"/>
          <p:cNvPicPr>
            <a:picLocks noChangeAspect="1"/>
          </p:cNvPicPr>
          <p:nvPr/>
        </p:nvPicPr>
        <p:blipFill>
          <a:blip r:embed="rId4" cstate="print"/>
          <a:srcRect b="22222"/>
          <a:stretch>
            <a:fillRect/>
          </a:stretch>
        </p:blipFill>
        <p:spPr>
          <a:xfrm>
            <a:off x="6357950" y="428610"/>
            <a:ext cx="2571736" cy="200024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429520" y="2571750"/>
            <a:ext cx="1282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>
                <a:solidFill>
                  <a:srgbClr val="C00000"/>
                </a:solidFill>
                <a:latin typeface="Monotype Corsiva" pitchFamily="66" charset="0"/>
              </a:rPr>
              <a:t>Спа-си-бо</a:t>
            </a:r>
            <a:endParaRPr lang="ru-RU" sz="2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8072462" y="3143254"/>
            <a:ext cx="714380" cy="71438"/>
            <a:chOff x="4214810" y="3571882"/>
            <a:chExt cx="714380" cy="71438"/>
          </a:xfrm>
        </p:grpSpPr>
        <p:sp>
          <p:nvSpPr>
            <p:cNvPr id="18" name="Пятно 1 17"/>
            <p:cNvSpPr/>
            <p:nvPr/>
          </p:nvSpPr>
          <p:spPr>
            <a:xfrm>
              <a:off x="4214810" y="3571882"/>
              <a:ext cx="357190" cy="71438"/>
            </a:xfrm>
            <a:prstGeom prst="irregularSeal1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ятно 1 18"/>
            <p:cNvSpPr/>
            <p:nvPr/>
          </p:nvSpPr>
          <p:spPr>
            <a:xfrm>
              <a:off x="4857752" y="3571882"/>
              <a:ext cx="71438" cy="71438"/>
            </a:xfrm>
            <a:prstGeom prst="irregularSeal1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" name="Блок-схема: знак завершения 19"/>
          <p:cNvSpPr/>
          <p:nvPr/>
        </p:nvSpPr>
        <p:spPr>
          <a:xfrm>
            <a:off x="7572396" y="3143254"/>
            <a:ext cx="71438" cy="71438"/>
          </a:xfrm>
          <a:prstGeom prst="flowChartTermina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знак завершения 20"/>
          <p:cNvSpPr/>
          <p:nvPr/>
        </p:nvSpPr>
        <p:spPr>
          <a:xfrm>
            <a:off x="7858148" y="3143254"/>
            <a:ext cx="571504" cy="71438"/>
          </a:xfrm>
          <a:prstGeom prst="flowChartTermina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97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707654"/>
            <a:ext cx="396044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2">
                    <a:lumMod val="10000"/>
                  </a:schemeClr>
                </a:solidFill>
                <a:cs typeface="Aharoni" pitchFamily="2" charset="-79"/>
              </a:rPr>
              <a:t>Злые мысли вытекают</a:t>
            </a:r>
          </a:p>
          <a:p>
            <a:r>
              <a:rPr lang="ru-RU" sz="4400" b="1" dirty="0" smtClean="0">
                <a:solidFill>
                  <a:schemeClr val="bg2">
                    <a:lumMod val="10000"/>
                  </a:schemeClr>
                </a:solidFill>
                <a:cs typeface="Aharoni" pitchFamily="2" charset="-79"/>
              </a:rPr>
              <a:t>злыми словами</a:t>
            </a:r>
            <a:endParaRPr lang="ru-RU" sz="4400" b="1" dirty="0">
              <a:solidFill>
                <a:schemeClr val="bg2">
                  <a:lumMod val="10000"/>
                </a:schemeClr>
              </a:solidFill>
              <a:cs typeface="Aharoni" pitchFamily="2" charset="-79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47"/>
          <a:stretch/>
        </p:blipFill>
        <p:spPr>
          <a:xfrm>
            <a:off x="3779912" y="231749"/>
            <a:ext cx="5221809" cy="48054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48351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Опыт 2.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875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нимок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3F2E0"/>
              </a:clrFrom>
              <a:clrTo>
                <a:srgbClr val="F3F2E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02535" y="0"/>
            <a:ext cx="4538929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3577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Злые слова делают жизнь труднее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339502"/>
            <a:ext cx="2123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Задание 2.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6c0ab8e-2420-4d31-b6a1-decc3091af0a.jpeg"/>
          <p:cNvPicPr>
            <a:picLocks noChangeAspect="1"/>
          </p:cNvPicPr>
          <p:nvPr/>
        </p:nvPicPr>
        <p:blipFill>
          <a:blip r:embed="rId2"/>
          <a:srcRect l="82292" t="57972" b="18055"/>
          <a:stretch>
            <a:fillRect/>
          </a:stretch>
        </p:blipFill>
        <p:spPr>
          <a:xfrm>
            <a:off x="928661" y="500048"/>
            <a:ext cx="2181109" cy="22145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1538" y="2714626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Ты меня достал</a:t>
            </a:r>
            <a:endParaRPr lang="ru-RU" dirty="0"/>
          </a:p>
        </p:txBody>
      </p:sp>
      <p:pic>
        <p:nvPicPr>
          <p:cNvPr id="4" name="Рисунок 3" descr="content_durnoe_slovo_huzhe_chem_otrava.jpg"/>
          <p:cNvPicPr>
            <a:picLocks noChangeAspect="1"/>
          </p:cNvPicPr>
          <p:nvPr/>
        </p:nvPicPr>
        <p:blipFill>
          <a:blip r:embed="rId3"/>
          <a:srcRect l="39020" t="73611" r="37957" b="6448"/>
          <a:stretch>
            <a:fillRect/>
          </a:stretch>
        </p:blipFill>
        <p:spPr>
          <a:xfrm>
            <a:off x="4143372" y="500048"/>
            <a:ext cx="1785950" cy="22090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43372" y="2714626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Ты </a:t>
            </a:r>
            <a:r>
              <a:rPr lang="ru-RU" dirty="0" err="1" smtClean="0"/>
              <a:t>дурак</a:t>
            </a:r>
            <a:endParaRPr lang="ru-RU" dirty="0"/>
          </a:p>
        </p:txBody>
      </p:sp>
      <p:pic>
        <p:nvPicPr>
          <p:cNvPr id="7" name="Рисунок 6" descr="i.jpg"/>
          <p:cNvPicPr>
            <a:picLocks noChangeAspect="1"/>
          </p:cNvPicPr>
          <p:nvPr/>
        </p:nvPicPr>
        <p:blipFill>
          <a:blip r:embed="rId4"/>
          <a:srcRect l="6666" t="69445" r="70000" b="6944"/>
          <a:stretch>
            <a:fillRect/>
          </a:stretch>
        </p:blipFill>
        <p:spPr>
          <a:xfrm>
            <a:off x="6572264" y="2643188"/>
            <a:ext cx="2357454" cy="19084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72264" y="4572014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Обидная брань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lide-11.jpg"/>
          <p:cNvPicPr>
            <a:picLocks noChangeAspect="1"/>
          </p:cNvPicPr>
          <p:nvPr/>
        </p:nvPicPr>
        <p:blipFill>
          <a:blip r:embed="rId2"/>
          <a:srcRect l="1934" t="25554" r="3079" b="4164"/>
          <a:stretch>
            <a:fillRect/>
          </a:stretch>
        </p:blipFill>
        <p:spPr>
          <a:xfrm>
            <a:off x="1571604" y="1428742"/>
            <a:ext cx="5929354" cy="32861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14480" y="285734"/>
            <a:ext cx="571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Опыты с луком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55087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14480" y="285734"/>
            <a:ext cx="571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Опыты с луком</a:t>
            </a:r>
            <a:endParaRPr lang="ru-RU" sz="2800" b="1" dirty="0"/>
          </a:p>
        </p:txBody>
      </p:sp>
      <p:pic>
        <p:nvPicPr>
          <p:cNvPr id="4" name="Рисунок 3" descr="img13.jpg"/>
          <p:cNvPicPr>
            <a:picLocks noChangeAspect="1"/>
          </p:cNvPicPr>
          <p:nvPr/>
        </p:nvPicPr>
        <p:blipFill>
          <a:blip r:embed="rId2"/>
          <a:srcRect l="11458" t="20833" r="54167"/>
          <a:stretch>
            <a:fillRect/>
          </a:stretch>
        </p:blipFill>
        <p:spPr>
          <a:xfrm>
            <a:off x="1928794" y="857256"/>
            <a:ext cx="2357454" cy="4071948"/>
          </a:xfrm>
          <a:prstGeom prst="rect">
            <a:avLst/>
          </a:prstGeom>
        </p:spPr>
      </p:pic>
      <p:pic>
        <p:nvPicPr>
          <p:cNvPr id="5" name="Рисунок 4" descr="img13.jpg"/>
          <p:cNvPicPr>
            <a:picLocks noChangeAspect="1"/>
          </p:cNvPicPr>
          <p:nvPr/>
        </p:nvPicPr>
        <p:blipFill>
          <a:blip r:embed="rId2"/>
          <a:srcRect l="55208" t="19444" r="12500"/>
          <a:stretch>
            <a:fillRect/>
          </a:stretch>
        </p:blipFill>
        <p:spPr>
          <a:xfrm>
            <a:off x="4929190" y="785800"/>
            <a:ext cx="2214578" cy="414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87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rot="21289773">
            <a:off x="28111" y="3715317"/>
            <a:ext cx="60841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Prosto" pitchFamily="2" charset="0"/>
              </a:rPr>
              <a:t>Добрый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Prosto" pitchFamily="2" charset="0"/>
              </a:rPr>
              <a:t>– значит, слабый?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498548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C00000"/>
                </a:solidFill>
                <a:latin typeface="Zhizn" pitchFamily="50" charset="0"/>
                <a:cs typeface="Angsana New" pitchFamily="18" charset="-34"/>
              </a:rPr>
              <a:t>  Почему весь мир держится на добрых словах?</a:t>
            </a:r>
            <a:endParaRPr lang="ru-RU" sz="2600" b="1" dirty="0">
              <a:solidFill>
                <a:srgbClr val="C00000"/>
              </a:solidFill>
              <a:latin typeface="Zhizn" pitchFamily="50" charset="0"/>
              <a:cs typeface="Angsana New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 rot="224193">
            <a:off x="1691680" y="1195381"/>
            <a:ext cx="7236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rgbClr val="00B050"/>
                </a:solidFill>
                <a:latin typeface="Century Gothic" pitchFamily="34" charset="0"/>
              </a:rPr>
              <a:t>Где рождаются добрые слова?</a:t>
            </a:r>
            <a:endParaRPr lang="ru-RU" sz="3200" b="1" dirty="0">
              <a:solidFill>
                <a:srgbClr val="00B050"/>
              </a:solidFill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21313078">
            <a:off x="322369" y="1935956"/>
            <a:ext cx="6428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Franklin Gothic Heavy" pitchFamily="34" charset="0"/>
                <a:cs typeface="DilleniaUPC" pitchFamily="18" charset="-34"/>
              </a:rPr>
              <a:t>Почему люди говорят злые слова?</a:t>
            </a:r>
            <a:endParaRPr lang="ru-RU" sz="2800" dirty="0">
              <a:solidFill>
                <a:srgbClr val="FF0000"/>
              </a:solidFill>
              <a:latin typeface="Franklin Gothic Heavy" pitchFamily="34" charset="0"/>
              <a:cs typeface="DilleniaUPC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 rot="441618">
            <a:off x="2777632" y="2818600"/>
            <a:ext cx="6120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400" b="1" dirty="0" smtClean="0">
                <a:latin typeface="Gabriola" pitchFamily="82" charset="0"/>
              </a:rPr>
              <a:t>Чем опасны матерные слова?</a:t>
            </a:r>
            <a:endParaRPr lang="ru-RU" sz="4400" b="1" dirty="0">
              <a:latin typeface="Gabriola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4951" y="4511622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8BBC"/>
                </a:solidFill>
                <a:latin typeface="Nostalgia" pitchFamily="18" charset="0"/>
              </a:rPr>
              <a:t>Как создать цепочку добрых слов и дел?</a:t>
            </a:r>
            <a:endParaRPr lang="ru-RU" sz="2400" b="1" dirty="0">
              <a:solidFill>
                <a:srgbClr val="008BBC"/>
              </a:solidFill>
              <a:latin typeface="Nostal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99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5852" y="1071552"/>
            <a:ext cx="692948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Злые слова влияют на того, </a:t>
            </a:r>
          </a:p>
          <a:p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				     кому говорят, </a:t>
            </a:r>
          </a:p>
          <a:p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			на того, кто говорит,</a:t>
            </a:r>
          </a:p>
          <a:p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		и даже </a:t>
            </a:r>
          </a:p>
          <a:p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			на того, кто слышал!</a:t>
            </a:r>
            <a:endParaRPr lang="ru-RU" sz="36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64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519637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/>
              <a:t>Страшный нож не за поясом, но на конце языка.</a:t>
            </a:r>
            <a:endParaRPr lang="ru-RU" sz="28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621" y="771550"/>
            <a:ext cx="5165859" cy="38884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504" y="483518"/>
            <a:ext cx="3619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С</a:t>
            </a:r>
            <a:r>
              <a:rPr lang="ru-RU" sz="4000" b="1" dirty="0" smtClean="0">
                <a:solidFill>
                  <a:srgbClr val="FF0000"/>
                </a:solidFill>
              </a:rPr>
              <a:t>квернословие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08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18" y="0"/>
            <a:ext cx="7275563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11" y="123478"/>
            <a:ext cx="8576953" cy="4824536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467544" y="483518"/>
            <a:ext cx="8280920" cy="4246731"/>
            <a:chOff x="467544" y="483518"/>
            <a:chExt cx="8280920" cy="4246731"/>
          </a:xfrm>
        </p:grpSpPr>
        <p:sp>
          <p:nvSpPr>
            <p:cNvPr id="5" name="TextBox 4"/>
            <p:cNvSpPr txBox="1"/>
            <p:nvPr/>
          </p:nvSpPr>
          <p:spPr>
            <a:xfrm>
              <a:off x="467544" y="483518"/>
              <a:ext cx="82809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FF0000"/>
                  </a:solidFill>
                </a:rPr>
                <a:t>Если на злые слова ответить злостью, может образоваться</a:t>
              </a:r>
              <a:endParaRPr lang="ru-RU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67544" y="4083918"/>
              <a:ext cx="80648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FF0000"/>
                  </a:solidFill>
                </a:rPr>
                <a:t>ц</a:t>
              </a:r>
              <a:r>
                <a:rPr lang="ru-RU" sz="3600" b="1" dirty="0" smtClean="0">
                  <a:solidFill>
                    <a:srgbClr val="FF0000"/>
                  </a:solidFill>
                </a:rPr>
                <a:t>епочка злых поступков</a:t>
              </a:r>
              <a:endParaRPr lang="ru-RU" sz="3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71512" y="123478"/>
            <a:ext cx="1048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Опыт 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146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7473" y="0"/>
            <a:ext cx="11296813" cy="51434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39502"/>
            <a:ext cx="1025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Опыт 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147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30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361"/>
            <a:ext cx="4360948" cy="31573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55726"/>
            <a:ext cx="4099668" cy="27877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195486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Если ответил злом, агрессией – значит, показал силу?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1032949"/>
            <a:ext cx="468052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smtClean="0">
                <a:solidFill>
                  <a:srgbClr val="FF0000"/>
                </a:solidFill>
              </a:rPr>
              <a:t>Если на зло ответил злом – показал свои злые мысли, обиды, страхи. В итоге остался один.</a:t>
            </a:r>
            <a:endParaRPr lang="ru-RU" sz="23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1960" y="3363838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Если на зло ответил добром – испугался?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211960" y="3763948"/>
            <a:ext cx="49320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Показал свои чистые мысли, мужество. Поступок богатыря.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80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48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0" r="2384" b="3429"/>
          <a:stretch/>
        </p:blipFill>
        <p:spPr>
          <a:xfrm>
            <a:off x="944126" y="186711"/>
            <a:ext cx="6868234" cy="495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14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53" y="0"/>
            <a:ext cx="7730493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520" y="248226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/>
              <a:t>Какие слова вы хотели бы слышать чаще?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24822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Опыт  5.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525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5" r="15983" b="14530"/>
          <a:stretch/>
        </p:blipFill>
        <p:spPr>
          <a:xfrm>
            <a:off x="2262554" y="164459"/>
            <a:ext cx="4642338" cy="43961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4587974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Zhizn" pitchFamily="50" charset="0"/>
              </a:rPr>
              <a:t>Доброе слово и кошке приятно.</a:t>
            </a:r>
            <a:endParaRPr lang="ru-RU" b="1" dirty="0">
              <a:solidFill>
                <a:srgbClr val="C00000"/>
              </a:solidFill>
              <a:latin typeface="Zhizn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11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нимок1.PNG"/>
          <p:cNvPicPr>
            <a:picLocks noChangeAspect="1"/>
          </p:cNvPicPr>
          <p:nvPr/>
        </p:nvPicPr>
        <p:blipFill>
          <a:blip r:embed="rId2"/>
          <a:srcRect l="2491" r="1171"/>
          <a:stretch>
            <a:fillRect/>
          </a:stretch>
        </p:blipFill>
        <p:spPr>
          <a:xfrm>
            <a:off x="2000232" y="0"/>
            <a:ext cx="5214974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282" y="428610"/>
            <a:ext cx="28575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Monotype Corsiva" pitchFamily="66" charset="0"/>
              </a:rPr>
              <a:t>Очищай</a:t>
            </a:r>
          </a:p>
          <a:p>
            <a:r>
              <a:rPr lang="ru-RU" sz="5400" b="1" dirty="0" smtClean="0">
                <a:solidFill>
                  <a:srgbClr val="C00000"/>
                </a:solidFill>
                <a:latin typeface="Monotype Corsiva" pitchFamily="66" charset="0"/>
              </a:rPr>
              <a:t>свои</a:t>
            </a:r>
          </a:p>
          <a:p>
            <a:r>
              <a:rPr lang="ru-RU" sz="5400" b="1" dirty="0" smtClean="0">
                <a:solidFill>
                  <a:srgbClr val="C00000"/>
                </a:solidFill>
                <a:latin typeface="Monotype Corsiva" pitchFamily="66" charset="0"/>
              </a:rPr>
              <a:t>мысли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879" y="0"/>
            <a:ext cx="412824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64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83" y="0"/>
            <a:ext cx="7684034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2608" y="3867894"/>
            <a:ext cx="78488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00B0F0"/>
                </a:solidFill>
              </a:rPr>
              <a:t>Тух-</a:t>
            </a:r>
            <a:r>
              <a:rPr lang="ru-RU" sz="6600" b="1" dirty="0" err="1" smtClean="0">
                <a:solidFill>
                  <a:srgbClr val="00B0F0"/>
                </a:solidFill>
              </a:rPr>
              <a:t>тиби</a:t>
            </a:r>
            <a:r>
              <a:rPr lang="ru-RU" sz="6600" b="1" dirty="0" smtClean="0">
                <a:solidFill>
                  <a:srgbClr val="00B0F0"/>
                </a:solidFill>
              </a:rPr>
              <a:t>-дух!</a:t>
            </a:r>
            <a:endParaRPr lang="ru-RU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71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500048"/>
            <a:ext cx="8715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06450" algn="l"/>
                <a:tab pos="896938" algn="l"/>
              </a:tabLst>
            </a:pPr>
            <a:r>
              <a:rPr lang="ru-RU" sz="4000" dirty="0" smtClean="0">
                <a:solidFill>
                  <a:srgbClr val="C00000"/>
                </a:solidFill>
                <a:latin typeface="Monotype Corsiva" pitchFamily="66" charset="0"/>
              </a:rPr>
              <a:t>Слово – не воробей, вылетит – не поймаешь</a:t>
            </a:r>
            <a:endParaRPr lang="ru-RU" sz="40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Снимок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110358" y="1214428"/>
            <a:ext cx="2233070" cy="3929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950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Задание 3.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987574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Найди в классе пословицу про внимательное отношение к своим словам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46" t="15086" r="6581" b="27065"/>
          <a:stretch/>
        </p:blipFill>
        <p:spPr>
          <a:xfrm>
            <a:off x="7092280" y="1635646"/>
            <a:ext cx="1880772" cy="33617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" y="0"/>
            <a:ext cx="727556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21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rot="21289773">
            <a:off x="28111" y="3715317"/>
            <a:ext cx="60841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Prosto" pitchFamily="2" charset="0"/>
              </a:rPr>
              <a:t>Добрый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Prosto" pitchFamily="2" charset="0"/>
              </a:rPr>
              <a:t>– значит, слабый?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498548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C00000"/>
                </a:solidFill>
                <a:latin typeface="Zhizn" pitchFamily="50" charset="0"/>
                <a:cs typeface="Angsana New" pitchFamily="18" charset="-34"/>
              </a:rPr>
              <a:t>  Почему весь мир держится на добрых словах?</a:t>
            </a:r>
            <a:endParaRPr lang="ru-RU" sz="2600" b="1" dirty="0">
              <a:solidFill>
                <a:srgbClr val="C00000"/>
              </a:solidFill>
              <a:latin typeface="Zhizn" pitchFamily="50" charset="0"/>
              <a:cs typeface="Angsana New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 rot="224193">
            <a:off x="1691680" y="1195381"/>
            <a:ext cx="7236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rgbClr val="00B050"/>
                </a:solidFill>
                <a:latin typeface="Century Gothic" pitchFamily="34" charset="0"/>
              </a:rPr>
              <a:t>Где рождаются добрые слова?</a:t>
            </a:r>
            <a:endParaRPr lang="ru-RU" sz="3200" b="1" dirty="0">
              <a:solidFill>
                <a:srgbClr val="00B050"/>
              </a:solidFill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21313078">
            <a:off x="322369" y="1935956"/>
            <a:ext cx="6428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Franklin Gothic Heavy" pitchFamily="34" charset="0"/>
                <a:cs typeface="DilleniaUPC" pitchFamily="18" charset="-34"/>
              </a:rPr>
              <a:t>Почему люди говорят злые слова?</a:t>
            </a:r>
            <a:endParaRPr lang="ru-RU" sz="2800" dirty="0">
              <a:solidFill>
                <a:srgbClr val="FF0000"/>
              </a:solidFill>
              <a:latin typeface="Franklin Gothic Heavy" pitchFamily="34" charset="0"/>
              <a:cs typeface="DilleniaUPC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 rot="441618">
            <a:off x="2777632" y="2818600"/>
            <a:ext cx="6120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400" b="1" dirty="0" smtClean="0">
                <a:latin typeface="Gabriola" pitchFamily="82" charset="0"/>
              </a:rPr>
              <a:t>Чем опасны матерные слова?</a:t>
            </a:r>
            <a:endParaRPr lang="ru-RU" sz="4400" b="1" dirty="0">
              <a:latin typeface="Gabriola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4951" y="4511622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8BBC"/>
                </a:solidFill>
                <a:latin typeface="Nostalgia" pitchFamily="18" charset="0"/>
              </a:rPr>
              <a:t>Как создать цепочку добрых слов и дел?</a:t>
            </a:r>
            <a:endParaRPr lang="ru-RU" sz="2400" b="1" dirty="0">
              <a:solidFill>
                <a:srgbClr val="008BBC"/>
              </a:solidFill>
              <a:latin typeface="Nostal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71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562119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Prosto" pitchFamily="2" charset="0"/>
              </a:rPr>
              <a:t>Доброе слово дом построит, а злое слово дом разрушит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9" t="25755" r="18096" b="8148"/>
          <a:stretch/>
        </p:blipFill>
        <p:spPr>
          <a:xfrm>
            <a:off x="1691680" y="962229"/>
            <a:ext cx="5683171" cy="384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31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ontent_durnoe_slovo_huzhe_chem_otrava.jpg"/>
          <p:cNvPicPr>
            <a:picLocks noChangeAspect="1"/>
          </p:cNvPicPr>
          <p:nvPr/>
        </p:nvPicPr>
        <p:blipFill>
          <a:blip r:embed="rId2"/>
          <a:srcRect l="9067" t="72790" r="66590" b="6376"/>
          <a:stretch>
            <a:fillRect/>
          </a:stretch>
        </p:blipFill>
        <p:spPr>
          <a:xfrm rot="5400000">
            <a:off x="1142976" y="428610"/>
            <a:ext cx="1285884" cy="1571636"/>
          </a:xfrm>
          <a:prstGeom prst="rect">
            <a:avLst/>
          </a:prstGeom>
        </p:spPr>
      </p:pic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3"/>
          <a:srcRect l="75555" t="38889" r="2222" b="38889"/>
          <a:stretch>
            <a:fillRect/>
          </a:stretch>
        </p:blipFill>
        <p:spPr>
          <a:xfrm>
            <a:off x="3714744" y="571486"/>
            <a:ext cx="1571636" cy="12858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57620" y="185737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любовь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00100" y="1857370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спасибо</a:t>
            </a:r>
            <a:endParaRPr lang="ru-RU" dirty="0"/>
          </a:p>
        </p:txBody>
      </p:sp>
      <p:pic>
        <p:nvPicPr>
          <p:cNvPr id="8" name="Рисунок 7" descr="34v-1-1024x771.jpg"/>
          <p:cNvPicPr>
            <a:picLocks noChangeAspect="1"/>
          </p:cNvPicPr>
          <p:nvPr/>
        </p:nvPicPr>
        <p:blipFill>
          <a:blip r:embed="rId4"/>
          <a:srcRect l="37451" t="4166" r="36405" b="55556"/>
          <a:stretch>
            <a:fillRect/>
          </a:stretch>
        </p:blipFill>
        <p:spPr>
          <a:xfrm rot="5400000">
            <a:off x="6749963" y="391995"/>
            <a:ext cx="1287676" cy="16430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72264" y="1857370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извини</a:t>
            </a:r>
            <a:endParaRPr lang="ru-RU" dirty="0"/>
          </a:p>
        </p:txBody>
      </p:sp>
      <p:pic>
        <p:nvPicPr>
          <p:cNvPr id="10" name="Рисунок 9" descr="34v-1-1024x771.jpg"/>
          <p:cNvPicPr>
            <a:picLocks noChangeAspect="1"/>
          </p:cNvPicPr>
          <p:nvPr/>
        </p:nvPicPr>
        <p:blipFill>
          <a:blip r:embed="rId4"/>
          <a:srcRect l="3987" t="52778" r="68823" b="9722"/>
          <a:stretch>
            <a:fillRect/>
          </a:stretch>
        </p:blipFill>
        <p:spPr>
          <a:xfrm>
            <a:off x="928662" y="2579993"/>
            <a:ext cx="1643074" cy="170626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28662" y="4286262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надежда</a:t>
            </a:r>
            <a:endParaRPr lang="ru-RU" dirty="0"/>
          </a:p>
        </p:txBody>
      </p:sp>
      <p:pic>
        <p:nvPicPr>
          <p:cNvPr id="12" name="Рисунок 11" descr="34v-1-1024x771.jpg"/>
          <p:cNvPicPr>
            <a:picLocks noChangeAspect="1"/>
          </p:cNvPicPr>
          <p:nvPr/>
        </p:nvPicPr>
        <p:blipFill>
          <a:blip r:embed="rId4"/>
          <a:srcRect l="69869" t="52778" r="3987" b="9722"/>
          <a:stretch>
            <a:fillRect/>
          </a:stretch>
        </p:blipFill>
        <p:spPr>
          <a:xfrm>
            <a:off x="3698869" y="2571750"/>
            <a:ext cx="1587511" cy="171451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714744" y="4286262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душа</a:t>
            </a:r>
            <a:endParaRPr lang="ru-RU" dirty="0"/>
          </a:p>
        </p:txBody>
      </p:sp>
      <p:pic>
        <p:nvPicPr>
          <p:cNvPr id="16" name="Рисунок 15" descr="content_durnoe_slovo_huzhe_chem_otrava.jpg"/>
          <p:cNvPicPr>
            <a:picLocks noChangeAspect="1"/>
          </p:cNvPicPr>
          <p:nvPr/>
        </p:nvPicPr>
        <p:blipFill>
          <a:blip r:embed="rId2"/>
          <a:srcRect l="8346" t="50000" r="65868" b="31944"/>
          <a:stretch>
            <a:fillRect/>
          </a:stretch>
        </p:blipFill>
        <p:spPr>
          <a:xfrm>
            <a:off x="6572264" y="2571750"/>
            <a:ext cx="1714512" cy="171451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643702" y="4286262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солнце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506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83518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Задание 1.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46" t="15086" r="6581" b="27065"/>
          <a:stretch/>
        </p:blipFill>
        <p:spPr>
          <a:xfrm>
            <a:off x="7092280" y="1635646"/>
            <a:ext cx="1880772" cy="33617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1092833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Найдите в классе пословицу о добрых  словах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30"/>
            <a:ext cx="727556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81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99" y="1113377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Откуда же берутся добрые слова?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1851670"/>
            <a:ext cx="86409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6000" b="1" dirty="0" smtClean="0">
                <a:solidFill>
                  <a:srgbClr val="FF0000"/>
                </a:solidFill>
              </a:rPr>
              <a:t>Добрые слова  рождаются </a:t>
            </a:r>
          </a:p>
          <a:p>
            <a:pPr algn="r"/>
            <a:r>
              <a:rPr lang="ru-RU" sz="6000" b="1" dirty="0" smtClean="0">
                <a:solidFill>
                  <a:srgbClr val="FF0000"/>
                </a:solidFill>
              </a:rPr>
              <a:t>из добрых мыслей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400" y="411510"/>
            <a:ext cx="108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Опыт 1.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288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s.jpg"/>
          <p:cNvPicPr>
            <a:picLocks noChangeAspect="1"/>
          </p:cNvPicPr>
          <p:nvPr/>
        </p:nvPicPr>
        <p:blipFill>
          <a:blip r:embed="rId2"/>
          <a:srcRect t="30189"/>
          <a:stretch>
            <a:fillRect/>
          </a:stretch>
        </p:blipFill>
        <p:spPr>
          <a:xfrm>
            <a:off x="2928926" y="285734"/>
            <a:ext cx="2983648" cy="29051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71868" y="3286130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C00000"/>
                </a:solidFill>
                <a:latin typeface="Monotype Corsiva" pitchFamily="66" charset="0"/>
                <a:cs typeface="Kartika" pitchFamily="18" charset="0"/>
              </a:rPr>
              <a:t>Из-ви-ни</a:t>
            </a:r>
            <a:endParaRPr lang="ru-RU" sz="2800" b="1" dirty="0">
              <a:solidFill>
                <a:srgbClr val="C00000"/>
              </a:solidFill>
              <a:latin typeface="Monotype Corsiva" pitchFamily="66" charset="0"/>
              <a:cs typeface="Kartika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3857620" y="3929072"/>
            <a:ext cx="1428760" cy="73026"/>
            <a:chOff x="3857620" y="3929072"/>
            <a:chExt cx="1428760" cy="73026"/>
          </a:xfrm>
        </p:grpSpPr>
        <p:sp>
          <p:nvSpPr>
            <p:cNvPr id="5" name="Пятно 1 4"/>
            <p:cNvSpPr/>
            <p:nvPr/>
          </p:nvSpPr>
          <p:spPr>
            <a:xfrm>
              <a:off x="3857620" y="3929072"/>
              <a:ext cx="71438" cy="71438"/>
            </a:xfrm>
            <a:prstGeom prst="irregularSeal1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ятно 1 5"/>
            <p:cNvSpPr/>
            <p:nvPr/>
          </p:nvSpPr>
          <p:spPr>
            <a:xfrm>
              <a:off x="4500562" y="3929072"/>
              <a:ext cx="71438" cy="71438"/>
            </a:xfrm>
            <a:prstGeom prst="irregularSeal1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>
              <a:off x="4857752" y="4000510"/>
              <a:ext cx="428628" cy="1588"/>
            </a:xfrm>
            <a:prstGeom prst="line">
              <a:avLst/>
            </a:prstGeom>
            <a:ln w="6350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7698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s.jpg"/>
          <p:cNvPicPr>
            <a:picLocks noChangeAspect="1"/>
          </p:cNvPicPr>
          <p:nvPr/>
        </p:nvPicPr>
        <p:blipFill>
          <a:blip r:embed="rId2"/>
          <a:srcRect t="30189"/>
          <a:stretch>
            <a:fillRect/>
          </a:stretch>
        </p:blipFill>
        <p:spPr>
          <a:xfrm>
            <a:off x="2928926" y="285734"/>
            <a:ext cx="2983648" cy="29051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00430" y="3500444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C00000"/>
                </a:solidFill>
                <a:latin typeface="Monotype Corsiva" pitchFamily="66" charset="0"/>
                <a:cs typeface="Kartika" pitchFamily="18" charset="0"/>
              </a:rPr>
              <a:t>Из-ви-ни</a:t>
            </a:r>
            <a:endParaRPr lang="ru-RU" sz="2800" b="1" dirty="0">
              <a:solidFill>
                <a:srgbClr val="C00000"/>
              </a:solidFill>
              <a:latin typeface="Monotype Corsiva" pitchFamily="66" charset="0"/>
              <a:cs typeface="Kartika" pitchFamily="18" charset="0"/>
            </a:endParaRPr>
          </a:p>
        </p:txBody>
      </p:sp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2"/>
          <a:srcRect t="30189"/>
          <a:stretch>
            <a:fillRect/>
          </a:stretch>
        </p:blipFill>
        <p:spPr>
          <a:xfrm>
            <a:off x="0" y="285734"/>
            <a:ext cx="2983648" cy="2905136"/>
          </a:xfrm>
          <a:prstGeom prst="rect">
            <a:avLst/>
          </a:prstGeom>
        </p:spPr>
      </p:pic>
      <p:pic>
        <p:nvPicPr>
          <p:cNvPr id="6" name="Рисунок 5" descr="images.jpg"/>
          <p:cNvPicPr>
            <a:picLocks noChangeAspect="1"/>
          </p:cNvPicPr>
          <p:nvPr/>
        </p:nvPicPr>
        <p:blipFill>
          <a:blip r:embed="rId2"/>
          <a:srcRect t="30189"/>
          <a:stretch>
            <a:fillRect/>
          </a:stretch>
        </p:blipFill>
        <p:spPr>
          <a:xfrm>
            <a:off x="6000760" y="285734"/>
            <a:ext cx="2983648" cy="29051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2928940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C00000"/>
                </a:solidFill>
                <a:latin typeface="Monotype Corsiva" pitchFamily="66" charset="0"/>
                <a:cs typeface="Kartika" pitchFamily="18" charset="0"/>
              </a:rPr>
              <a:t>Из-ви-ни</a:t>
            </a:r>
            <a:endParaRPr lang="ru-RU" sz="2800" b="1" dirty="0">
              <a:solidFill>
                <a:srgbClr val="C00000"/>
              </a:solidFill>
              <a:latin typeface="Monotype Corsiva" pitchFamily="66" charset="0"/>
              <a:cs typeface="Kartik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15174" y="2928940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C00000"/>
                </a:solidFill>
                <a:latin typeface="Monotype Corsiva" pitchFamily="66" charset="0"/>
                <a:cs typeface="Kartika" pitchFamily="18" charset="0"/>
              </a:rPr>
              <a:t>Из-ви-ни</a:t>
            </a:r>
            <a:endParaRPr lang="ru-RU" sz="2800" b="1" dirty="0">
              <a:solidFill>
                <a:srgbClr val="C00000"/>
              </a:solidFill>
              <a:latin typeface="Monotype Corsiva" pitchFamily="66" charset="0"/>
              <a:cs typeface="Kartika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857620" y="4071948"/>
            <a:ext cx="1428760" cy="73026"/>
            <a:chOff x="3857620" y="3929072"/>
            <a:chExt cx="1428760" cy="73026"/>
          </a:xfrm>
        </p:grpSpPr>
        <p:sp>
          <p:nvSpPr>
            <p:cNvPr id="10" name="Пятно 1 9"/>
            <p:cNvSpPr/>
            <p:nvPr/>
          </p:nvSpPr>
          <p:spPr>
            <a:xfrm>
              <a:off x="3857620" y="3929072"/>
              <a:ext cx="71438" cy="71438"/>
            </a:xfrm>
            <a:prstGeom prst="irregularSeal1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ятно 1 10"/>
            <p:cNvSpPr/>
            <p:nvPr/>
          </p:nvSpPr>
          <p:spPr>
            <a:xfrm>
              <a:off x="4500562" y="3929072"/>
              <a:ext cx="71438" cy="71438"/>
            </a:xfrm>
            <a:prstGeom prst="irregularSeal1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4857752" y="4000510"/>
              <a:ext cx="428628" cy="1588"/>
            </a:xfrm>
            <a:prstGeom prst="line">
              <a:avLst/>
            </a:prstGeom>
            <a:ln w="6350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Группа 12"/>
          <p:cNvGrpSpPr/>
          <p:nvPr/>
        </p:nvGrpSpPr>
        <p:grpSpPr>
          <a:xfrm>
            <a:off x="285720" y="3571882"/>
            <a:ext cx="1428760" cy="73026"/>
            <a:chOff x="3857620" y="3929072"/>
            <a:chExt cx="1428760" cy="73026"/>
          </a:xfrm>
        </p:grpSpPr>
        <p:sp>
          <p:nvSpPr>
            <p:cNvPr id="14" name="Пятно 1 13"/>
            <p:cNvSpPr/>
            <p:nvPr/>
          </p:nvSpPr>
          <p:spPr>
            <a:xfrm>
              <a:off x="3857620" y="3929072"/>
              <a:ext cx="71438" cy="71438"/>
            </a:xfrm>
            <a:prstGeom prst="irregularSeal1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ятно 1 14"/>
            <p:cNvSpPr/>
            <p:nvPr/>
          </p:nvSpPr>
          <p:spPr>
            <a:xfrm>
              <a:off x="4500562" y="3929072"/>
              <a:ext cx="71438" cy="71438"/>
            </a:xfrm>
            <a:prstGeom prst="irregularSeal1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6" name="Прямая соединительная линия 15"/>
            <p:cNvCxnSpPr/>
            <p:nvPr/>
          </p:nvCxnSpPr>
          <p:spPr>
            <a:xfrm>
              <a:off x="4857752" y="4000510"/>
              <a:ext cx="428628" cy="1588"/>
            </a:xfrm>
            <a:prstGeom prst="line">
              <a:avLst/>
            </a:prstGeom>
            <a:ln w="6350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Группа 16"/>
          <p:cNvGrpSpPr/>
          <p:nvPr/>
        </p:nvGrpSpPr>
        <p:grpSpPr>
          <a:xfrm>
            <a:off x="7500958" y="3429006"/>
            <a:ext cx="1428760" cy="73026"/>
            <a:chOff x="3857620" y="3929072"/>
            <a:chExt cx="1428760" cy="73026"/>
          </a:xfrm>
        </p:grpSpPr>
        <p:sp>
          <p:nvSpPr>
            <p:cNvPr id="18" name="Пятно 1 17"/>
            <p:cNvSpPr/>
            <p:nvPr/>
          </p:nvSpPr>
          <p:spPr>
            <a:xfrm>
              <a:off x="3857620" y="3929072"/>
              <a:ext cx="71438" cy="71438"/>
            </a:xfrm>
            <a:prstGeom prst="irregularSeal1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ятно 1 18"/>
            <p:cNvSpPr/>
            <p:nvPr/>
          </p:nvSpPr>
          <p:spPr>
            <a:xfrm>
              <a:off x="4500562" y="3929072"/>
              <a:ext cx="71438" cy="71438"/>
            </a:xfrm>
            <a:prstGeom prst="irregularSeal1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0" name="Прямая соединительная линия 19"/>
            <p:cNvCxnSpPr/>
            <p:nvPr/>
          </p:nvCxnSpPr>
          <p:spPr>
            <a:xfrm>
              <a:off x="4857752" y="4000510"/>
              <a:ext cx="428628" cy="1588"/>
            </a:xfrm>
            <a:prstGeom prst="line">
              <a:avLst/>
            </a:prstGeom>
            <a:ln w="6350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7698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1017</TotalTime>
  <Words>311</Words>
  <Application>Microsoft Office PowerPoint</Application>
  <PresentationFormat>Экран (16:9)</PresentationFormat>
  <Paragraphs>82</Paragraphs>
  <Slides>35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Солнышко</dc:creator>
  <cp:lastModifiedBy>Солнышко</cp:lastModifiedBy>
  <cp:revision>32</cp:revision>
  <dcterms:created xsi:type="dcterms:W3CDTF">2022-12-02T13:30:29Z</dcterms:created>
  <dcterms:modified xsi:type="dcterms:W3CDTF">2022-12-08T16:07:46Z</dcterms:modified>
</cp:coreProperties>
</file>