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66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6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5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3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8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0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0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1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5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5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37AC2-9654-4517-B64C-1D616D9719D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8AB3-3BDF-4A41-B038-49491381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rivemusic.club/medicine/50542-a.parkhomenko-net-professii-blizhe-k-bogu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22" y="260648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английского языка</a:t>
            </a:r>
            <a:r>
              <a:rPr lang="en-US" sz="36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2904525"/>
            <a:ext cx="2692500" cy="38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33" y="1340768"/>
            <a:ext cx="9066178" cy="156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6138"/>
            <a:ext cx="67687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Advantages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 Being a Doctor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Doctors can earn good salaries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Doctors have a high reputation in society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You can help other people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Doctors can save lives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Being a doctor is more than a profession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You learn to become responsible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Being a doctor can give you a purpose in life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Doctors learn how to become leaders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learn how to deal with death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indoors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help out your family and friends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different fields you can work in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 will always be needed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open your own doctor’s office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you the opportunity to retire early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 are happy with their job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384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128" y="2204864"/>
            <a:ext cx="27718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924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medical profession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doctor implies high levels of pressure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Mistakes can cost lives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often have plenty of stress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quite long to finish medical school and subsequent  training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tuition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Doctors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have to work at nighttime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sued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doctors are not able to unplug from their job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may become infected with diseases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not know what’s happening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your best performance will sometimes not be enough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Sleeping problems are quite common among doctors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to rely on your staff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620688"/>
            <a:ext cx="1437404" cy="99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8279" y="2287636"/>
            <a:ext cx="2353713" cy="25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25635"/>
              </p:ext>
            </p:extLst>
          </p:nvPr>
        </p:nvGraphicFramePr>
        <p:xfrm>
          <a:off x="26031" y="2060848"/>
          <a:ext cx="9144000" cy="4328160"/>
        </p:xfrm>
        <a:graphic>
          <a:graphicData uri="http://schemas.openxmlformats.org/drawingml/2006/table">
            <a:tbl>
              <a:tblPr/>
              <a:tblGrid>
                <a:gridCol w="4923075"/>
                <a:gridCol w="4220925"/>
              </a:tblGrid>
              <a:tr h="26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Being a Doctor Pros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Being a Doctor Cons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Doctors have a good salary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Being a doctor can be mentally challenging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Being a doctor can give you meaning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High costs for medical school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You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can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save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lives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Student loan debt is a problem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Doctors have a high reputation in society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Your mistakes can cost lives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You can help your family and friends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Some patients will not appreciate your work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Various different fields you can work in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You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may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get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sued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Doctors have good chances in the dating market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Doctors have to work long shifts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Being a doctor is more than a profession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Mental issues are rather common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You can learn how to become a leader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Sleeping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problems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You learn how to deal with adversity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Doctors may have to work at nighttime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350" y="1009325"/>
            <a:ext cx="1384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7" y="1015675"/>
            <a:ext cx="14382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5857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indent="180340" fontAlgn="base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Let’s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compare and analyze the facts thinking  of  pros &amp; cons of being a doctor.</a:t>
            </a:r>
            <a:endParaRPr lang="ru-RU" sz="2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946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6330" y="260648"/>
            <a:ext cx="567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ea typeface="Arial Unicode MS"/>
              </a:rPr>
              <a:t>3. Рефлексия (REFLECTION)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845423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/>
                <a:ea typeface="Times New Roman"/>
              </a:rPr>
              <a:t>Cinquains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5709" y="1323299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Doctor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Helpful, strong-willed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 examine, to cure, to prescribe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 apple a day keeps the doctor away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Physician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202182"/>
            <a:ext cx="15001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3717032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Doctor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Sensible, well-organized, disciplined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 protect, to heal, to diagnose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 doctor is better than three.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Specialist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209" y="2636912"/>
            <a:ext cx="2358581" cy="331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22" y="620688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/>
                <a:ea typeface="Times New Roman"/>
              </a:rPr>
              <a:t>Conclusion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962" y="119675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0">
              <a:spcAft>
                <a:spcPts val="0"/>
              </a:spcAft>
            </a:pPr>
            <a:r>
              <a:rPr lang="ru-RU" sz="2400" b="1" u="sng" dirty="0">
                <a:solidFill>
                  <a:srgbClr val="0563C1"/>
                </a:solidFill>
                <a:latin typeface="Times New Roman"/>
                <a:ea typeface="Times New Roman"/>
                <a:hlinkClick r:id="rId2"/>
              </a:rPr>
              <a:t>http://www.drivemusic.club/medicine/50542-a.parkhomenko-net-professii-blizhe-k-bogu.html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2" y="2132856"/>
            <a:ext cx="7930610" cy="446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207" y="198710"/>
            <a:ext cx="16224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139" y="548680"/>
            <a:ext cx="626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Стадия вызова (EVOCATION)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278" y="1340768"/>
            <a:ext cx="8352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Речевая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разминка.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Введение в тему урока.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As you know there are a lot of interesting and useful jobs in the world. Now I’d like you to listen to a poem about a job which is difficult but noble and rewarding. </a:t>
            </a:r>
            <a:endParaRPr lang="ru-RU" sz="2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6733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Фонетическая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зарядка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We’ll start the lesson with a tongue twister.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Nine nice night nurses nursing nicely.</a:t>
            </a:r>
            <a:endParaRPr lang="ru-RU" sz="2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r="7451"/>
          <a:stretch/>
        </p:blipFill>
        <p:spPr bwMode="auto">
          <a:xfrm>
            <a:off x="5923722" y="4167664"/>
            <a:ext cx="3220278" cy="26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712" y="17383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3820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Match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the parts of different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proverbs</a:t>
            </a:r>
            <a:endParaRPr lang="ru-RU" sz="2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99660"/>
              </p:ext>
            </p:extLst>
          </p:nvPr>
        </p:nvGraphicFramePr>
        <p:xfrm>
          <a:off x="229680" y="658214"/>
          <a:ext cx="8640960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3982280"/>
                <a:gridCol w="46586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doctor is often more to be feared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than the disease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 ignorant doctor is no better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than a murderer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 young doctor makes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 full graveyard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Don’t live in a town where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there are no doctors.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 apple a day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keeps the doctor away.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presence of the doctor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is the beginning of the cure.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Pay the doctor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praise the Lord.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Mother Nature, time and patience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are the three best doctors.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Every doctor thinks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his pills are the best.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God heals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but the doctor gets paid.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best doctor gives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least medicines.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Only a doctor can teach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how to love life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“Dr.” is not just a prefix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it’s a super power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Medicine cures diseases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but only doctors can cure patients.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 doctor is always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someone’s HERO and someone’s HOPE.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presence of the doctor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is the beginning of the cure.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 doctor is better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than three.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Pre- reading</a:t>
            </a:r>
            <a:endParaRPr lang="ru-RU" sz="32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758007"/>
            <a:ext cx="5018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a doctor a good doctor?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78249"/>
            <a:ext cx="4814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18745" fontAlgn="base"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</a:rPr>
              <a:t>What skills should a doctor have? 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5321" y="188641"/>
            <a:ext cx="24699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375" y="1124744"/>
            <a:ext cx="396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goal of a doctor?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5" descr="https://prorisuem.ru/foto/2716/kartinka_vracha_risunok_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82"/>
          <a:stretch/>
        </p:blipFill>
        <p:spPr bwMode="auto">
          <a:xfrm>
            <a:off x="49518" y="2996952"/>
            <a:ext cx="2789988" cy="371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осмысления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MEANING)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1481882"/>
            <a:ext cx="3650339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68500" y="-12700"/>
            <a:ext cx="6076950" cy="6580188"/>
            <a:chOff x="43" y="0"/>
            <a:chExt cx="3828" cy="4258"/>
          </a:xfrm>
        </p:grpSpPr>
        <p:sp>
          <p:nvSpPr>
            <p:cNvPr id="6156" name="Rectangle 7"/>
            <p:cNvSpPr>
              <a:spLocks noChangeArrowheads="1" noTextEdit="1"/>
            </p:cNvSpPr>
            <p:nvPr/>
          </p:nvSpPr>
          <p:spPr bwMode="auto">
            <a:xfrm>
              <a:off x="43" y="0"/>
              <a:ext cx="54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590" y="0"/>
              <a:ext cx="3281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kumimoji="0" lang="ru-RU" altLang="ru-RU"/>
            </a:p>
          </p:txBody>
        </p:sp>
        <p:sp>
          <p:nvSpPr>
            <p:cNvPr id="6158" name="Rectangle 9"/>
            <p:cNvSpPr>
              <a:spLocks noChangeArrowheads="1" noTextEdit="1"/>
            </p:cNvSpPr>
            <p:nvPr/>
          </p:nvSpPr>
          <p:spPr bwMode="auto">
            <a:xfrm>
              <a:off x="43" y="633"/>
              <a:ext cx="54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590" y="633"/>
              <a:ext cx="3281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kumimoji="0" lang="ru-RU" altLang="ru-RU"/>
            </a:p>
          </p:txBody>
        </p:sp>
        <p:sp>
          <p:nvSpPr>
            <p:cNvPr id="6160" name="Rectangle 11"/>
            <p:cNvSpPr>
              <a:spLocks noChangeArrowheads="1" noTextEdit="1"/>
            </p:cNvSpPr>
            <p:nvPr/>
          </p:nvSpPr>
          <p:spPr bwMode="auto">
            <a:xfrm>
              <a:off x="43" y="1266"/>
              <a:ext cx="54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590" y="1266"/>
              <a:ext cx="328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kumimoji="0" lang="ru-RU" altLang="ru-RU"/>
            </a:p>
          </p:txBody>
        </p:sp>
        <p:sp>
          <p:nvSpPr>
            <p:cNvPr id="6162" name="Rectangle 13"/>
            <p:cNvSpPr>
              <a:spLocks noChangeArrowheads="1" noTextEdit="1"/>
            </p:cNvSpPr>
            <p:nvPr/>
          </p:nvSpPr>
          <p:spPr bwMode="auto">
            <a:xfrm>
              <a:off x="43" y="2014"/>
              <a:ext cx="54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590" y="2014"/>
              <a:ext cx="328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kumimoji="0" lang="ru-RU" altLang="ru-RU"/>
            </a:p>
          </p:txBody>
        </p:sp>
        <p:sp>
          <p:nvSpPr>
            <p:cNvPr id="6164" name="Rectangle 15"/>
            <p:cNvSpPr>
              <a:spLocks noChangeArrowheads="1" noTextEdit="1"/>
            </p:cNvSpPr>
            <p:nvPr/>
          </p:nvSpPr>
          <p:spPr bwMode="auto">
            <a:xfrm>
              <a:off x="43" y="2762"/>
              <a:ext cx="5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590" y="2762"/>
              <a:ext cx="3281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kumimoji="0" lang="ru-RU" altLang="ru-RU"/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43" y="3625"/>
              <a:ext cx="54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590" y="3625"/>
              <a:ext cx="3281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kumimoji="0" lang="ru-RU" altLang="ru-RU"/>
            </a:p>
          </p:txBody>
        </p:sp>
      </p:grp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339975" y="0"/>
            <a:ext cx="6804025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en-US" altLang="ru-RU" b="1" dirty="0">
                <a:cs typeface="Times New Roman" pitchFamily="18" charset="0"/>
              </a:rPr>
              <a:t>The White Hat: calls for information, known or needed. “The facts, just the facts.”</a:t>
            </a:r>
            <a:r>
              <a:rPr kumimoji="0" lang="ru-RU" altLang="ru-RU" b="1" dirty="0"/>
              <a:t> 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2339975" y="836613"/>
            <a:ext cx="6804025" cy="1196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The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Red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Hat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: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signifies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feelings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hunches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and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intuition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the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place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where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emotions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are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placed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without</a:t>
            </a:r>
            <a:r>
              <a:rPr kumimoji="0" lang="ru-RU" altLang="ru-RU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altLang="ru-RU" b="1" dirty="0" err="1">
                <a:solidFill>
                  <a:schemeClr val="bg1"/>
                </a:solidFill>
                <a:cs typeface="Times New Roman" pitchFamily="18" charset="0"/>
              </a:rPr>
              <a:t>explanation</a:t>
            </a:r>
            <a:r>
              <a:rPr kumimoji="0" lang="en-US" altLang="ru-RU" b="1" dirty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kumimoji="0" lang="ru-RU" alt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339975" y="2060575"/>
            <a:ext cx="6804025" cy="1196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en-US" altLang="ru-RU" b="1" dirty="0">
                <a:solidFill>
                  <a:schemeClr val="bg1"/>
                </a:solidFill>
                <a:cs typeface="Times New Roman" pitchFamily="18" charset="0"/>
              </a:rPr>
              <a:t>The Black Hat: signifies caution and critical thinking - do not overuse! Why something may not work.</a:t>
            </a:r>
            <a:r>
              <a:rPr kumimoji="0" lang="ru-RU" alt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2339975" y="3284538"/>
            <a:ext cx="6804025" cy="119697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en-US" altLang="ru-RU" b="1">
                <a:cs typeface="Times New Roman" pitchFamily="18" charset="0"/>
              </a:rPr>
              <a:t>The Yellow Hat: symbolizes brightness and optimism. You can explore the positives and probe for value and benefit.</a:t>
            </a:r>
            <a:r>
              <a:rPr kumimoji="0" lang="ru-RU" altLang="ru-RU" b="1"/>
              <a:t> 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2339975" y="4508500"/>
            <a:ext cx="6804025" cy="1196975"/>
          </a:xfrm>
          <a:prstGeom prst="rect">
            <a:avLst/>
          </a:prstGeom>
          <a:solidFill>
            <a:srgbClr val="33CC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en-US" altLang="ru-RU" b="1">
                <a:cs typeface="Times New Roman" pitchFamily="18" charset="0"/>
              </a:rPr>
              <a:t>The Green Hat: focuses on creativity, possibilities, alternatives and new ideas. It is an opportunity to express new concepts and new perceptions .</a:t>
            </a:r>
            <a:r>
              <a:rPr kumimoji="0" lang="ru-RU" altLang="ru-RU" b="1"/>
              <a:t> </a:t>
            </a: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2339975" y="5661025"/>
            <a:ext cx="6804025" cy="119697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en-US" altLang="ru-RU" b="1">
                <a:cs typeface="Times New Roman" pitchFamily="18" charset="0"/>
              </a:rPr>
              <a:t>The Blue Hat: is used to manage the thinking process. It ensures that the “Six Thinking Hats” guidelines are observed.</a:t>
            </a:r>
            <a:r>
              <a:rPr kumimoji="0" lang="ru-RU" altLang="ru-RU" b="1"/>
              <a:t> </a:t>
            </a:r>
          </a:p>
        </p:txBody>
      </p:sp>
      <p:sp>
        <p:nvSpPr>
          <p:cNvPr id="74786" name="WordArt 34" descr="smile57"/>
          <p:cNvSpPr>
            <a:spLocks noChangeArrowheads="1" noChangeShapeType="1" noTextEdit="1"/>
          </p:cNvSpPr>
          <p:nvPr/>
        </p:nvSpPr>
        <p:spPr bwMode="auto">
          <a:xfrm rot="-5400000">
            <a:off x="-1324586" y="2659665"/>
            <a:ext cx="428625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“Six Thinking Hats”</a:t>
            </a:r>
            <a:endParaRPr lang="ru-RU" sz="3600" b="1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rial"/>
              <a:cs typeface="Arial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623" y="0"/>
            <a:ext cx="1602352" cy="9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816" y="5731561"/>
            <a:ext cx="1435103" cy="102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162" y="1017906"/>
            <a:ext cx="1621286" cy="101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939" y="2101168"/>
            <a:ext cx="1437404" cy="99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968814" y="3361612"/>
            <a:ext cx="1386105" cy="10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539" y="4614451"/>
            <a:ext cx="1499909" cy="10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9855"/>
            <a:ext cx="4804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18745">
              <a:spcAft>
                <a:spcPts val="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/>
                <a:ea typeface="Times New Roman"/>
              </a:rPr>
              <a:t>TEXT.  What is a doctor?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latin typeface="Arial Unicode M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389854"/>
            <a:ext cx="1602352" cy="9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616" y="925402"/>
            <a:ext cx="5069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the medical profession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555" y="1394705"/>
            <a:ext cx="5428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the medical profession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636" y="1856370"/>
            <a:ext cx="4090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3975" lvl="0"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Vocational medical education</a:t>
            </a:r>
            <a:endParaRPr lang="ru-RU" sz="2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555" y="2318035"/>
            <a:ext cx="4770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qualities does a doctor need?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79699"/>
            <a:ext cx="36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495" marR="53975" indent="90170" algn="just">
              <a:spcAft>
                <a:spcPts val="0"/>
              </a:spcAft>
            </a:pPr>
            <a:r>
              <a:rPr lang="en-US" sz="2400" b="1" dirty="0">
                <a:solidFill>
                  <a:srgbClr val="292929"/>
                </a:solidFill>
                <a:latin typeface="Times New Roman"/>
                <a:ea typeface="Times New Roman"/>
              </a:rPr>
              <a:t>Where do doctors work?</a:t>
            </a:r>
            <a:endParaRPr lang="ru-RU" sz="2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067" y="3254481"/>
            <a:ext cx="5272271" cy="327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919" y="389855"/>
            <a:ext cx="501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Doctor's salary in different countries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17003"/>
              </p:ext>
            </p:extLst>
          </p:nvPr>
        </p:nvGraphicFramePr>
        <p:xfrm>
          <a:off x="539552" y="1340768"/>
          <a:ext cx="8280921" cy="3106420"/>
        </p:xfrm>
        <a:graphic>
          <a:graphicData uri="http://schemas.openxmlformats.org/drawingml/2006/table">
            <a:tbl>
              <a:tblPr firstRow="1" firstCol="1" bandRow="1"/>
              <a:tblGrid>
                <a:gridCol w="920781"/>
                <a:gridCol w="1349781"/>
                <a:gridCol w="1350653"/>
                <a:gridCol w="1075116"/>
                <a:gridCol w="1236426"/>
                <a:gridCol w="1235555"/>
                <a:gridCol w="1112609"/>
              </a:tblGrid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Min. doctor's salary/year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Avg. doctor salary/year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Nurse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Dentist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Veterinarian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Surgeon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68,922 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105,968 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73,550 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133,941 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95,000 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395,350 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36,792 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76,056 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29,652 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94,947 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40,832 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85,967 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Australia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44,805 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78,566 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49,352 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66,234 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44,112 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102,043 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Canada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52,541 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110,396 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58,955 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205,660 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58,653 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145,248 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Germany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40,933 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110,939 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30,513 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55,988 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52,629 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66,222 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France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44,376 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127,528 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33,697 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121,307 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71,512 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215,843 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Russia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 month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 month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  month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1,089  month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  month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889 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month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42,429 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115,548 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38,572 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117,057 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56,852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141,206 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3934"/>
              </p:ext>
            </p:extLst>
          </p:nvPr>
        </p:nvGraphicFramePr>
        <p:xfrm>
          <a:off x="323528" y="620688"/>
          <a:ext cx="8640959" cy="4514411"/>
        </p:xfrm>
        <a:graphic>
          <a:graphicData uri="http://schemas.openxmlformats.org/drawingml/2006/table">
            <a:tbl>
              <a:tblPr firstRow="1" firstCol="1" bandRow="1"/>
              <a:tblGrid>
                <a:gridCol w="4934113"/>
                <a:gridCol w="2467056"/>
                <a:gridCol w="12397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Bachelor’s / year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Country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Harvard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64,984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Oxford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40,382 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Cambridge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68,881 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Stanford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80,312 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Johns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Hopkins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56,500 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Karolinska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Medical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Institute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24,536 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 of California at Los Angeles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23,687 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College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London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44,020 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Yale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University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42,120 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Imperial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College</a:t>
                      </a:r>
                      <a:r>
                        <a:rPr lang="ru-RU" sz="2400" u="non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u="none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London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52,221 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9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989</Words>
  <Application>Microsoft Office PowerPoint</Application>
  <PresentationFormat>Экран (4:3)</PresentationFormat>
  <Paragraphs>227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Лариса</cp:lastModifiedBy>
  <cp:revision>49</cp:revision>
  <dcterms:created xsi:type="dcterms:W3CDTF">2022-11-19T18:58:35Z</dcterms:created>
  <dcterms:modified xsi:type="dcterms:W3CDTF">2024-03-28T05:28:42Z</dcterms:modified>
</cp:coreProperties>
</file>