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83" r:id="rId2"/>
    <p:sldId id="287" r:id="rId3"/>
    <p:sldId id="272" r:id="rId4"/>
    <p:sldId id="291" r:id="rId5"/>
    <p:sldId id="271" r:id="rId6"/>
    <p:sldId id="286" r:id="rId7"/>
    <p:sldId id="262" r:id="rId8"/>
    <p:sldId id="265" r:id="rId9"/>
    <p:sldId id="288" r:id="rId10"/>
    <p:sldId id="290" r:id="rId11"/>
    <p:sldId id="27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r="47794"/>
          <a:stretch/>
        </p:blipFill>
        <p:spPr>
          <a:xfrm>
            <a:off x="-1" y="0"/>
            <a:ext cx="4356849" cy="6858000"/>
          </a:xfrm>
          <a:prstGeom prst="rect">
            <a:avLst/>
          </a:prstGeom>
          <a:effectLst/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324074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4B2D0BA-5D11-7764-B7A4-7007C8A64425}"/>
              </a:ext>
            </a:extLst>
          </p:cNvPr>
          <p:cNvSpPr txBox="1">
            <a:spLocks/>
          </p:cNvSpPr>
          <p:nvPr/>
        </p:nvSpPr>
        <p:spPr>
          <a:xfrm>
            <a:off x="1466661" y="2091351"/>
            <a:ext cx="6636190" cy="184690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интерактивного пособия «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Зоюшкины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попевки</a:t>
            </a:r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 коррекционно-развивающей работе учителя-логопеда с детьми с ОВЗ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0EC23F1F-37B6-47DB-B3E5-D561E9E88D8B}"/>
              </a:ext>
            </a:extLst>
          </p:cNvPr>
          <p:cNvSpPr txBox="1">
            <a:spLocks/>
          </p:cNvSpPr>
          <p:nvPr/>
        </p:nvSpPr>
        <p:spPr>
          <a:xfrm>
            <a:off x="5601955" y="4451301"/>
            <a:ext cx="3542045" cy="843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6000"/>
              </a:lnSpc>
            </a:pPr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</a:t>
            </a:r>
          </a:p>
          <a:p>
            <a:pPr algn="r">
              <a:lnSpc>
                <a:spcPct val="106000"/>
              </a:lnSpc>
            </a:pPr>
            <a:r>
              <a:rPr lang="ru-RU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Кристина Александровна Любимова</a:t>
            </a:r>
            <a:endParaRPr lang="ru-RU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47775E99-E909-4C91-B852-0EEBB082A624}"/>
              </a:ext>
            </a:extLst>
          </p:cNvPr>
          <p:cNvSpPr txBox="1">
            <a:spLocks/>
          </p:cNvSpPr>
          <p:nvPr/>
        </p:nvSpPr>
        <p:spPr>
          <a:xfrm>
            <a:off x="2800977" y="6014621"/>
            <a:ext cx="3542045" cy="843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6000"/>
              </a:lnSpc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Санкт-Петербург, 2023</a:t>
            </a:r>
            <a:endParaRPr lang="ru-RU" sz="1200" b="1" i="1" dirty="0"/>
          </a:p>
        </p:txBody>
      </p:sp>
    </p:spTree>
    <p:extLst>
      <p:ext uri="{BB962C8B-B14F-4D97-AF65-F5344CB8AC3E}">
        <p14:creationId xmlns:p14="http://schemas.microsoft.com/office/powerpoint/2010/main" val="3010656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3310C-8A71-479A-A963-272803C8D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8" y="117630"/>
            <a:ext cx="3944645" cy="29584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4BC04C-ECE5-4BB2-B519-613E7C221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2" y="3568823"/>
            <a:ext cx="4228730" cy="3171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35DDD7-F66E-45A7-91DF-B9F622DA1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29" y="3579919"/>
            <a:ext cx="4228730" cy="31715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63DC71EE-2E6C-491E-8A0F-28A5F9E44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818" y="584278"/>
            <a:ext cx="4119241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Индивидуальная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91362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2730C-1028-0ACA-5E93-A9CA54AA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251" y="2329774"/>
            <a:ext cx="5751497" cy="166280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4766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151CCF-EC54-F7EA-AFD5-A68F412F3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64" y="3303770"/>
            <a:ext cx="1907503" cy="19075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17E7CC9-9A5F-EC82-6F50-DF968976A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4765" r="15149"/>
          <a:stretch/>
        </p:blipFill>
        <p:spPr bwMode="auto">
          <a:xfrm>
            <a:off x="1500327" y="2203038"/>
            <a:ext cx="4900894" cy="43418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EDABD4-EB0A-5795-EDF9-D72459BF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89" y="289029"/>
            <a:ext cx="7386221" cy="1907503"/>
          </a:xfr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Интерактивное пособие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Зоюшкины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попевки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(Автор Ольга Сухова)</a:t>
            </a:r>
          </a:p>
        </p:txBody>
      </p:sp>
    </p:spTree>
    <p:extLst>
      <p:ext uri="{BB962C8B-B14F-4D97-AF65-F5344CB8AC3E}">
        <p14:creationId xmlns:p14="http://schemas.microsoft.com/office/powerpoint/2010/main" val="87815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470887F7-9B31-3DD8-A887-06C6C4EDE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10" y="273867"/>
            <a:ext cx="4110272" cy="599959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600" b="1" dirty="0"/>
              <a:t>Задачи пособия: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1. Активизация речи.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dirty="0"/>
              <a:t>В песнях и стихах используются слова первой слоговой структуры, междометия, звукоподражания,</a:t>
            </a:r>
          </a:p>
          <a:p>
            <a:pPr algn="ctr">
              <a:lnSpc>
                <a:spcPct val="120000"/>
              </a:lnSpc>
            </a:pPr>
            <a:r>
              <a:rPr lang="ru-RU" dirty="0"/>
              <a:t>неречевые звуки, слова, которые появляются у ребёнка одним из первых, в сочетании с музыкой стимулируют речь ребёнка</a:t>
            </a:r>
          </a:p>
          <a:p>
            <a:pPr marL="0" indent="0" algn="ctr">
              <a:buNone/>
            </a:pPr>
            <a:r>
              <a:rPr lang="ru-RU" b="1" dirty="0"/>
              <a:t>2. Работа над плавной, выразительной, интонированной речью, коррекция скандированной речи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Это все осуществляется, когда мы поем с ребёнком.</a:t>
            </a:r>
          </a:p>
          <a:p>
            <a:pPr algn="ctr"/>
            <a:r>
              <a:rPr lang="ru-RU" dirty="0"/>
              <a:t>Эти песни написаны так, что ребёнок может их петь, даже в самом начале пути речевого развития.</a:t>
            </a:r>
          </a:p>
          <a:p>
            <a:pPr marL="0" indent="0" algn="ctr">
              <a:buNone/>
            </a:pPr>
            <a:r>
              <a:rPr lang="ru-RU" b="1" dirty="0"/>
              <a:t>3. Понимание обращённой речи</a:t>
            </a:r>
            <a:r>
              <a:rPr lang="ru-RU" dirty="0"/>
              <a:t>. </a:t>
            </a:r>
          </a:p>
          <a:p>
            <a:pPr marL="0" indent="0" algn="ctr">
              <a:buNone/>
            </a:pPr>
            <a:r>
              <a:rPr lang="ru-RU" dirty="0"/>
              <a:t>Все иллюстрации на липучках.</a:t>
            </a:r>
          </a:p>
          <a:p>
            <a:pPr algn="ctr"/>
            <a:r>
              <a:rPr lang="ru-RU" dirty="0"/>
              <a:t>Это даёт нам возможность продемонстрировать действия ребёнку.</a:t>
            </a:r>
          </a:p>
          <a:p>
            <a:pPr algn="ctr"/>
            <a:r>
              <a:rPr lang="ru-RU" dirty="0"/>
              <a:t>А если ребёнок ещё не говорит, предложить ему продемонстрировать действия,</a:t>
            </a:r>
          </a:p>
          <a:p>
            <a:pPr algn="ctr"/>
            <a:r>
              <a:rPr lang="ru-RU" dirty="0"/>
              <a:t>чтобы убедиться, что ребёнок понял услышанное.</a:t>
            </a:r>
          </a:p>
          <a:p>
            <a:pPr marL="0" indent="0" algn="ctr">
              <a:buNone/>
            </a:pPr>
            <a:r>
              <a:rPr lang="ru-RU" b="1" dirty="0"/>
              <a:t>4. Заучивание стихов или песен.</a:t>
            </a:r>
          </a:p>
          <a:p>
            <a:pPr algn="ctr"/>
            <a:r>
              <a:rPr lang="ru-RU" dirty="0"/>
              <a:t>Когда ребёнок учит стихотворение или песню, слово быстро вводится в словарь.</a:t>
            </a:r>
          </a:p>
          <a:p>
            <a:pPr algn="ctr"/>
            <a:r>
              <a:rPr lang="ru-RU" dirty="0"/>
              <a:t>Песни и стихи написаны так, чтобы ребёнок мог учить их даже с минимальным активным словарем.</a:t>
            </a:r>
          </a:p>
          <a:p>
            <a:pPr marL="0" indent="0" algn="ctr">
              <a:buNone/>
            </a:pPr>
            <a:r>
              <a:rPr lang="ru-RU" b="1" dirty="0"/>
              <a:t>5. Работа над пониманием ситуации, эмоциями.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6. Эти песни максимально удерживают слуховое внимание ребёнка.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F33F4B-FE25-3F4B-2BF9-4596ECD0C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18" t="17908" r="18316" b="19857"/>
          <a:stretch/>
        </p:blipFill>
        <p:spPr>
          <a:xfrm>
            <a:off x="4698749" y="256350"/>
            <a:ext cx="4291342" cy="59995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35909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C3F98-8508-4DA1-AE06-877B0ACAAAF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/>
              <a:t>Набор включает в себя: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8C85F1-ACA3-4525-BFB3-A85E922B3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73" y="2141536"/>
            <a:ext cx="7886700" cy="4351338"/>
          </a:xfrm>
        </p:spPr>
        <p:txBody>
          <a:bodyPr/>
          <a:lstStyle/>
          <a:p>
            <a:r>
              <a:rPr lang="ru-RU" dirty="0"/>
              <a:t>25 интерактивных иллюстраций, которые можно двигать, приклеивать, отклеивать и перемещать</a:t>
            </a:r>
          </a:p>
          <a:p>
            <a:r>
              <a:rPr lang="ru-RU" dirty="0"/>
              <a:t>50 аудиофайлов (плюс и минус)</a:t>
            </a:r>
          </a:p>
          <a:p>
            <a:r>
              <a:rPr lang="ru-RU" dirty="0"/>
              <a:t>Методические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101517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CFD63E-7FEF-09C1-1149-4C1659836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7" t="12728" r="18417" b="6188"/>
          <a:stretch/>
        </p:blipFill>
        <p:spPr>
          <a:xfrm>
            <a:off x="81483" y="0"/>
            <a:ext cx="4582390" cy="31506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1ADE5A-2851-4D88-AE92-652DD7465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00" t="13556" r="17833" b="7481"/>
          <a:stretch/>
        </p:blipFill>
        <p:spPr>
          <a:xfrm>
            <a:off x="4572000" y="0"/>
            <a:ext cx="4622466" cy="31506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84FE8D-8278-481E-B937-A8C675292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17" t="17111" r="18583" b="5999"/>
          <a:stretch/>
        </p:blipFill>
        <p:spPr>
          <a:xfrm>
            <a:off x="121558" y="3082506"/>
            <a:ext cx="4503115" cy="30195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9E5EBB-E7FE-4ECD-9C29-63EBCB620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09" t="14445" r="17708" b="6778"/>
          <a:stretch/>
        </p:blipFill>
        <p:spPr>
          <a:xfrm>
            <a:off x="4531924" y="3082506"/>
            <a:ext cx="4622466" cy="31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3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677AEB-8950-4C59-B34F-4609189BB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2" t="13080" r="18911" b="5836"/>
          <a:stretch/>
        </p:blipFill>
        <p:spPr>
          <a:xfrm>
            <a:off x="64028" y="42997"/>
            <a:ext cx="4448197" cy="30583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E1751E-740C-4163-A37F-4F230466C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4" t="12376" r="18317" b="4896"/>
          <a:stretch/>
        </p:blipFill>
        <p:spPr>
          <a:xfrm>
            <a:off x="94117" y="3101340"/>
            <a:ext cx="4477883" cy="3150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390EF5-4215-40BE-B982-3F2053837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50" t="12904" r="18812" b="5952"/>
          <a:stretch/>
        </p:blipFill>
        <p:spPr>
          <a:xfrm>
            <a:off x="4549597" y="3130142"/>
            <a:ext cx="4616807" cy="3270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B7FA1D-F74A-4A41-9A06-1298D4989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50" t="13388" r="18250" b="7022"/>
          <a:stretch/>
        </p:blipFill>
        <p:spPr>
          <a:xfrm>
            <a:off x="4449683" y="42997"/>
            <a:ext cx="4694317" cy="329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9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1 ЛЯЛЯ(+) Сухова-Логачевская">
            <a:hlinkClick r:id="" action="ppaction://media"/>
            <a:extLst>
              <a:ext uri="{FF2B5EF4-FFF2-40B4-BE49-F238E27FC236}">
                <a16:creationId xmlns:a16="http://schemas.microsoft.com/office/drawing/2014/main" id="{E09E3782-CBA3-4A26-8382-0AB4B5012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6478" y="5257339"/>
            <a:ext cx="365522" cy="365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965C25-CDDB-4046-9428-23E3C6F191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90" t="13061" r="51369" b="48060"/>
          <a:stretch/>
        </p:blipFill>
        <p:spPr>
          <a:xfrm>
            <a:off x="1722409" y="1235140"/>
            <a:ext cx="5870378" cy="37264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E8D03-7248-4C17-B35A-C036C5F47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129" y="107674"/>
            <a:ext cx="7325742" cy="103754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 иллюстраций и песен к ним</a:t>
            </a:r>
          </a:p>
        </p:txBody>
      </p:sp>
    </p:spTree>
    <p:extLst>
      <p:ext uri="{BB962C8B-B14F-4D97-AF65-F5344CB8AC3E}">
        <p14:creationId xmlns:p14="http://schemas.microsoft.com/office/powerpoint/2010/main" val="11026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99BD0E-0FEE-440E-9F74-8DC0CF51F8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79" t="12788" r="4413" b="7756"/>
          <a:stretch/>
        </p:blipFill>
        <p:spPr>
          <a:xfrm>
            <a:off x="1722409" y="1235140"/>
            <a:ext cx="5870378" cy="37264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37 В ЛУЖЕ СТОЙ(+) Сухова-Логачевская">
            <a:hlinkClick r:id="" action="ppaction://media"/>
            <a:extLst>
              <a:ext uri="{FF2B5EF4-FFF2-40B4-BE49-F238E27FC236}">
                <a16:creationId xmlns:a16="http://schemas.microsoft.com/office/drawing/2014/main" id="{ED44CFCF-1A7B-46BC-8EE5-E11C0CCA1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6478" y="525733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90E1C-70F4-4ABA-A07D-016C26371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1" y="365126"/>
            <a:ext cx="4119240" cy="30894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F6D824-6809-4E4C-81E5-7B08801EA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40" y="2681056"/>
            <a:ext cx="5569259" cy="41769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39EB978-4137-469C-A172-8182114C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818" y="584278"/>
            <a:ext cx="4119241" cy="13255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маленькой подгруппе</a:t>
            </a:r>
          </a:p>
        </p:txBody>
      </p:sp>
    </p:spTree>
    <p:extLst>
      <p:ext uri="{BB962C8B-B14F-4D97-AF65-F5344CB8AC3E}">
        <p14:creationId xmlns:p14="http://schemas.microsoft.com/office/powerpoint/2010/main" val="2213535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1139</TotalTime>
  <Words>259</Words>
  <Application>Microsoft Office PowerPoint</Application>
  <PresentationFormat>Экран (4:3)</PresentationFormat>
  <Paragraphs>30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Интерактивное пособие «Зоюшкины попевки» (Автор Ольга Сухова)</vt:lpstr>
      <vt:lpstr>Презентация PowerPoint</vt:lpstr>
      <vt:lpstr>Набор включает в себя:</vt:lpstr>
      <vt:lpstr>Презентация PowerPoint</vt:lpstr>
      <vt:lpstr>Презентация PowerPoint</vt:lpstr>
      <vt:lpstr>Примеры иллюстраций и песен к ним</vt:lpstr>
      <vt:lpstr>Презентация PowerPoint</vt:lpstr>
      <vt:lpstr>Работа в маленькой подгруппе</vt:lpstr>
      <vt:lpstr>Индивидуальная работа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141</cp:revision>
  <dcterms:created xsi:type="dcterms:W3CDTF">2014-11-21T11:00:06Z</dcterms:created>
  <dcterms:modified xsi:type="dcterms:W3CDTF">2023-03-28T08:34:23Z</dcterms:modified>
</cp:coreProperties>
</file>