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37"/>
  </p:notesMasterIdLst>
  <p:handoutMasterIdLst>
    <p:handoutMasterId r:id="rId38"/>
  </p:handoutMasterIdLst>
  <p:sldIdLst>
    <p:sldId id="256" r:id="rId2"/>
    <p:sldId id="312" r:id="rId3"/>
    <p:sldId id="262" r:id="rId4"/>
    <p:sldId id="287" r:id="rId5"/>
    <p:sldId id="273" r:id="rId6"/>
    <p:sldId id="288" r:id="rId7"/>
    <p:sldId id="289" r:id="rId8"/>
    <p:sldId id="290" r:id="rId9"/>
    <p:sldId id="274" r:id="rId10"/>
    <p:sldId id="310" r:id="rId11"/>
    <p:sldId id="314" r:id="rId12"/>
    <p:sldId id="264" r:id="rId13"/>
    <p:sldId id="293" r:id="rId14"/>
    <p:sldId id="294" r:id="rId15"/>
    <p:sldId id="295" r:id="rId16"/>
    <p:sldId id="297" r:id="rId17"/>
    <p:sldId id="298" r:id="rId18"/>
    <p:sldId id="299" r:id="rId19"/>
    <p:sldId id="300" r:id="rId20"/>
    <p:sldId id="285" r:id="rId21"/>
    <p:sldId id="286" r:id="rId22"/>
    <p:sldId id="313" r:id="rId23"/>
    <p:sldId id="268" r:id="rId24"/>
    <p:sldId id="315" r:id="rId25"/>
    <p:sldId id="316" r:id="rId26"/>
    <p:sldId id="311" r:id="rId27"/>
    <p:sldId id="267" r:id="rId28"/>
    <p:sldId id="302" r:id="rId29"/>
    <p:sldId id="304" r:id="rId30"/>
    <p:sldId id="269" r:id="rId31"/>
    <p:sldId id="305" r:id="rId32"/>
    <p:sldId id="271" r:id="rId33"/>
    <p:sldId id="303" r:id="rId34"/>
    <p:sldId id="306" r:id="rId35"/>
    <p:sldId id="307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610" autoAdjust="0"/>
    <p:restoredTop sz="94660"/>
  </p:normalViewPr>
  <p:slideViewPr>
    <p:cSldViewPr>
      <p:cViewPr varScale="1">
        <p:scale>
          <a:sx n="43" d="100"/>
          <a:sy n="43" d="100"/>
        </p:scale>
        <p:origin x="66" y="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6F6E5F-5E09-4EE7-A0A5-D99E15254A9D}" type="datetimeFigureOut">
              <a:rPr lang="ru-RU"/>
              <a:pPr>
                <a:defRPr/>
              </a:pPr>
              <a:t>05.01.2023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0E9355-3EB1-4924-897E-4EE409001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8198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6EE3EF-5332-4222-81E7-FFBAD9A3C5D8}" type="datetimeFigureOut">
              <a:rPr lang="ru-RU"/>
              <a:pPr>
                <a:defRPr/>
              </a:pPr>
              <a:t>05.01.2023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73AD60-119B-4B61-BC0A-C6E0835C6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6504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12BDFA-5B81-4413-83DA-6F772CE77A8E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764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3AD60-119B-4B61-BC0A-C6E0835C6DB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559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5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chemeClr val="bg1"/>
              </a:solidFill>
              <a:latin typeface="Arial" panose="020B0604020202020204" pitchFamily="34" charset="0"/>
              <a:ea typeface="MS Gothic" panose="020B0609070205080204" pitchFamily="49" charset="-128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538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EAEAEA"/>
              </a:buClr>
            </a:pPr>
            <a:endParaRPr lang="ru-RU" altLang="ru-RU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225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FF81E6-D207-4324-9CDD-14234F6AE59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769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00DD7-1F37-4FE1-AD4E-4B3E57FF196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70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C1F339-1FEE-4F5D-AC05-5B42FF8C496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951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AFBF4-EEF2-4CB6-A254-DECDB74846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88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3D8C80-A259-437D-BF8E-F26B737E793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94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384074-0197-4396-8D08-365E2B86A28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30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36BB0-8C73-4D7F-987B-5D85EBB555C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67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43F545-37C8-4AAB-B96D-85AE3303B13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15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F6965-F087-43DA-983C-AC1B053133D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07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AC2BA9-7A04-4B5C-9955-D4CC377EF5A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29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13C70-CBA3-42E6-89FA-5E20783C850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0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E239E4-E069-472A-9426-2BB3D7B4AFE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57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00"/>
            </a:gs>
            <a:gs pos="50000">
              <a:schemeClr val="bg1"/>
            </a:gs>
            <a:gs pos="100000">
              <a:srgbClr val="00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E77C98-709D-4782-83A1-F6EBA0DD7B10}" type="slidenum">
              <a:rPr lang="ru-RU" altLang="ru-RU" smtClean="0">
                <a:solidFill>
                  <a:srgbClr val="000000"/>
                </a:solidFill>
                <a:latin typeface="Arial" panose="020B0604020202020204" pitchFamily="34" charset="0"/>
                <a:cs typeface="+mn-cs"/>
              </a:rPr>
              <a:pPr/>
              <a:t>‹#›</a:t>
            </a:fld>
            <a:endParaRPr lang="ru-RU" altLang="ru-RU" smtClean="0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868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3;&#1086;&#1078;&#1077;&#1085;&#1080;&#1077;%201.mtf" TargetMode="Externa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gi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2633" y="2204864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Свойства  числовых неравенств</a:t>
            </a:r>
            <a:endParaRPr lang="ru-RU" b="1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333375"/>
            <a:ext cx="7775575" cy="647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i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5010" y="5805264"/>
            <a:ext cx="453707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latin typeface="+mn-lt"/>
                <a:cs typeface="+mn-cs"/>
              </a:rPr>
              <a:t>Учитель математики </a:t>
            </a:r>
            <a:r>
              <a:rPr lang="ru-RU" sz="1600" i="1" dirty="0" smtClean="0">
                <a:latin typeface="+mn-lt"/>
                <a:cs typeface="+mn-cs"/>
              </a:rPr>
              <a:t>Братченко </a:t>
            </a:r>
            <a:r>
              <a:rPr lang="ru-RU" sz="1600" i="1" dirty="0" smtClean="0">
                <a:latin typeface="+mn-lt"/>
                <a:cs typeface="+mn-cs"/>
              </a:rPr>
              <a:t>Н.В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mtClean="0">
                <a:latin typeface="+mn-lt"/>
                <a:cs typeface="+mn-cs"/>
              </a:rPr>
              <a:t>ГОУ  ЛНР «Свердловский</a:t>
            </a:r>
            <a:r>
              <a:rPr lang="ru-RU" sz="1600" i="1" dirty="0" smtClean="0">
                <a:latin typeface="+mn-lt"/>
                <a:cs typeface="+mn-cs"/>
              </a:rPr>
              <a:t> лицей №1».</a:t>
            </a:r>
            <a:endParaRPr lang="ru-RU" sz="1600" i="1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163" y="1484313"/>
            <a:ext cx="3251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5">
                    <a:lumMod val="20000"/>
                    <a:lumOff val="80000"/>
                  </a:schemeClr>
                </a:solidFill>
                <a:latin typeface="Mistral" pitchFamily="66" charset="0"/>
                <a:cs typeface="+mn-cs"/>
              </a:rPr>
              <a:t>Алгебра. 8 класс.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6120681"/>
          </a:xfrm>
        </p:spPr>
        <p:txBody>
          <a:bodyPr/>
          <a:lstStyle/>
          <a:p>
            <a:r>
              <a:rPr lang="ru-RU" dirty="0" smtClean="0"/>
              <a:t>2. Пусть </a:t>
            </a:r>
            <a:r>
              <a:rPr lang="ru-RU" sz="4000" dirty="0" smtClean="0"/>
              <a:t>a &lt; b</a:t>
            </a:r>
            <a:r>
              <a:rPr lang="ru-RU" dirty="0" smtClean="0"/>
              <a:t>. </a:t>
            </a:r>
          </a:p>
          <a:p>
            <a:r>
              <a:rPr lang="ru-RU" sz="2800" dirty="0" smtClean="0"/>
              <a:t>Какой знак &gt; или &lt; надо поставить вместо  , чтобы получилось верное неравенство?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1) a + 4  b + 4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2) −3a  −3b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3) 10,5a  10,5b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4) b – 6  a – 6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5)  3 b   3 a</a:t>
            </a:r>
            <a:endParaRPr lang="ru-RU" dirty="0"/>
          </a:p>
        </p:txBody>
      </p:sp>
      <p:sp>
        <p:nvSpPr>
          <p:cNvPr id="4" name="Text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51520" y="188640"/>
            <a:ext cx="3466728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Блиц - опрос.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367" y="2492896"/>
            <a:ext cx="987638" cy="117663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9815" y="3614928"/>
            <a:ext cx="6151464" cy="50291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339" y="4172833"/>
            <a:ext cx="987638" cy="117663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9815" y="5092932"/>
            <a:ext cx="6647692" cy="90678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4462" y="5941722"/>
            <a:ext cx="6647692" cy="90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69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36826"/>
            <a:ext cx="8229600" cy="819966"/>
          </a:xfrm>
        </p:spPr>
        <p:txBody>
          <a:bodyPr/>
          <a:lstStyle/>
          <a:p>
            <a:r>
              <a:rPr lang="ru-RU" sz="4000" i="1" dirty="0" smtClean="0"/>
              <a:t>Какое </a:t>
            </a:r>
            <a:r>
              <a:rPr lang="ru-RU" sz="4000" i="1" dirty="0"/>
              <a:t>верное неравенство, </a:t>
            </a:r>
            <a:r>
              <a:rPr lang="ru-RU" sz="4000" i="1" dirty="0" smtClean="0"/>
              <a:t>получится</a:t>
            </a:r>
            <a:r>
              <a:rPr lang="ru-RU" sz="4000" i="1" dirty="0"/>
              <a:t>, если: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4713387"/>
          </a:xfrm>
        </p:spPr>
        <p:txBody>
          <a:bodyPr/>
          <a:lstStyle/>
          <a:p>
            <a:r>
              <a:rPr lang="ru-RU" sz="2800" dirty="0" smtClean="0"/>
              <a:t>а</a:t>
            </a:r>
            <a:r>
              <a:rPr lang="ru-RU" sz="2800" dirty="0"/>
              <a:t>) К обеим частям неравенства </a:t>
            </a:r>
            <a:r>
              <a:rPr lang="ru-RU" sz="2800" dirty="0" smtClean="0"/>
              <a:t>  </a:t>
            </a:r>
            <a:r>
              <a:rPr lang="ru-RU" sz="4000" dirty="0" smtClean="0">
                <a:solidFill>
                  <a:srgbClr val="7030A0"/>
                </a:solidFill>
              </a:rPr>
              <a:t>3 &gt; </a:t>
            </a:r>
            <a:r>
              <a:rPr lang="ru-RU" sz="4000" dirty="0">
                <a:solidFill>
                  <a:srgbClr val="7030A0"/>
                </a:solidFill>
              </a:rPr>
              <a:t>-</a:t>
            </a:r>
            <a:r>
              <a:rPr lang="ru-RU" sz="4000" dirty="0" smtClean="0">
                <a:solidFill>
                  <a:srgbClr val="7030A0"/>
                </a:solidFill>
              </a:rPr>
              <a:t>2</a:t>
            </a:r>
          </a:p>
          <a:p>
            <a:pPr marL="0" indent="0">
              <a:buNone/>
            </a:pPr>
            <a:r>
              <a:rPr lang="ru-RU" sz="2800" dirty="0" smtClean="0"/>
              <a:t>                              прибавить </a:t>
            </a:r>
            <a:r>
              <a:rPr lang="ru-RU" sz="2800" dirty="0"/>
              <a:t>число 5;</a:t>
            </a:r>
          </a:p>
          <a:p>
            <a:r>
              <a:rPr lang="ru-RU" sz="2800" dirty="0"/>
              <a:t>б) Из обеих частей </a:t>
            </a:r>
            <a:r>
              <a:rPr lang="ru-RU" sz="2800" dirty="0" smtClean="0"/>
              <a:t>неравенства  </a:t>
            </a:r>
            <a:r>
              <a:rPr lang="ru-RU" sz="4000" dirty="0">
                <a:solidFill>
                  <a:srgbClr val="7030A0"/>
                </a:solidFill>
              </a:rPr>
              <a:t>-</a:t>
            </a:r>
            <a:r>
              <a:rPr lang="ru-RU" sz="4000" dirty="0" smtClean="0">
                <a:solidFill>
                  <a:srgbClr val="7030A0"/>
                </a:solidFill>
              </a:rPr>
              <a:t>4 &lt; 7 </a:t>
            </a:r>
            <a:endParaRPr lang="ru-RU" sz="2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800" dirty="0" smtClean="0"/>
              <a:t>                                              вычесть </a:t>
            </a:r>
            <a:r>
              <a:rPr lang="ru-RU" sz="2800" dirty="0"/>
              <a:t>2; </a:t>
            </a:r>
          </a:p>
          <a:p>
            <a:r>
              <a:rPr lang="ru-RU" sz="2800" dirty="0"/>
              <a:t>в) Обе части неравенства </a:t>
            </a:r>
            <a:r>
              <a:rPr lang="ru-RU" sz="4000" dirty="0" smtClean="0">
                <a:solidFill>
                  <a:srgbClr val="7030A0"/>
                </a:solidFill>
              </a:rPr>
              <a:t>5 &gt; -</a:t>
            </a:r>
            <a:r>
              <a:rPr lang="ru-RU" sz="4000" dirty="0">
                <a:solidFill>
                  <a:srgbClr val="7030A0"/>
                </a:solidFill>
              </a:rPr>
              <a:t>1 </a:t>
            </a:r>
            <a:endParaRPr lang="ru-RU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умножить </a:t>
            </a:r>
            <a:r>
              <a:rPr lang="ru-RU" sz="2800" dirty="0"/>
              <a:t>на -2;</a:t>
            </a:r>
          </a:p>
          <a:p>
            <a:r>
              <a:rPr lang="ru-RU" sz="2800" dirty="0"/>
              <a:t>г) Обе части </a:t>
            </a:r>
            <a:r>
              <a:rPr lang="ru-RU" sz="2800" dirty="0" smtClean="0"/>
              <a:t>неравенства  </a:t>
            </a:r>
            <a:r>
              <a:rPr lang="ru-RU" sz="4000" dirty="0" smtClean="0">
                <a:solidFill>
                  <a:srgbClr val="7030A0"/>
                </a:solidFill>
              </a:rPr>
              <a:t>9 &lt; 12</a:t>
            </a:r>
            <a:r>
              <a:rPr lang="ru-RU" sz="3600" dirty="0" smtClean="0"/>
              <a:t>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разделить </a:t>
            </a:r>
            <a:r>
              <a:rPr lang="ru-RU" sz="2800" dirty="0"/>
              <a:t>на 3.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05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388" y="116632"/>
            <a:ext cx="8964612" cy="316835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/>
              <a:t>Оцените значение выражений ,</a:t>
            </a:r>
            <a:br>
              <a:rPr lang="ru-RU" sz="4000" dirty="0"/>
            </a:br>
            <a:r>
              <a:rPr lang="ru-RU" sz="4800" dirty="0"/>
              <a:t>напишите знаки сравнения</a:t>
            </a:r>
            <a:r>
              <a:rPr lang="ru-RU" sz="4000" dirty="0"/>
              <a:t>.</a:t>
            </a:r>
            <a:br>
              <a:rPr lang="ru-RU" sz="4000" dirty="0"/>
            </a:b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79388" y="6308725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05.01.2023</a:t>
            </a:fld>
            <a:endParaRPr lang="ru-RU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46938" y="5260975"/>
            <a:ext cx="1554162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"/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1187623" y="2348881"/>
                <a:ext cx="7542039" cy="2573958"/>
              </a:xfrm>
            </p:spPr>
            <p:txBody>
              <a:bodyPr/>
              <a:lstStyle/>
              <a:p>
                <a:pPr eaLnBrk="1" hangingPunct="1">
                  <a:defRPr/>
                </a:pPr>
                <a:r>
                  <a:rPr lang="ru-RU" sz="4400" dirty="0" smtClean="0"/>
                  <a:t>7</a:t>
                </a:r>
                <a:r>
                  <a:rPr lang="en-US" sz="4400" dirty="0"/>
                  <a:t> &lt; x &lt; 11</a:t>
                </a:r>
                <a:r>
                  <a:rPr lang="ru-RU" sz="4400" dirty="0" smtClean="0"/>
                  <a:t>	</a:t>
                </a:r>
                <a:endParaRPr lang="ru-RU" sz="4400" dirty="0"/>
              </a:p>
              <a:p>
                <a:pPr algn="l" eaLnBrk="1" hangingPunct="1">
                  <a:defRPr/>
                </a:pPr>
                <a:r>
                  <a:rPr lang="ru-RU" sz="4000" dirty="0" smtClean="0"/>
                  <a:t>А)     4х;        </a:t>
                </a:r>
              </a:p>
              <a:p>
                <a:pPr algn="l" eaLnBrk="1" hangingPunct="1">
                  <a:buFont typeface="Wingdings" panose="05000000000000000000" pitchFamily="2" charset="2"/>
                  <a:buNone/>
                  <a:defRPr/>
                </a:pPr>
                <a:r>
                  <a:rPr lang="ru-RU" sz="4000" dirty="0" smtClean="0"/>
                  <a:t>Б)   -3+х;</a:t>
                </a:r>
              </a:p>
              <a:p>
                <a:pPr algn="l" eaLnBrk="1" hangingPunct="1">
                  <a:buFont typeface="Wingdings" panose="05000000000000000000" pitchFamily="2" charset="2"/>
                  <a:buNone/>
                  <a:defRPr/>
                </a:pPr>
                <a:r>
                  <a:rPr lang="ru-RU" sz="4000" dirty="0" smtClean="0"/>
                  <a:t>В)     -х;</a:t>
                </a:r>
              </a:p>
              <a:p>
                <a:pPr algn="l" eaLnBrk="1" hangingPunct="1">
                  <a:defRPr/>
                </a:pPr>
                <a:r>
                  <a:rPr lang="ru-RU" sz="4000" dirty="0" smtClean="0"/>
                  <a:t>Г)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den>
                    </m:f>
                  </m:oMath>
                </a14:m>
                <a:r>
                  <a:rPr lang="en-US" sz="4000" dirty="0" smtClean="0"/>
                  <a:t>.</a:t>
                </a:r>
                <a:endParaRPr lang="ru-RU" sz="4000" dirty="0" smtClean="0"/>
              </a:p>
            </p:txBody>
          </p:sp>
        </mc:Choice>
        <mc:Fallback xmlns="">
          <p:sp>
            <p:nvSpPr>
              <p:cNvPr id="3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187623" y="2348881"/>
                <a:ext cx="7542039" cy="2573958"/>
              </a:xfrm>
              <a:blipFill rotWithShape="0">
                <a:blip r:embed="rId3"/>
                <a:stretch>
                  <a:fillRect l="-2910" t="-4965" b="-654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395288" y="620713"/>
            <a:ext cx="8497192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b="1" dirty="0"/>
              <a:t>Задача: </a:t>
            </a:r>
            <a:r>
              <a:rPr lang="ru-RU" altLang="ru-RU" sz="3600" dirty="0" smtClean="0"/>
              <a:t>Измеряя </a:t>
            </a:r>
            <a:r>
              <a:rPr lang="ru-RU" altLang="ru-RU" sz="3600" dirty="0"/>
              <a:t>длину </a:t>
            </a:r>
            <a:r>
              <a:rPr lang="ru-RU" altLang="ru-RU" sz="3600" i="1" dirty="0"/>
              <a:t>а</a:t>
            </a:r>
            <a:r>
              <a:rPr lang="ru-RU" altLang="ru-RU" sz="3600" dirty="0"/>
              <a:t> и ширину </a:t>
            </a:r>
            <a:r>
              <a:rPr lang="ru-RU" altLang="ru-RU" sz="3600" i="1" dirty="0"/>
              <a:t>b</a:t>
            </a:r>
            <a:r>
              <a:rPr lang="ru-RU" altLang="ru-RU" sz="3600" dirty="0"/>
              <a:t> прямоугольного участка,  (в метрах), нашли что </a:t>
            </a:r>
            <a:r>
              <a:rPr lang="ru-RU" altLang="ru-RU" sz="3600" dirty="0" smtClean="0"/>
              <a:t>23 &lt;</a:t>
            </a:r>
            <a:r>
              <a:rPr lang="en-US" altLang="ru-RU" sz="3600" i="1" dirty="0" smtClean="0"/>
              <a:t>a</a:t>
            </a:r>
            <a:r>
              <a:rPr lang="ru-RU" altLang="ru-RU" sz="3600" i="1" dirty="0" smtClean="0"/>
              <a:t> </a:t>
            </a:r>
            <a:r>
              <a:rPr lang="ru-RU" altLang="ru-RU" sz="3600" dirty="0" smtClean="0"/>
              <a:t>&lt; 24  </a:t>
            </a:r>
            <a:r>
              <a:rPr lang="ru-RU" altLang="ru-RU" sz="3600" dirty="0"/>
              <a:t>и </a:t>
            </a:r>
            <a:r>
              <a:rPr lang="ru-RU" altLang="ru-RU" sz="3600" dirty="0" smtClean="0"/>
              <a:t>9 &lt;</a:t>
            </a:r>
            <a:r>
              <a:rPr lang="en-US" altLang="ru-RU" sz="3600" i="1" dirty="0"/>
              <a:t>b</a:t>
            </a:r>
            <a:r>
              <a:rPr lang="ru-RU" altLang="ru-RU" sz="3600" i="1" dirty="0" smtClean="0"/>
              <a:t>&lt; </a:t>
            </a:r>
            <a:r>
              <a:rPr lang="ru-RU" altLang="ru-RU" sz="3600" dirty="0" smtClean="0"/>
              <a:t>10. </a:t>
            </a:r>
            <a:r>
              <a:rPr lang="ru-RU" altLang="ru-RU" sz="3600" dirty="0"/>
              <a:t>Оцените длину изгороди вокруг этого участка и его </a:t>
            </a:r>
            <a:r>
              <a:rPr lang="ru-RU" altLang="ru-RU" sz="3600" dirty="0" smtClean="0"/>
              <a:t>площадь.</a:t>
            </a:r>
            <a:endParaRPr lang="ru-RU" altLang="ru-RU" sz="36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54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68313" y="3573463"/>
            <a:ext cx="82073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dirty="0"/>
              <a:t>По какой формуле вычисляем периметр прямоугольника?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600" dirty="0"/>
              <a:t>P=2 (</a:t>
            </a:r>
            <a:r>
              <a:rPr lang="en-US" altLang="ru-RU" sz="3600" dirty="0" err="1"/>
              <a:t>a+b</a:t>
            </a:r>
            <a:r>
              <a:rPr lang="en-US" altLang="ru-RU" sz="3600" dirty="0"/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dirty="0"/>
              <a:t>По какой формуле вычисляем площадь прямоугольника?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600" dirty="0"/>
              <a:t>S= ab</a:t>
            </a:r>
            <a:endParaRPr lang="ru-RU" altLang="ru-RU" sz="3600" dirty="0"/>
          </a:p>
        </p:txBody>
      </p:sp>
    </p:spTree>
    <p:extLst>
      <p:ext uri="{BB962C8B-B14F-4D97-AF65-F5344CB8AC3E}">
        <p14:creationId xmlns:p14="http://schemas.microsoft.com/office/powerpoint/2010/main" val="9148835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477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92D050"/>
                </a:solidFill>
              </a:rPr>
              <a:t>Объяснение нового материала</a:t>
            </a:r>
            <a:r>
              <a:rPr lang="ru-RU" sz="4000" b="1" dirty="0" smtClean="0">
                <a:solidFill>
                  <a:srgbClr val="FFCCFF"/>
                </a:solidFill>
              </a:rPr>
              <a:t/>
            </a:r>
            <a:br>
              <a:rPr lang="ru-RU" sz="4000" b="1" dirty="0" smtClean="0">
                <a:solidFill>
                  <a:srgbClr val="FFCCFF"/>
                </a:solidFill>
              </a:rPr>
            </a:br>
            <a:r>
              <a:rPr lang="ru-RU" dirty="0" smtClean="0">
                <a:solidFill>
                  <a:srgbClr val="FFFF99"/>
                </a:solidFill>
              </a:rPr>
              <a:t/>
            </a:r>
            <a:br>
              <a:rPr lang="ru-RU" dirty="0" smtClean="0">
                <a:solidFill>
                  <a:srgbClr val="FFFF99"/>
                </a:solidFill>
              </a:rPr>
            </a:br>
            <a:r>
              <a:rPr lang="ru-RU" sz="6600" dirty="0" smtClean="0">
                <a:solidFill>
                  <a:srgbClr val="00B050"/>
                </a:solidFill>
              </a:rPr>
              <a:t>«</a:t>
            </a:r>
            <a:r>
              <a:rPr lang="ru-RU" sz="6600" u="sng" dirty="0" smtClean="0">
                <a:solidFill>
                  <a:srgbClr val="00B050"/>
                </a:solidFill>
              </a:rPr>
              <a:t>Сложение и умножение числовых неравенств</a:t>
            </a:r>
            <a:r>
              <a:rPr lang="ru-RU" sz="6600" dirty="0" smtClean="0">
                <a:solidFill>
                  <a:srgbClr val="00B050"/>
                </a:solidFill>
              </a:rPr>
              <a:t>»</a:t>
            </a:r>
            <a:r>
              <a:rPr lang="ru-RU" sz="8000" dirty="0" smtClean="0">
                <a:solidFill>
                  <a:srgbClr val="00B050"/>
                </a:solidFill>
              </a:rPr>
              <a:t/>
            </a:r>
            <a:br>
              <a:rPr lang="ru-RU" sz="8000" dirty="0" smtClean="0">
                <a:solidFill>
                  <a:srgbClr val="00B050"/>
                </a:solidFill>
              </a:rPr>
            </a:br>
            <a:endParaRPr lang="ru-RU" sz="80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2667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836613"/>
            <a:ext cx="6264275" cy="81597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u="sng" dirty="0" smtClean="0">
                <a:solidFill>
                  <a:srgbClr val="7030A0"/>
                </a:solidFill>
              </a:rPr>
              <a:t>Цель урока: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924175"/>
            <a:ext cx="9144000" cy="39338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600" dirty="0" smtClean="0">
                <a:solidFill>
                  <a:srgbClr val="00B050"/>
                </a:solidFill>
                <a:effectLst/>
              </a:rPr>
              <a:t>	1. Рассмотреть теоремы о  </a:t>
            </a:r>
            <a:r>
              <a:rPr lang="ru-RU" altLang="ru-RU" sz="3600" dirty="0" err="1" smtClean="0">
                <a:solidFill>
                  <a:srgbClr val="00B050"/>
                </a:solidFill>
                <a:effectLst/>
              </a:rPr>
              <a:t>почленном</a:t>
            </a:r>
            <a:r>
              <a:rPr lang="ru-RU" altLang="ru-RU" sz="3600" dirty="0" smtClean="0">
                <a:solidFill>
                  <a:srgbClr val="00B050"/>
                </a:solidFill>
                <a:effectLst/>
              </a:rPr>
              <a:t> сложении и умножении неравенств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600" dirty="0" smtClean="0">
                <a:solidFill>
                  <a:srgbClr val="00B050"/>
                </a:solidFill>
                <a:effectLst/>
              </a:rPr>
              <a:t> 	2. Научиться применять их при оценке выражений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600" dirty="0" smtClean="0">
                <a:solidFill>
                  <a:srgbClr val="00B050"/>
                </a:solidFill>
                <a:effectLst/>
              </a:rPr>
              <a:t>	3.Закрепить свойства неравенств</a:t>
            </a:r>
          </a:p>
        </p:txBody>
      </p:sp>
      <p:pic>
        <p:nvPicPr>
          <p:cNvPr id="17412" name="Picture 8" descr="j02991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213" y="115888"/>
            <a:ext cx="170180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128102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18716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800" b="1" u="sng" dirty="0" smtClean="0">
                <a:solidFill>
                  <a:srgbClr val="00B050"/>
                </a:solidFill>
              </a:rPr>
              <a:t>Теорема 5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z="2800" dirty="0" smtClean="0"/>
              <a:t>   </a:t>
            </a:r>
            <a:r>
              <a:rPr lang="ru-RU" sz="2800" b="1" dirty="0" smtClean="0"/>
              <a:t>Если </a:t>
            </a:r>
            <a:r>
              <a:rPr lang="ru-RU" sz="2800" b="1" dirty="0" smtClean="0">
                <a:solidFill>
                  <a:srgbClr val="C00000"/>
                </a:solidFill>
              </a:rPr>
              <a:t>сложить </a:t>
            </a:r>
            <a:r>
              <a:rPr lang="ru-RU" sz="2800" b="1" dirty="0" err="1" smtClean="0">
                <a:solidFill>
                  <a:srgbClr val="C00000"/>
                </a:solidFill>
              </a:rPr>
              <a:t>почленно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/>
              <a:t>верные числовые неравенства </a:t>
            </a:r>
            <a:r>
              <a:rPr lang="ru-RU" sz="2800" b="1" u="sng" dirty="0" smtClean="0"/>
              <a:t>одного знака</a:t>
            </a:r>
            <a:r>
              <a:rPr lang="ru-RU" sz="2800" b="1" dirty="0" smtClean="0"/>
              <a:t>, то получится верное неравенство</a:t>
            </a:r>
            <a:r>
              <a:rPr lang="ru-RU" sz="2800" b="1" dirty="0" smtClean="0">
                <a:solidFill>
                  <a:srgbClr val="FFFF99"/>
                </a:solidFill>
              </a:rPr>
              <a:t>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23850" y="2492375"/>
            <a:ext cx="331152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4000" b="1"/>
              <a:t>a</a:t>
            </a:r>
            <a:r>
              <a:rPr lang="en-US" altLang="ru-RU" sz="4000" b="1"/>
              <a:t>&lt;</a:t>
            </a:r>
            <a:r>
              <a:rPr lang="ru-RU" altLang="ru-RU" sz="4000" b="1"/>
              <a:t>b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4000" b="1"/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4000" b="1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27088" y="3068638"/>
            <a:ext cx="504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3600" b="1"/>
              <a:t>+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900113" y="4149725"/>
            <a:ext cx="237648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924300" y="2420938"/>
            <a:ext cx="5040313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b="1" dirty="0">
                <a:solidFill>
                  <a:srgbClr val="FFCCFF"/>
                </a:solidFill>
              </a:rPr>
              <a:t>#</a:t>
            </a:r>
            <a:r>
              <a:rPr lang="ru-RU" altLang="ru-RU" b="1" i="1" dirty="0">
                <a:solidFill>
                  <a:srgbClr val="FFCCFF"/>
                </a:solidFill>
              </a:rPr>
              <a:t>1</a:t>
            </a:r>
            <a:r>
              <a:rPr lang="ru-RU" altLang="ru-RU" dirty="0"/>
              <a:t> 	  </a:t>
            </a:r>
            <a:r>
              <a:rPr lang="ru-RU" altLang="ru-RU" b="1" dirty="0"/>
              <a:t>-7&lt;15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b="1" dirty="0"/>
              <a:t>     	   7&lt;12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b="1" dirty="0"/>
              <a:t>           0&lt;27 – верно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b="1" dirty="0">
                <a:solidFill>
                  <a:srgbClr val="FFCCFF"/>
                </a:solidFill>
              </a:rPr>
              <a:t>#</a:t>
            </a:r>
            <a:r>
              <a:rPr lang="ru-RU" altLang="ru-RU" b="1" i="1" dirty="0">
                <a:solidFill>
                  <a:srgbClr val="FFCCFF"/>
                </a:solidFill>
              </a:rPr>
              <a:t>2</a:t>
            </a:r>
            <a:r>
              <a:rPr lang="ru-RU" altLang="ru-RU" b="1" dirty="0"/>
              <a:t>    -10&gt;-13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b="1" dirty="0"/>
              <a:t>	     7&gt; 2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b="1" dirty="0"/>
              <a:t>	    -3&gt;-11 - верно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643438" y="2781300"/>
            <a:ext cx="55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b="1"/>
              <a:t>+</a:t>
            </a: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4932363" y="3789363"/>
            <a:ext cx="24495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5003800" y="5949950"/>
            <a:ext cx="244951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4859338" y="4941888"/>
            <a:ext cx="55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b="1"/>
              <a:t>+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403350" y="3213100"/>
            <a:ext cx="1873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4000" b="1"/>
              <a:t>c</a:t>
            </a:r>
            <a:r>
              <a:rPr lang="en-US" altLang="ru-RU" sz="4000" b="1"/>
              <a:t>&lt;</a:t>
            </a:r>
            <a:r>
              <a:rPr lang="ru-RU" altLang="ru-RU" sz="4000" b="1"/>
              <a:t>d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68313" y="4292600"/>
            <a:ext cx="3167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4000" b="1"/>
              <a:t>a+c     b+d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1619250" y="4221163"/>
            <a:ext cx="792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ru-RU" sz="4400" b="1" dirty="0">
                <a:solidFill>
                  <a:srgbClr val="C00000"/>
                </a:solidFill>
              </a:rPr>
              <a:t>&lt;</a:t>
            </a:r>
            <a:endParaRPr lang="ru-RU" alt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5739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2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3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tmFilter="0,0; .5, 1; 1, 1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85" decel="100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385" decel="100000"/>
                                        <p:tgtEl>
                                          <p:spTgt spid="143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385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385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allAtOnce"/>
      <p:bldP spid="14341" grpId="0"/>
      <p:bldP spid="14342" grpId="0" animBg="1"/>
      <p:bldP spid="14344" grpId="0"/>
      <p:bldP spid="14345" grpId="0"/>
      <p:bldP spid="14346" grpId="0" animBg="1"/>
      <p:bldP spid="14347" grpId="0" animBg="1"/>
      <p:bldP spid="14348" grpId="0"/>
      <p:bldP spid="14350" grpId="0"/>
      <p:bldP spid="14351" grpId="0"/>
      <p:bldP spid="143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800" b="1" u="sng" dirty="0" smtClean="0">
                <a:solidFill>
                  <a:srgbClr val="00B050"/>
                </a:solidFill>
              </a:rPr>
              <a:t>Теорема 6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dirty="0" smtClean="0">
                <a:solidFill>
                  <a:srgbClr val="FFFF99"/>
                </a:solidFill>
              </a:rPr>
              <a:t>	</a:t>
            </a:r>
            <a:r>
              <a:rPr lang="ru-RU" sz="2800" b="1" dirty="0" smtClean="0"/>
              <a:t>Если </a:t>
            </a:r>
            <a:r>
              <a:rPr lang="ru-RU" sz="2800" b="1" dirty="0" smtClean="0">
                <a:solidFill>
                  <a:srgbClr val="C00000"/>
                </a:solidFill>
              </a:rPr>
              <a:t>перемножить </a:t>
            </a:r>
            <a:r>
              <a:rPr lang="ru-RU" sz="2800" b="1" dirty="0" err="1" smtClean="0">
                <a:solidFill>
                  <a:srgbClr val="C00000"/>
                </a:solidFill>
              </a:rPr>
              <a:t>почленно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/>
              <a:t>верные неравенства </a:t>
            </a:r>
            <a:r>
              <a:rPr lang="ru-RU" sz="2800" b="1" u="sng" dirty="0" smtClean="0"/>
              <a:t>одного знака, левые и правые части которых – положительные числа</a:t>
            </a:r>
            <a:r>
              <a:rPr lang="ru-RU" sz="2800" b="1" dirty="0" smtClean="0"/>
              <a:t>, то получится верное неравенство.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331913" y="2924175"/>
            <a:ext cx="6192837" cy="2585323"/>
          </a:xfrm>
          <a:prstGeom prst="rect">
            <a:avLst/>
          </a:prstGeom>
          <a:noFill/>
          <a:ln w="28575">
            <a:solidFill>
              <a:srgbClr val="FF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5400" dirty="0"/>
              <a:t>   </a:t>
            </a:r>
            <a:r>
              <a:rPr lang="ru-RU" altLang="ru-RU" sz="3600" b="1" dirty="0"/>
              <a:t>a</a:t>
            </a:r>
            <a:r>
              <a:rPr lang="en-US" altLang="ru-RU" sz="3600" b="1" dirty="0"/>
              <a:t>&lt;</a:t>
            </a:r>
            <a:r>
              <a:rPr lang="ru-RU" altLang="ru-RU" sz="3600" b="1" dirty="0"/>
              <a:t>b    , где a&gt;0, </a:t>
            </a:r>
            <a:r>
              <a:rPr lang="ru-RU" altLang="ru-RU" sz="3600" b="1" dirty="0" smtClean="0"/>
              <a:t>b&gt;0</a:t>
            </a:r>
            <a:endParaRPr lang="ru-RU" altLang="ru-RU" sz="3600" b="1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3600" b="1" dirty="0" smtClean="0"/>
              <a:t>   </a:t>
            </a:r>
            <a:endParaRPr lang="ru-RU" altLang="ru-RU" sz="3600" b="1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3600" b="1" dirty="0"/>
              <a:t>  </a:t>
            </a:r>
            <a:r>
              <a:rPr lang="en-US" altLang="ru-RU" sz="3600" b="1" dirty="0"/>
              <a:t>ac      </a:t>
            </a:r>
            <a:r>
              <a:rPr lang="en-US" altLang="ru-RU" sz="3600" b="1" dirty="0" err="1"/>
              <a:t>bd</a:t>
            </a:r>
            <a:endParaRPr lang="ru-RU" altLang="ru-RU" sz="3600" b="1" dirty="0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1692275" y="4724400"/>
            <a:ext cx="16573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268538" y="4868863"/>
            <a:ext cx="647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ru-RU" sz="4000" b="1" dirty="0">
                <a:solidFill>
                  <a:srgbClr val="C00000"/>
                </a:solidFill>
              </a:rPr>
              <a:t>&lt;</a:t>
            </a:r>
            <a:endParaRPr lang="ru-RU" altLang="ru-RU" sz="4000" b="1" dirty="0">
              <a:solidFill>
                <a:srgbClr val="C00000"/>
              </a:solidFill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979613" y="3933825"/>
            <a:ext cx="5184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ru-RU" sz="3600" b="1" dirty="0"/>
              <a:t>c&lt;</a:t>
            </a:r>
            <a:r>
              <a:rPr lang="ru-RU" altLang="ru-RU" sz="3600" b="1" dirty="0"/>
              <a:t>d     , где c&gt;0, d&gt;0</a:t>
            </a:r>
          </a:p>
        </p:txBody>
      </p:sp>
    </p:spTree>
    <p:extLst>
      <p:ext uri="{BB962C8B-B14F-4D97-AF65-F5344CB8AC3E}">
        <p14:creationId xmlns:p14="http://schemas.microsoft.com/office/powerpoint/2010/main" val="252233470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85" decel="100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385" decel="100000"/>
                                        <p:tgtEl>
                                          <p:spTgt spid="153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385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7" grpId="0" animBg="1"/>
      <p:bldP spid="15369" grpId="0"/>
      <p:bldP spid="1537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5888"/>
            <a:ext cx="4752975" cy="2016125"/>
          </a:xfrm>
          <a:noFill/>
          <a:ln w="28575">
            <a:solidFill>
              <a:srgbClr val="FFCC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b="1" dirty="0" smtClean="0">
                <a:solidFill>
                  <a:srgbClr val="FFCCFF"/>
                </a:solidFill>
                <a:effectLst/>
              </a:rPr>
              <a:t>#</a:t>
            </a:r>
            <a:r>
              <a:rPr lang="ru-RU" altLang="ru-RU" b="1" i="1" dirty="0" smtClean="0">
                <a:solidFill>
                  <a:srgbClr val="FFCCFF"/>
                </a:solidFill>
                <a:effectLst/>
              </a:rPr>
              <a:t>1</a:t>
            </a:r>
            <a:r>
              <a:rPr lang="ru-RU" altLang="ru-RU" dirty="0" smtClean="0">
                <a:effectLst/>
              </a:rPr>
              <a:t>        </a:t>
            </a:r>
            <a:r>
              <a:rPr lang="ru-RU" altLang="ru-RU" b="1" dirty="0" smtClean="0">
                <a:effectLst/>
              </a:rPr>
              <a:t>7&lt;15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 dirty="0" smtClean="0">
                <a:effectLst/>
              </a:rPr>
              <a:t>		    3&lt;10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 dirty="0" smtClean="0">
                <a:effectLst/>
              </a:rPr>
              <a:t>	      21&lt;150 – верно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173538" y="2349500"/>
            <a:ext cx="4862512" cy="2089150"/>
          </a:xfrm>
          <a:prstGeom prst="rect">
            <a:avLst/>
          </a:prstGeom>
          <a:noFill/>
          <a:ln w="28575">
            <a:solidFill>
              <a:srgbClr val="FF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FFCCFF"/>
                </a:solidFill>
              </a:rPr>
              <a:t>#</a:t>
            </a:r>
            <a:r>
              <a:rPr lang="ru-RU" altLang="ru-RU" b="1" i="1">
                <a:solidFill>
                  <a:srgbClr val="FFCCFF"/>
                </a:solidFill>
              </a:rPr>
              <a:t>2</a:t>
            </a:r>
            <a:r>
              <a:rPr lang="ru-RU" altLang="ru-RU" b="1">
                <a:solidFill>
                  <a:srgbClr val="FF0066"/>
                </a:solidFill>
              </a:rPr>
              <a:t>     </a:t>
            </a:r>
            <a:r>
              <a:rPr lang="ru-RU" altLang="ru-RU" b="1"/>
              <a:t>10&gt;6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/>
              <a:t>  		    7&gt;2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/>
              <a:t>		  70&gt;12 - верно	   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79388" y="4652963"/>
            <a:ext cx="7993012" cy="2016125"/>
          </a:xfrm>
          <a:prstGeom prst="rect">
            <a:avLst/>
          </a:prstGeom>
          <a:noFill/>
          <a:ln w="28575">
            <a:solidFill>
              <a:srgbClr val="FF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ru-RU" altLang="ru-RU" b="1" dirty="0">
                <a:solidFill>
                  <a:srgbClr val="FFCCFF"/>
                </a:solidFill>
              </a:rPr>
              <a:t>#</a:t>
            </a:r>
            <a:r>
              <a:rPr lang="ru-RU" altLang="ru-RU" b="1" i="1" dirty="0">
                <a:solidFill>
                  <a:srgbClr val="FFCCFF"/>
                </a:solidFill>
              </a:rPr>
              <a:t>3</a:t>
            </a:r>
            <a:r>
              <a:rPr lang="ru-RU" altLang="ru-RU" dirty="0"/>
              <a:t>    </a:t>
            </a:r>
            <a:r>
              <a:rPr lang="ru-RU" altLang="ru-RU" b="1" dirty="0"/>
              <a:t>-5&lt;-3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 dirty="0"/>
              <a:t>		 -4&lt; 6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 dirty="0"/>
              <a:t>	     20 &lt;-18 – </a:t>
            </a:r>
            <a:r>
              <a:rPr lang="ru-RU" altLang="ru-RU" b="1" dirty="0" smtClean="0"/>
              <a:t>неверно (почему?)</a:t>
            </a:r>
            <a:endParaRPr lang="ru-RU" altLang="ru-RU" b="1" dirty="0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1116013" y="5876925"/>
            <a:ext cx="20875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1187450" y="1341438"/>
            <a:ext cx="20875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5219700" y="3573463"/>
            <a:ext cx="172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900113" y="4941888"/>
            <a:ext cx="5032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b="1"/>
              <a:t>х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1187450" y="549275"/>
            <a:ext cx="503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b="1" dirty="0"/>
              <a:t>х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5076825" y="2708275"/>
            <a:ext cx="503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b="1"/>
              <a:t>х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6667" y="5138859"/>
            <a:ext cx="1347333" cy="15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94586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tmFilter="0,0; .5, 1; 1, 1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tmFilter="0,0; .5, 1; 1, 1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79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tmFilter="0,0; .5, 1; 1, 1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tmFilter="0,0; .5, 1; 1, 1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636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nimBg="1"/>
      <p:bldP spid="32772" grpId="0" animBg="1"/>
      <p:bldP spid="32773" grpId="0" animBg="1"/>
      <p:bldP spid="32774" grpId="0" animBg="1"/>
      <p:bldP spid="32775" grpId="0" animBg="1"/>
      <p:bldP spid="32776" grpId="0" animBg="1"/>
      <p:bldP spid="32777" grpId="0"/>
      <p:bldP spid="32778" grpId="0"/>
      <p:bldP spid="3277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1663" y="260648"/>
            <a:ext cx="8229600" cy="375414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800" b="1" u="sng" dirty="0" smtClean="0">
                <a:solidFill>
                  <a:srgbClr val="00B050"/>
                </a:solidFill>
              </a:rPr>
              <a:t>Следствие</a:t>
            </a:r>
            <a:r>
              <a:rPr lang="ru-RU" sz="2800" dirty="0" smtClean="0">
                <a:solidFill>
                  <a:srgbClr val="00B050"/>
                </a:solidFill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dirty="0" smtClean="0">
                <a:solidFill>
                  <a:srgbClr val="FFFF99"/>
                </a:solidFill>
              </a:rPr>
              <a:t>	</a:t>
            </a:r>
            <a:r>
              <a:rPr lang="ru-RU" sz="2800" b="1" dirty="0" smtClean="0"/>
              <a:t>Если числа </a:t>
            </a:r>
            <a:r>
              <a:rPr lang="en-US" sz="2800" b="1" dirty="0" smtClean="0"/>
              <a:t>a</a:t>
            </a:r>
            <a:r>
              <a:rPr lang="ru-RU" sz="2800" b="1" dirty="0" smtClean="0"/>
              <a:t> и</a:t>
            </a:r>
            <a:r>
              <a:rPr lang="en-US" sz="2800" b="1" dirty="0" smtClean="0"/>
              <a:t> b</a:t>
            </a:r>
            <a:r>
              <a:rPr lang="ru-RU" sz="2800" b="1" dirty="0" smtClean="0"/>
              <a:t> - положительные и </a:t>
            </a:r>
            <a:r>
              <a:rPr lang="en-US" sz="2800" b="1" dirty="0" smtClean="0"/>
              <a:t>a&lt;b, </a:t>
            </a:r>
            <a:r>
              <a:rPr lang="ru-RU" sz="2800" b="1" dirty="0" smtClean="0"/>
              <a:t>то </a:t>
            </a:r>
            <a:r>
              <a:rPr lang="en-US" sz="2800" b="1" dirty="0" smtClean="0"/>
              <a:t>a</a:t>
            </a:r>
            <a:r>
              <a:rPr lang="en-US" sz="2800" b="1" baseline="30000" dirty="0" smtClean="0"/>
              <a:t>n</a:t>
            </a:r>
            <a:r>
              <a:rPr lang="en-US" sz="2800" b="1" dirty="0" smtClean="0"/>
              <a:t>&lt;</a:t>
            </a:r>
            <a:r>
              <a:rPr lang="en-US" sz="2800" b="1" dirty="0" err="1" smtClean="0"/>
              <a:t>b</a:t>
            </a:r>
            <a:r>
              <a:rPr lang="en-US" sz="2800" b="1" baseline="30000" dirty="0" err="1" smtClean="0"/>
              <a:t>n</a:t>
            </a:r>
            <a:r>
              <a:rPr lang="ru-RU" sz="2800" b="1" dirty="0" smtClean="0"/>
              <a:t> (</a:t>
            </a:r>
            <a:r>
              <a:rPr lang="en-US" sz="2800" b="1" dirty="0" smtClean="0"/>
              <a:t>n</a:t>
            </a:r>
            <a:r>
              <a:rPr lang="ru-RU" sz="2800" b="1" dirty="0" smtClean="0"/>
              <a:t> – натуральное число)</a:t>
            </a:r>
          </a:p>
          <a:p>
            <a:pPr eaLnBrk="1" hangingPunct="1">
              <a:defRPr/>
            </a:pPr>
            <a:endParaRPr lang="ru-RU" sz="2800" b="1" dirty="0" smtClean="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132138" y="1844675"/>
            <a:ext cx="2160587" cy="1493838"/>
          </a:xfrm>
          <a:prstGeom prst="rect">
            <a:avLst/>
          </a:prstGeom>
          <a:noFill/>
          <a:ln w="28575">
            <a:solidFill>
              <a:srgbClr val="FF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a&lt;b</a:t>
            </a:r>
            <a:endParaRPr lang="ru-RU" sz="3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ru-RU" sz="3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779838" y="2636838"/>
            <a:ext cx="287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716463" y="2636838"/>
            <a:ext cx="287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627313" y="4437063"/>
            <a:ext cx="3168650" cy="1830387"/>
          </a:xfrm>
          <a:prstGeom prst="rect">
            <a:avLst/>
          </a:prstGeom>
          <a:noFill/>
          <a:ln w="28575">
            <a:solidFill>
              <a:srgbClr val="FF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FFCCFF"/>
                </a:solidFill>
              </a:rPr>
              <a:t>#</a:t>
            </a:r>
            <a:r>
              <a:rPr lang="ru-RU" altLang="ru-RU" sz="2800" b="1">
                <a:solidFill>
                  <a:srgbClr val="660066"/>
                </a:solidFill>
              </a:rPr>
              <a:t> </a:t>
            </a:r>
            <a:r>
              <a:rPr lang="ru-RU" altLang="ru-RU" sz="2800" b="1"/>
              <a:t>  </a:t>
            </a:r>
            <a:r>
              <a:rPr lang="ru-RU" altLang="ru-RU" sz="2800"/>
              <a:t>   3&gt;2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800"/>
              <a:t>        3  &gt;2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800"/>
              <a:t>        9&gt;4 - верно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779838" y="5084763"/>
            <a:ext cx="2873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200" b="1"/>
              <a:t>2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429125" y="5084763"/>
            <a:ext cx="2873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200" b="1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237944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tmFilter="0,0; .5, 1; 1, 1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tmFilter="0,0; .5, 1; 1, 1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9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9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9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9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0" grpId="0"/>
      <p:bldP spid="16391" grpId="0"/>
      <p:bldP spid="16392" grpId="0" build="p" animBg="1"/>
      <p:bldP spid="16393" grpId="0"/>
      <p:bldP spid="163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/>
          <a:lstStyle/>
          <a:p>
            <a:r>
              <a:rPr lang="ru-RU" dirty="0"/>
              <a:t>Девиз урока: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«Слушай, что </a:t>
            </a:r>
            <a:r>
              <a:rPr lang="ru-RU" dirty="0" smtClean="0"/>
              <a:t>говорят</a:t>
            </a:r>
          </a:p>
          <a:p>
            <a:pPr marL="0" indent="0" algn="ctr">
              <a:buNone/>
            </a:pPr>
            <a:r>
              <a:rPr lang="ru-RU" dirty="0" smtClean="0"/>
              <a:t>говори</a:t>
            </a:r>
            <a:r>
              <a:rPr lang="ru-RU" dirty="0"/>
              <a:t>, что </a:t>
            </a:r>
            <a:r>
              <a:rPr lang="ru-RU" dirty="0" smtClean="0"/>
              <a:t>знаешь 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делай, что </a:t>
            </a:r>
            <a:r>
              <a:rPr lang="ru-RU" dirty="0" smtClean="0"/>
              <a:t>должен 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будет</a:t>
            </a:r>
            <a:r>
              <a:rPr lang="ru-RU" dirty="0"/>
              <a:t>, что нужно.» </a:t>
            </a: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                                                                                                                 </a:t>
            </a:r>
            <a:r>
              <a:rPr lang="ru-RU" dirty="0" err="1"/>
              <a:t>С.Ковалевская</a:t>
            </a:r>
            <a:r>
              <a:rPr lang="ru-RU" dirty="0"/>
              <a:t>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05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206500" y="2895600"/>
            <a:ext cx="3584575" cy="21526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800600" y="2895600"/>
            <a:ext cx="3111500" cy="213995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371600" y="3657600"/>
          <a:ext cx="57340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8" name="Equation" r:id="rId3" imgW="1968480" imgH="203040" progId="Equation.DSMT4">
                  <p:embed/>
                </p:oleObj>
              </mc:Choice>
              <mc:Fallback>
                <p:oleObj name="Equation" r:id="rId3" imgW="1968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657600"/>
                        <a:ext cx="57340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1295400" y="3657600"/>
          <a:ext cx="51673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" name="Equation" r:id="rId5" imgW="1968480" imgH="203040" progId="Equation.DSMT4">
                  <p:embed/>
                </p:oleObj>
              </mc:Choice>
              <mc:Fallback>
                <p:oleObj name="Equation" r:id="rId5" imgW="1968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657600"/>
                        <a:ext cx="51673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1447800" y="3657600"/>
          <a:ext cx="5272088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0" name="Equation" r:id="rId7" imgW="1993680" imgH="203040" progId="Equation.DSMT4">
                  <p:embed/>
                </p:oleObj>
              </mc:Choice>
              <mc:Fallback>
                <p:oleObj name="Equation" r:id="rId7" imgW="1993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657600"/>
                        <a:ext cx="5272088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900"/>
              <a:t>Сложите почленно неравенства:</a:t>
            </a:r>
          </a:p>
        </p:txBody>
      </p:sp>
      <p:graphicFrame>
        <p:nvGraphicFramePr>
          <p:cNvPr id="12296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1524000" y="3581400"/>
          <a:ext cx="6210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1" name="Equation" r:id="rId9" imgW="2070000" imgH="203040" progId="Equation.DSMT4">
                  <p:embed/>
                </p:oleObj>
              </mc:Choice>
              <mc:Fallback>
                <p:oleObj name="Equation" r:id="rId9" imgW="2070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581400"/>
                        <a:ext cx="62103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1295400" y="3581400"/>
          <a:ext cx="5738813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2" name="Equation" r:id="rId11" imgW="1993680" imgH="203040" progId="Equation.DSMT4">
                  <p:embed/>
                </p:oleObj>
              </mc:Choice>
              <mc:Fallback>
                <p:oleObj name="Equation" r:id="rId11" imgW="1993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81400"/>
                        <a:ext cx="5738813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948238" y="3087688"/>
            <a:ext cx="2616200" cy="17335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>
                <a:solidFill>
                  <a:srgbClr val="FF6600"/>
                </a:solidFill>
                <a:latin typeface="Tahoma" panose="020B0604030504040204" pitchFamily="34" charset="0"/>
              </a:rPr>
              <a:t>Правильный </a:t>
            </a:r>
          </a:p>
          <a:p>
            <a:pPr algn="ctr"/>
            <a:r>
              <a:rPr lang="ru-RU" altLang="ru-RU" sz="2400">
                <a:solidFill>
                  <a:srgbClr val="FF6600"/>
                </a:solidFill>
                <a:latin typeface="Tahoma" panose="020B0604030504040204" pitchFamily="34" charset="0"/>
              </a:rPr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2660490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2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2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4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3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2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34" presetID="42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3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xit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6" dur="2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2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54" presetID="42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3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2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3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74" presetID="42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2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xit" presetSubtype="4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6" dur="2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 animBg="1"/>
      <p:bldP spid="12298" grpId="1" animBg="1"/>
      <p:bldP spid="12298" grpId="2" animBg="1"/>
      <p:bldP spid="12298" grpId="3" animBg="1"/>
      <p:bldP spid="12298" grpId="4" animBg="1"/>
      <p:bldP spid="12298" grpId="5" animBg="1"/>
      <p:bldP spid="12298" grpId="6" animBg="1"/>
      <p:bldP spid="12298" grpId="7" animBg="1"/>
      <p:bldP spid="12298" grpId="8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206500" y="2895600"/>
            <a:ext cx="3584575" cy="21526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800600" y="2895600"/>
            <a:ext cx="3111500" cy="213995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851025" y="3657600"/>
          <a:ext cx="47720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2" name="Equation" r:id="rId3" imgW="1638000" imgH="203040" progId="Equation.DSMT4">
                  <p:embed/>
                </p:oleObj>
              </mc:Choice>
              <mc:Fallback>
                <p:oleObj name="Equation" r:id="rId3" imgW="1638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3657600"/>
                        <a:ext cx="477202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1752600" y="3657600"/>
          <a:ext cx="43338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3" name="Equation" r:id="rId5" imgW="1650960" imgH="203040" progId="Equation.DSMT4">
                  <p:embed/>
                </p:oleObj>
              </mc:Choice>
              <mc:Fallback>
                <p:oleObj name="Equation" r:id="rId5" imgW="1650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657600"/>
                        <a:ext cx="43338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2133600" y="3657600"/>
          <a:ext cx="4230688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4" name="Equation" r:id="rId7" imgW="1600200" imgH="203040" progId="Equation.DSMT4">
                  <p:embed/>
                </p:oleObj>
              </mc:Choice>
              <mc:Fallback>
                <p:oleObj name="Equation" r:id="rId7" imgW="1600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657600"/>
                        <a:ext cx="4230688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696200" cy="1143000"/>
          </a:xfrm>
        </p:spPr>
        <p:txBody>
          <a:bodyPr/>
          <a:lstStyle/>
          <a:p>
            <a:r>
              <a:rPr lang="ru-RU" altLang="ru-RU"/>
              <a:t>Умножьте почленно неравенства:</a:t>
            </a:r>
          </a:p>
        </p:txBody>
      </p:sp>
      <p:graphicFrame>
        <p:nvGraphicFramePr>
          <p:cNvPr id="13320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1752600" y="3581400"/>
          <a:ext cx="5753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5" name="Equation" r:id="rId9" imgW="1917360" imgH="203040" progId="Equation.DSMT4">
                  <p:embed/>
                </p:oleObj>
              </mc:Choice>
              <mc:Fallback>
                <p:oleObj name="Equation" r:id="rId9" imgW="1917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581400"/>
                        <a:ext cx="5753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1676400" y="3581400"/>
          <a:ext cx="47879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6" name="Equation" r:id="rId11" imgW="1663560" imgH="203040" progId="Equation.DSMT4">
                  <p:embed/>
                </p:oleObj>
              </mc:Choice>
              <mc:Fallback>
                <p:oleObj name="Equation" r:id="rId11" imgW="1663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581400"/>
                        <a:ext cx="4787900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948238" y="3087688"/>
            <a:ext cx="2616200" cy="17335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>
                <a:solidFill>
                  <a:srgbClr val="FF6600"/>
                </a:solidFill>
                <a:latin typeface="Tahoma" panose="020B0604030504040204" pitchFamily="34" charset="0"/>
              </a:rPr>
              <a:t>Правильный </a:t>
            </a:r>
          </a:p>
          <a:p>
            <a:pPr algn="ctr"/>
            <a:r>
              <a:rPr lang="ru-RU" altLang="ru-RU" sz="2400">
                <a:solidFill>
                  <a:srgbClr val="FF6600"/>
                </a:solidFill>
                <a:latin typeface="Tahoma" panose="020B0604030504040204" pitchFamily="34" charset="0"/>
              </a:rPr>
              <a:t>ответ</a:t>
            </a:r>
          </a:p>
        </p:txBody>
      </p:sp>
    </p:spTree>
    <p:extLst>
      <p:ext uri="{BB962C8B-B14F-4D97-AF65-F5344CB8AC3E}">
        <p14:creationId xmlns:p14="http://schemas.microsoft.com/office/powerpoint/2010/main" val="12861484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3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3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4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2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2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34" presetID="42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4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3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xit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6" dur="2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2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54" presetID="42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3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3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2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74" presetID="42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3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2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xit" presetSubtype="4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6" dur="3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nimBg="1"/>
      <p:bldP spid="13322" grpId="1" animBg="1"/>
      <p:bldP spid="13322" grpId="2" animBg="1"/>
      <p:bldP spid="13322" grpId="3" animBg="1"/>
      <p:bldP spid="13322" grpId="4" animBg="1"/>
      <p:bldP spid="13322" grpId="5" animBg="1"/>
      <p:bldP spid="13322" grpId="6" animBg="1"/>
      <p:bldP spid="13322" grpId="7" animBg="1"/>
      <p:bldP spid="13322" grpId="8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Возвращаемся к задаче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217443"/>
          </a:xfrm>
        </p:spPr>
        <p:txBody>
          <a:bodyPr/>
          <a:lstStyle/>
          <a:p>
            <a:r>
              <a:rPr lang="ru-RU" altLang="ru-RU" sz="2800" b="1" dirty="0"/>
              <a:t>Задача: </a:t>
            </a:r>
            <a:r>
              <a:rPr lang="ru-RU" altLang="ru-RU" sz="2800" dirty="0" smtClean="0"/>
              <a:t>Измеряя </a:t>
            </a:r>
            <a:r>
              <a:rPr lang="ru-RU" altLang="ru-RU" sz="2800" dirty="0"/>
              <a:t>длину </a:t>
            </a:r>
            <a:r>
              <a:rPr lang="ru-RU" altLang="ru-RU" sz="2800" i="1" dirty="0"/>
              <a:t>а</a:t>
            </a:r>
            <a:r>
              <a:rPr lang="ru-RU" altLang="ru-RU" sz="2800" dirty="0"/>
              <a:t> и ширину </a:t>
            </a:r>
            <a:r>
              <a:rPr lang="ru-RU" altLang="ru-RU" sz="2800" i="1" dirty="0"/>
              <a:t>b</a:t>
            </a:r>
            <a:r>
              <a:rPr lang="ru-RU" altLang="ru-RU" sz="2800" dirty="0"/>
              <a:t> прямоугольного участка,  (в метрах), нашли что 23 &lt;</a:t>
            </a:r>
            <a:r>
              <a:rPr lang="en-US" altLang="ru-RU" sz="2800" i="1" dirty="0"/>
              <a:t>a</a:t>
            </a:r>
            <a:r>
              <a:rPr lang="ru-RU" altLang="ru-RU" sz="2800" i="1" dirty="0"/>
              <a:t> </a:t>
            </a:r>
            <a:r>
              <a:rPr lang="ru-RU" altLang="ru-RU" sz="2800" dirty="0"/>
              <a:t>&lt; 24  и 9 &lt;</a:t>
            </a:r>
            <a:r>
              <a:rPr lang="en-US" altLang="ru-RU" sz="2800" i="1" dirty="0"/>
              <a:t>b</a:t>
            </a:r>
            <a:r>
              <a:rPr lang="ru-RU" altLang="ru-RU" sz="2800" i="1" dirty="0"/>
              <a:t>&lt; </a:t>
            </a:r>
            <a:r>
              <a:rPr lang="ru-RU" altLang="ru-RU" sz="2800" dirty="0"/>
              <a:t>10. Оцените длину изгороди вокруг этого участка и его </a:t>
            </a:r>
            <a:r>
              <a:rPr lang="ru-RU" altLang="ru-RU" sz="2800" dirty="0" smtClean="0"/>
              <a:t>площадь.</a:t>
            </a:r>
            <a:endParaRPr lang="ru-RU" altLang="ru-RU" sz="2800" dirty="0"/>
          </a:p>
          <a:p>
            <a:r>
              <a:rPr lang="en-US" altLang="ru-RU" dirty="0"/>
              <a:t>P=2 (</a:t>
            </a:r>
            <a:r>
              <a:rPr lang="en-US" altLang="ru-RU" dirty="0" err="1"/>
              <a:t>a+b</a:t>
            </a:r>
            <a:r>
              <a:rPr lang="en-US" altLang="ru-RU" dirty="0" smtClean="0"/>
              <a:t>)</a:t>
            </a:r>
            <a:r>
              <a:rPr lang="ru-RU" altLang="ru-RU" dirty="0" smtClean="0"/>
              <a:t>                                 </a:t>
            </a:r>
            <a:r>
              <a:rPr lang="en-US" altLang="ru-RU" dirty="0"/>
              <a:t>S= </a:t>
            </a:r>
            <a:r>
              <a:rPr lang="en-US" altLang="ru-RU" dirty="0" smtClean="0"/>
              <a:t>ab</a:t>
            </a:r>
            <a:endParaRPr lang="en-US" altLang="ru-RU" dirty="0"/>
          </a:p>
          <a:p>
            <a:r>
              <a:rPr lang="ru-RU" dirty="0"/>
              <a:t>23 м &lt;  </a:t>
            </a:r>
            <a:r>
              <a:rPr lang="en-US" i="1" dirty="0"/>
              <a:t>a </a:t>
            </a:r>
            <a:r>
              <a:rPr lang="ru-RU" dirty="0"/>
              <a:t>&lt; 24 м  и  </a:t>
            </a:r>
          </a:p>
          <a:p>
            <a:r>
              <a:rPr lang="ru-RU" u="sng" dirty="0"/>
              <a:t> 9 м &lt;  </a:t>
            </a:r>
            <a:r>
              <a:rPr lang="en-US" i="1" u="sng" dirty="0"/>
              <a:t>b</a:t>
            </a:r>
            <a:r>
              <a:rPr lang="ru-RU" i="1" u="sng" dirty="0"/>
              <a:t> &lt;</a:t>
            </a:r>
            <a:r>
              <a:rPr lang="ru-RU" u="sng" dirty="0"/>
              <a:t> 10 м</a:t>
            </a:r>
            <a:endParaRPr lang="ru-RU" dirty="0"/>
          </a:p>
          <a:p>
            <a:r>
              <a:rPr lang="ru-RU" dirty="0"/>
              <a:t>32 м&lt; </a:t>
            </a:r>
            <a:r>
              <a:rPr lang="en-US" dirty="0"/>
              <a:t>a</a:t>
            </a:r>
            <a:r>
              <a:rPr lang="ru-RU" dirty="0"/>
              <a:t>+</a:t>
            </a:r>
            <a:r>
              <a:rPr lang="en-US" dirty="0"/>
              <a:t>b </a:t>
            </a:r>
            <a:r>
              <a:rPr lang="ru-RU" dirty="0"/>
              <a:t>&lt; 34 м</a:t>
            </a:r>
          </a:p>
          <a:p>
            <a:r>
              <a:rPr lang="ru-RU" dirty="0"/>
              <a:t>64 м &lt;  </a:t>
            </a:r>
            <a:r>
              <a:rPr lang="en-US" dirty="0"/>
              <a:t>P  </a:t>
            </a:r>
            <a:r>
              <a:rPr lang="ru-RU" dirty="0"/>
              <a:t>&lt; 68 м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541" y="4725144"/>
            <a:ext cx="3387259" cy="115212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451" y="3451216"/>
            <a:ext cx="2799437" cy="127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04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178" y="-5679"/>
            <a:ext cx="7772400" cy="84239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Разминка для глаз</a:t>
            </a:r>
            <a:endParaRPr lang="ru-RU" b="1" spc="150" dirty="0">
              <a:ln w="11430"/>
              <a:solidFill>
                <a:srgbClr val="00B05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79388" y="6308725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05.01.2023</a:t>
            </a:fld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28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836714"/>
            <a:ext cx="7620000" cy="544978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Оценим значение выражения</a:t>
            </a:r>
            <a:endParaRPr lang="ru-RU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sz="4000" dirty="0" smtClean="0"/>
                  <a:t>Пример:  </a:t>
                </a:r>
              </a:p>
              <a:p>
                <a:pPr marL="0" indent="0">
                  <a:buNone/>
                </a:pPr>
                <a:r>
                  <a:rPr lang="ru-RU" sz="4000" dirty="0" smtClean="0"/>
                  <a:t>Зная, что           7</a:t>
                </a:r>
                <a:r>
                  <a:rPr lang="ru-RU" sz="4000" dirty="0"/>
                  <a:t>≤</a:t>
                </a:r>
                <a:r>
                  <a:rPr lang="ru-RU" sz="4000" dirty="0" smtClean="0"/>
                  <a:t> </a:t>
                </a:r>
                <a:r>
                  <a:rPr lang="ru-RU" sz="4000" dirty="0"/>
                  <a:t>x ≤</a:t>
                </a:r>
                <a:r>
                  <a:rPr lang="ru-RU" sz="4000" dirty="0" smtClean="0"/>
                  <a:t>9</a:t>
                </a:r>
                <a:endParaRPr lang="ru-RU" sz="4000" dirty="0"/>
              </a:p>
              <a:p>
                <a:pPr marL="0" indent="0">
                  <a:buNone/>
                </a:pPr>
                <a:r>
                  <a:rPr lang="ru-RU" sz="4000" dirty="0" smtClean="0"/>
                  <a:t>                           </a:t>
                </a:r>
                <a:r>
                  <a:rPr lang="ru-RU" sz="4000" dirty="0"/>
                  <a:t>2 ≤</a:t>
                </a:r>
                <a:r>
                  <a:rPr lang="ru-RU" sz="4000" dirty="0" smtClean="0"/>
                  <a:t> </a:t>
                </a:r>
                <a:r>
                  <a:rPr lang="ru-RU" sz="4000" dirty="0"/>
                  <a:t>y ≤</a:t>
                </a:r>
                <a:r>
                  <a:rPr lang="ru-RU" sz="4000" dirty="0" smtClean="0"/>
                  <a:t> </a:t>
                </a:r>
                <a:r>
                  <a:rPr lang="ru-RU" sz="4000" dirty="0"/>
                  <a:t>5</a:t>
                </a:r>
              </a:p>
              <a:p>
                <a:r>
                  <a:rPr lang="ru-RU" sz="4000" dirty="0"/>
                  <a:t>Оцените:  </a:t>
                </a:r>
                <a:r>
                  <a:rPr lang="ru-RU" sz="4000" dirty="0" err="1"/>
                  <a:t>x+y</a:t>
                </a:r>
                <a:r>
                  <a:rPr lang="ru-RU" sz="4000" dirty="0"/>
                  <a:t> , x-y , </a:t>
                </a:r>
                <a:r>
                  <a:rPr lang="ru-RU" sz="4000" dirty="0" err="1"/>
                  <a:t>xy</a:t>
                </a:r>
                <a:r>
                  <a:rPr lang="ru-RU" sz="4000" dirty="0"/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х</m:t>
                        </m:r>
                      </m:num>
                      <m:den>
                        <m:r>
                          <a:rPr lang="ru-RU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у</m:t>
                        </m:r>
                      </m:den>
                    </m:f>
                  </m:oMath>
                </a14:m>
                <a:r>
                  <a:rPr lang="ru-RU" sz="4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593" t="-24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578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lang="ru-RU" dirty="0"/>
              <a:t>Работа с учебником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259632" y="1600200"/>
                <a:ext cx="7427168" cy="4525963"/>
              </a:xfrm>
            </p:spPr>
            <p:txBody>
              <a:bodyPr/>
              <a:lstStyle/>
              <a:p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Выполнить № 768</a:t>
                </a:r>
                <a:endParaRPr lang="en-US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/>
                  <a:t>Зная, что           </a:t>
                </a:r>
                <a:r>
                  <a:rPr lang="ru-RU" dirty="0" smtClean="0"/>
                  <a:t>3 ≤ </a:t>
                </a:r>
                <a:r>
                  <a:rPr lang="ru-RU" dirty="0"/>
                  <a:t>а</a:t>
                </a:r>
                <a:r>
                  <a:rPr lang="ru-RU" dirty="0" smtClean="0"/>
                  <a:t> ≤ 4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                           4</a:t>
                </a:r>
                <a:r>
                  <a:rPr lang="ru-RU" dirty="0" smtClean="0"/>
                  <a:t> </a:t>
                </a:r>
                <a:r>
                  <a:rPr lang="ru-RU" dirty="0"/>
                  <a:t>≤ </a:t>
                </a:r>
                <a:r>
                  <a:rPr lang="en-US" dirty="0"/>
                  <a:t>b</a:t>
                </a:r>
                <a:r>
                  <a:rPr lang="ru-RU" dirty="0" smtClean="0"/>
                  <a:t> </a:t>
                </a:r>
                <a:r>
                  <a:rPr lang="ru-RU" dirty="0"/>
                  <a:t>≤ 5</a:t>
                </a:r>
              </a:p>
              <a:p>
                <a:r>
                  <a:rPr lang="ru-RU" dirty="0"/>
                  <a:t>Оцените:  </a:t>
                </a:r>
                <a:r>
                  <a:rPr lang="en-US" dirty="0"/>
                  <a:t>a</a:t>
                </a:r>
                <a:r>
                  <a:rPr lang="ru-RU" dirty="0" smtClean="0"/>
                  <a:t>+</a:t>
                </a:r>
                <a:r>
                  <a:rPr lang="en-US" dirty="0" smtClean="0"/>
                  <a:t>b</a:t>
                </a:r>
                <a:r>
                  <a:rPr lang="ru-RU" dirty="0" smtClean="0"/>
                  <a:t> </a:t>
                </a:r>
                <a:r>
                  <a:rPr lang="ru-RU" dirty="0"/>
                  <a:t>, </a:t>
                </a:r>
                <a:r>
                  <a:rPr lang="en-US" dirty="0" smtClean="0"/>
                  <a:t>a</a:t>
                </a:r>
                <a:r>
                  <a:rPr lang="ru-RU" dirty="0" smtClean="0"/>
                  <a:t>-</a:t>
                </a:r>
                <a:r>
                  <a:rPr lang="en-US" dirty="0" smtClean="0"/>
                  <a:t>b</a:t>
                </a:r>
                <a:r>
                  <a:rPr lang="ru-RU" dirty="0" smtClean="0"/>
                  <a:t> </a:t>
                </a:r>
                <a:r>
                  <a:rPr lang="ru-RU" dirty="0"/>
                  <a:t>, </a:t>
                </a:r>
                <a:r>
                  <a:rPr lang="en-US" dirty="0" smtClean="0"/>
                  <a:t>ab</a:t>
                </a:r>
                <a:r>
                  <a:rPr lang="ru-RU" dirty="0" smtClean="0"/>
                  <a:t> </a:t>
                </a:r>
                <a:r>
                  <a:rPr lang="ru-RU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9632" y="1600200"/>
                <a:ext cx="7427168" cy="4525963"/>
              </a:xfrm>
              <a:blipFill rotWithShape="0">
                <a:blip r:embed="rId2"/>
                <a:stretch>
                  <a:fillRect l="-21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970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 768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1417638"/>
            <a:ext cx="6419056" cy="1289004"/>
          </a:xfrm>
          <a:prstGeom prst="rect">
            <a:avLst/>
          </a:prstGeom>
        </p:spPr>
      </p:pic>
      <p:pic>
        <p:nvPicPr>
          <p:cNvPr id="5" name="Рисунок 4" descr="https://compendium.su/mathematics/8klass_3/8klass_3.files/image103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212976"/>
            <a:ext cx="7211144" cy="34195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518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28386"/>
            <a:ext cx="7772400" cy="152502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95536" y="1401859"/>
                <a:ext cx="7553077" cy="5271991"/>
              </a:xfrm>
            </p:spPr>
            <p:txBody>
              <a:bodyPr rtlCol="0">
                <a:normAutofit/>
              </a:bodyPr>
              <a:lstStyle/>
              <a:p>
                <a:pPr eaLnBrk="1" fontAlgn="auto" hangingPunct="1">
                  <a:lnSpc>
                    <a:spcPct val="110000"/>
                  </a:lnSpc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sz="3500" dirty="0" smtClean="0"/>
                  <a:t>1 </a:t>
                </a:r>
                <a:r>
                  <a:rPr lang="ru-RU" sz="3500" dirty="0" smtClean="0"/>
                  <a:t>вариант             2 вариант</a:t>
                </a:r>
              </a:p>
              <a:p>
                <a:pPr eaLnBrk="1" fontAlgn="auto" hangingPunct="1">
                  <a:lnSpc>
                    <a:spcPct val="110000"/>
                  </a:lnSpc>
                  <a:spcAft>
                    <a:spcPts val="0"/>
                  </a:spcAft>
                  <a:defRPr/>
                </a:pPr>
                <a:r>
                  <a:rPr lang="ru-RU" sz="3500" dirty="0" smtClean="0"/>
                  <a:t>2&lt;х&lt;3 ; 3&lt;у&lt;4         4&lt;х&lt;5  ;   5&lt;у&lt;6</a:t>
                </a:r>
              </a:p>
              <a:p>
                <a:pPr algn="l" eaLnBrk="1" fontAlgn="auto" hangingPunct="1">
                  <a:lnSpc>
                    <a:spcPct val="110000"/>
                  </a:lnSpc>
                  <a:spcAft>
                    <a:spcPts val="0"/>
                  </a:spcAft>
                  <a:defRPr/>
                </a:pPr>
                <a:r>
                  <a:rPr lang="ru-RU" sz="3500" dirty="0" smtClean="0"/>
                  <a:t>          А) </a:t>
                </a:r>
                <a:r>
                  <a:rPr lang="ru-RU" sz="3500" dirty="0" err="1" smtClean="0"/>
                  <a:t>х+у</a:t>
                </a:r>
                <a:r>
                  <a:rPr lang="ru-RU" sz="3500" dirty="0" smtClean="0"/>
                  <a:t>                      </a:t>
                </a:r>
                <a:r>
                  <a:rPr lang="ru-RU" sz="3500" dirty="0"/>
                  <a:t>А) </a:t>
                </a:r>
                <a:r>
                  <a:rPr lang="ru-RU" sz="3500" dirty="0" err="1" smtClean="0"/>
                  <a:t>х+у</a:t>
                </a:r>
                <a:endParaRPr lang="ru-RU" sz="3500" dirty="0" smtClean="0"/>
              </a:p>
              <a:p>
                <a:pPr algn="l" eaLnBrk="1" fontAlgn="auto" hangingPunct="1">
                  <a:lnSpc>
                    <a:spcPct val="110000"/>
                  </a:lnSpc>
                  <a:spcAft>
                    <a:spcPts val="0"/>
                  </a:spcAft>
                  <a:defRPr/>
                </a:pPr>
                <a:r>
                  <a:rPr lang="ru-RU" sz="3500" dirty="0" smtClean="0"/>
                  <a:t>          Б)</a:t>
                </a:r>
                <a:r>
                  <a:rPr lang="ru-RU" sz="3500" dirty="0" err="1" smtClean="0"/>
                  <a:t>ху</a:t>
                </a:r>
                <a:r>
                  <a:rPr lang="ru-RU" sz="3500" dirty="0" smtClean="0"/>
                  <a:t>                         Б)</a:t>
                </a:r>
                <a:r>
                  <a:rPr lang="ru-RU" sz="3500" dirty="0" err="1" smtClean="0"/>
                  <a:t>ху</a:t>
                </a:r>
                <a:endParaRPr lang="ru-RU" sz="3500" dirty="0" smtClean="0"/>
              </a:p>
              <a:p>
                <a:pPr algn="l" eaLnBrk="1" fontAlgn="auto" hangingPunct="1">
                  <a:lnSpc>
                    <a:spcPct val="110000"/>
                  </a:lnSpc>
                  <a:spcAft>
                    <a:spcPts val="0"/>
                  </a:spcAft>
                  <a:defRPr/>
                </a:pPr>
                <a:r>
                  <a:rPr lang="ru-RU" sz="3500" dirty="0"/>
                  <a:t> </a:t>
                </a:r>
                <a:r>
                  <a:rPr lang="ru-RU" sz="3500" dirty="0" smtClean="0"/>
                  <a:t>         В) х-у                       В</a:t>
                </a:r>
                <a:r>
                  <a:rPr lang="ru-RU" sz="3500" dirty="0"/>
                  <a:t>) </a:t>
                </a:r>
                <a:r>
                  <a:rPr lang="ru-RU" sz="3500" dirty="0" smtClean="0"/>
                  <a:t>х-у</a:t>
                </a:r>
              </a:p>
              <a:p>
                <a:pPr algn="l" eaLnBrk="1" fontAlgn="auto" hangingPunct="1">
                  <a:lnSpc>
                    <a:spcPct val="110000"/>
                  </a:lnSpc>
                  <a:spcAft>
                    <a:spcPts val="0"/>
                  </a:spcAft>
                  <a:defRPr/>
                </a:pPr>
                <a:r>
                  <a:rPr lang="ru-RU" sz="3500" dirty="0"/>
                  <a:t> </a:t>
                </a:r>
                <a:r>
                  <a:rPr lang="ru-RU" sz="3500" dirty="0" smtClean="0"/>
                  <a:t>         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х</m:t>
                        </m:r>
                      </m:num>
                      <m:den>
                        <m:r>
                          <a:rPr lang="ru-RU" sz="4000" b="0" i="1" smtClean="0">
                            <a:latin typeface="Cambria Math" panose="02040503050406030204" pitchFamily="18" charset="0"/>
                          </a:rPr>
                          <m:t>у</m:t>
                        </m:r>
                      </m:den>
                    </m:f>
                  </m:oMath>
                </a14:m>
                <a:r>
                  <a:rPr lang="ru-RU" sz="3500" dirty="0" smtClean="0"/>
                  <a:t>                           </a:t>
                </a:r>
                <a:r>
                  <a:rPr lang="ru-RU" sz="3500" dirty="0"/>
                  <a:t>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х</m:t>
                        </m:r>
                      </m:num>
                      <m:den>
                        <m:r>
                          <a:rPr lang="ru-RU" sz="3600" i="1">
                            <a:latin typeface="Cambria Math" panose="02040503050406030204" pitchFamily="18" charset="0"/>
                          </a:rPr>
                          <m:t>у</m:t>
                        </m:r>
                      </m:den>
                    </m:f>
                  </m:oMath>
                </a14:m>
                <a:endParaRPr lang="ru-RU" sz="3500" dirty="0"/>
              </a:p>
              <a:p>
                <a:pPr eaLnBrk="1" fontAlgn="auto" hangingPunct="1">
                  <a:spcAft>
                    <a:spcPts val="0"/>
                  </a:spcAft>
                  <a:defRPr/>
                </a:pPr>
                <a:endParaRPr lang="ru-RU" dirty="0"/>
              </a:p>
              <a:p>
                <a:pPr eaLnBrk="1" fontAlgn="auto" hangingPunct="1"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95536" y="1401859"/>
                <a:ext cx="7553077" cy="5271991"/>
              </a:xfrm>
              <a:blipFill rotWithShape="0">
                <a:blip r:embed="rId2"/>
                <a:stretch>
                  <a:fillRect l="-1211" t="-1734" r="-10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79388" y="6308725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05.01.2023</a:t>
            </a:fld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6" name="Рисунок 5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95483" y="5118780"/>
            <a:ext cx="172878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12988" y="522735"/>
            <a:ext cx="5539273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Самостоятельная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 anchorCtr="1"/>
          <a:lstStyle/>
          <a:p>
            <a:pPr algn="ctr">
              <a:buClr>
                <a:srgbClr val="FFFFCC"/>
              </a:buCl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4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S Gothic" charset="-128"/>
              </a:rPr>
              <a:t>Правильное решение</a:t>
            </a:r>
          </a:p>
        </p:txBody>
      </p:sp>
      <p:grpSp>
        <p:nvGrpSpPr>
          <p:cNvPr id="30723" name="Group 2"/>
          <p:cNvGrpSpPr>
            <a:grpSpLocks/>
          </p:cNvGrpSpPr>
          <p:nvPr/>
        </p:nvGrpSpPr>
        <p:grpSpPr bwMode="auto">
          <a:xfrm>
            <a:off x="24138" y="747618"/>
            <a:ext cx="8846412" cy="5893999"/>
            <a:chOff x="-134" y="520"/>
            <a:chExt cx="5783" cy="3909"/>
          </a:xfrm>
        </p:grpSpPr>
        <p:sp>
          <p:nvSpPr>
            <p:cNvPr id="30724" name="Rectangle 3"/>
            <p:cNvSpPr>
              <a:spLocks noChangeArrowheads="1"/>
            </p:cNvSpPr>
            <p:nvPr/>
          </p:nvSpPr>
          <p:spPr bwMode="auto">
            <a:xfrm>
              <a:off x="2766" y="3112"/>
              <a:ext cx="2834" cy="1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ts val="600"/>
                </a:spcBef>
                <a:buClr>
                  <a:srgbClr val="EEC85E"/>
                </a:buClr>
                <a:buSzTx/>
                <a:buFont typeface="Wingdings" panose="05000000000000000000" pitchFamily="2" charset="2"/>
                <a:buNone/>
              </a:pPr>
              <a:r>
                <a:rPr lang="en-GB" altLang="ru-RU" sz="2400" dirty="0">
                  <a:latin typeface="Verdana" panose="020B0604030504040204" pitchFamily="34" charset="0"/>
                  <a:ea typeface="MS Gothic" panose="020B0609070205080204" pitchFamily="49" charset="-128"/>
                </a:rPr>
                <a:t>Г) 1/6&lt;1/y&lt;1/5</a:t>
              </a:r>
            </a:p>
            <a:p>
              <a:pPr eaLnBrk="1" hangingPunct="1">
                <a:spcBef>
                  <a:spcPts val="600"/>
                </a:spcBef>
                <a:buClr>
                  <a:srgbClr val="EEC85E"/>
                </a:buClr>
                <a:buSzTx/>
                <a:buFont typeface="Wingdings" panose="05000000000000000000" pitchFamily="2" charset="2"/>
                <a:buNone/>
              </a:pPr>
              <a:r>
                <a:rPr lang="en-GB" altLang="ru-RU" sz="2400" dirty="0">
                  <a:latin typeface="Verdana" panose="020B0604030504040204" pitchFamily="34" charset="0"/>
                  <a:ea typeface="MS Gothic" panose="020B0609070205080204" pitchFamily="49" charset="-128"/>
                </a:rPr>
                <a:t>      4 &lt;x  &lt;5</a:t>
              </a:r>
            </a:p>
            <a:p>
              <a:pPr eaLnBrk="1" hangingPunct="1">
                <a:spcBef>
                  <a:spcPts val="600"/>
                </a:spcBef>
                <a:buClr>
                  <a:srgbClr val="EEC85E"/>
                </a:buClr>
                <a:buSzTx/>
                <a:buFont typeface="Wingdings" panose="05000000000000000000" pitchFamily="2" charset="2"/>
                <a:buNone/>
              </a:pPr>
              <a:r>
                <a:rPr lang="en-GB" altLang="ru-RU" sz="2400" dirty="0">
                  <a:latin typeface="Verdana" panose="020B0604030504040204" pitchFamily="34" charset="0"/>
                  <a:ea typeface="MS Gothic" panose="020B0609070205080204" pitchFamily="49" charset="-128"/>
                </a:rPr>
                <a:t>    ---------------</a:t>
              </a:r>
            </a:p>
            <a:p>
              <a:pPr eaLnBrk="1" hangingPunct="1">
                <a:spcBef>
                  <a:spcPts val="600"/>
                </a:spcBef>
                <a:buClr>
                  <a:srgbClr val="EEC85E"/>
                </a:buClr>
                <a:buSzTx/>
                <a:buFont typeface="Wingdings" panose="05000000000000000000" pitchFamily="2" charset="2"/>
                <a:buNone/>
              </a:pPr>
              <a:r>
                <a:rPr lang="en-GB" altLang="ru-RU" sz="2400" dirty="0">
                  <a:latin typeface="Verdana" panose="020B0604030504040204" pitchFamily="34" charset="0"/>
                  <a:ea typeface="MS Gothic" panose="020B0609070205080204" pitchFamily="49" charset="-128"/>
                </a:rPr>
                <a:t>    2/3&lt;x/y&lt;1</a:t>
              </a:r>
            </a:p>
          </p:txBody>
        </p:sp>
        <p:sp>
          <p:nvSpPr>
            <p:cNvPr id="30725" name="Rectangle 4"/>
            <p:cNvSpPr>
              <a:spLocks noChangeArrowheads="1"/>
            </p:cNvSpPr>
            <p:nvPr/>
          </p:nvSpPr>
          <p:spPr bwMode="auto">
            <a:xfrm>
              <a:off x="36" y="3112"/>
              <a:ext cx="2495" cy="1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ts val="600"/>
                </a:spcBef>
                <a:buClr>
                  <a:srgbClr val="EEC85E"/>
                </a:buClr>
                <a:buSzTx/>
                <a:buFont typeface="Wingdings" panose="05000000000000000000" pitchFamily="2" charset="2"/>
                <a:buNone/>
              </a:pPr>
              <a:r>
                <a:rPr lang="en-GB" altLang="ru-RU" sz="2400" dirty="0">
                  <a:latin typeface="Verdana" panose="020B0604030504040204" pitchFamily="34" charset="0"/>
                  <a:ea typeface="MS Gothic" panose="020B0609070205080204" pitchFamily="49" charset="-128"/>
                </a:rPr>
                <a:t>Г) ¼&lt;1/y &lt;1/3   </a:t>
              </a:r>
            </a:p>
            <a:p>
              <a:pPr eaLnBrk="1" hangingPunct="1">
                <a:spcBef>
                  <a:spcPts val="600"/>
                </a:spcBef>
                <a:buClr>
                  <a:srgbClr val="EEC85E"/>
                </a:buClr>
                <a:buSzTx/>
                <a:buFont typeface="Wingdings" panose="05000000000000000000" pitchFamily="2" charset="2"/>
                <a:buNone/>
              </a:pPr>
              <a:r>
                <a:rPr lang="en-GB" altLang="ru-RU" sz="2400" dirty="0">
                  <a:latin typeface="Verdana" panose="020B0604030504040204" pitchFamily="34" charset="0"/>
                  <a:ea typeface="MS Gothic" panose="020B0609070205080204" pitchFamily="49" charset="-128"/>
                </a:rPr>
                <a:t>    2&lt;  x &lt; 3</a:t>
              </a:r>
            </a:p>
            <a:p>
              <a:pPr eaLnBrk="1" hangingPunct="1">
                <a:spcBef>
                  <a:spcPts val="600"/>
                </a:spcBef>
                <a:buClr>
                  <a:srgbClr val="EEC85E"/>
                </a:buClr>
                <a:buSzTx/>
                <a:buFont typeface="Wingdings" panose="05000000000000000000" pitchFamily="2" charset="2"/>
                <a:buNone/>
              </a:pPr>
              <a:r>
                <a:rPr lang="en-GB" altLang="ru-RU" sz="2400" dirty="0">
                  <a:latin typeface="Verdana" panose="020B0604030504040204" pitchFamily="34" charset="0"/>
                  <a:ea typeface="MS Gothic" panose="020B0609070205080204" pitchFamily="49" charset="-128"/>
                </a:rPr>
                <a:t>    -------------</a:t>
              </a:r>
            </a:p>
            <a:p>
              <a:pPr eaLnBrk="1" hangingPunct="1">
                <a:spcBef>
                  <a:spcPts val="600"/>
                </a:spcBef>
                <a:buClr>
                  <a:srgbClr val="EEC85E"/>
                </a:buClr>
                <a:buSzTx/>
                <a:buFont typeface="Wingdings" panose="05000000000000000000" pitchFamily="2" charset="2"/>
                <a:buNone/>
              </a:pPr>
              <a:r>
                <a:rPr lang="en-GB" altLang="ru-RU" sz="2400" dirty="0">
                  <a:latin typeface="Verdana" panose="020B0604030504040204" pitchFamily="34" charset="0"/>
                  <a:ea typeface="MS Gothic" panose="020B0609070205080204" pitchFamily="49" charset="-128"/>
                </a:rPr>
                <a:t>     ½&lt;x/y&lt;1</a:t>
              </a:r>
            </a:p>
          </p:txBody>
        </p:sp>
        <p:sp>
          <p:nvSpPr>
            <p:cNvPr id="30727" name="Rectangle 6"/>
            <p:cNvSpPr>
              <a:spLocks noChangeArrowheads="1"/>
            </p:cNvSpPr>
            <p:nvPr/>
          </p:nvSpPr>
          <p:spPr bwMode="auto">
            <a:xfrm>
              <a:off x="0" y="2814"/>
              <a:ext cx="276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ts val="600"/>
                </a:spcBef>
                <a:buClr>
                  <a:srgbClr val="EEC85E"/>
                </a:buClr>
                <a:buSzTx/>
                <a:buFont typeface="Wingdings" panose="05000000000000000000" pitchFamily="2" charset="2"/>
                <a:buNone/>
              </a:pPr>
              <a:endParaRPr lang="en-GB" altLang="ru-RU" sz="2400" dirty="0">
                <a:latin typeface="Verdana" panose="020B0604030504040204" pitchFamily="34" charset="0"/>
                <a:ea typeface="MS Gothic" panose="020B0609070205080204" pitchFamily="49" charset="-128"/>
              </a:endParaRPr>
            </a:p>
          </p:txBody>
        </p:sp>
        <p:sp>
          <p:nvSpPr>
            <p:cNvPr id="30728" name="Rectangle 7"/>
            <p:cNvSpPr>
              <a:spLocks noChangeArrowheads="1"/>
            </p:cNvSpPr>
            <p:nvPr/>
          </p:nvSpPr>
          <p:spPr bwMode="auto">
            <a:xfrm>
              <a:off x="2753" y="1842"/>
              <a:ext cx="2834" cy="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ts val="600"/>
                </a:spcBef>
                <a:buClr>
                  <a:srgbClr val="EEC85E"/>
                </a:buClr>
                <a:buSzTx/>
                <a:buFont typeface="Wingdings" panose="05000000000000000000" pitchFamily="2" charset="2"/>
                <a:buNone/>
              </a:pPr>
              <a:r>
                <a:rPr lang="ru-RU" altLang="ru-RU" sz="2400" dirty="0">
                  <a:latin typeface="Verdana" panose="020B0604030504040204" pitchFamily="34" charset="0"/>
                  <a:ea typeface="MS Gothic" panose="020B0609070205080204" pitchFamily="49" charset="-128"/>
                </a:rPr>
                <a:t>В</a:t>
              </a:r>
              <a:r>
                <a:rPr lang="en-GB" altLang="ru-RU" sz="2400" dirty="0" smtClean="0">
                  <a:latin typeface="Verdana" panose="020B0604030504040204" pitchFamily="34" charset="0"/>
                  <a:ea typeface="MS Gothic" panose="020B0609070205080204" pitchFamily="49" charset="-128"/>
                </a:rPr>
                <a:t>) </a:t>
              </a:r>
              <a:r>
                <a:rPr lang="en-GB" altLang="ru-RU" sz="2400" dirty="0">
                  <a:latin typeface="Verdana" panose="020B0604030504040204" pitchFamily="34" charset="0"/>
                  <a:ea typeface="MS Gothic" panose="020B0609070205080204" pitchFamily="49" charset="-128"/>
                </a:rPr>
                <a:t>-6&lt;-y&lt;-5;    4&lt;x&lt;5</a:t>
              </a:r>
            </a:p>
            <a:p>
              <a:pPr eaLnBrk="1" hangingPunct="1">
                <a:spcBef>
                  <a:spcPts val="600"/>
                </a:spcBef>
                <a:buClr>
                  <a:srgbClr val="EEC85E"/>
                </a:buClr>
                <a:buSzTx/>
                <a:buFont typeface="Wingdings" panose="05000000000000000000" pitchFamily="2" charset="2"/>
                <a:buNone/>
              </a:pPr>
              <a:r>
                <a:rPr lang="en-GB" altLang="ru-RU" sz="2400" dirty="0">
                  <a:latin typeface="Verdana" panose="020B0604030504040204" pitchFamily="34" charset="0"/>
                  <a:ea typeface="MS Gothic" panose="020B0609070205080204" pitchFamily="49" charset="-128"/>
                </a:rPr>
                <a:t>                      -6&lt;-y&lt;-5</a:t>
              </a:r>
            </a:p>
            <a:p>
              <a:pPr eaLnBrk="1" hangingPunct="1">
                <a:spcBef>
                  <a:spcPts val="600"/>
                </a:spcBef>
                <a:buClr>
                  <a:srgbClr val="EEC85E"/>
                </a:buClr>
                <a:buSzTx/>
                <a:buFont typeface="Wingdings" panose="05000000000000000000" pitchFamily="2" charset="2"/>
                <a:buNone/>
              </a:pPr>
              <a:r>
                <a:rPr lang="en-GB" altLang="ru-RU" sz="2400" dirty="0">
                  <a:latin typeface="Verdana" panose="020B0604030504040204" pitchFamily="34" charset="0"/>
                  <a:ea typeface="MS Gothic" panose="020B0609070205080204" pitchFamily="49" charset="-128"/>
                </a:rPr>
                <a:t>                       ----------</a:t>
              </a:r>
            </a:p>
            <a:p>
              <a:pPr eaLnBrk="1" hangingPunct="1">
                <a:spcBef>
                  <a:spcPts val="600"/>
                </a:spcBef>
                <a:buClr>
                  <a:srgbClr val="EEC85E"/>
                </a:buClr>
                <a:buSzTx/>
                <a:buFont typeface="Wingdings" panose="05000000000000000000" pitchFamily="2" charset="2"/>
                <a:buNone/>
              </a:pPr>
              <a:r>
                <a:rPr lang="en-GB" altLang="ru-RU" sz="2400" dirty="0">
                  <a:latin typeface="Verdana" panose="020B0604030504040204" pitchFamily="34" charset="0"/>
                  <a:ea typeface="MS Gothic" panose="020B0609070205080204" pitchFamily="49" charset="-128"/>
                </a:rPr>
                <a:t>                      -2&lt;x-y&lt;0</a:t>
              </a:r>
            </a:p>
            <a:p>
              <a:pPr eaLnBrk="1" hangingPunct="1">
                <a:spcBef>
                  <a:spcPts val="700"/>
                </a:spcBef>
                <a:buClr>
                  <a:srgbClr val="EEC85E"/>
                </a:buClr>
                <a:buSzTx/>
                <a:buFont typeface="Wingdings" panose="05000000000000000000" pitchFamily="2" charset="2"/>
                <a:buNone/>
              </a:pPr>
              <a:r>
                <a:rPr lang="en-GB" altLang="ru-RU" sz="2800" dirty="0" smtClean="0">
                  <a:latin typeface="Verdana" panose="020B0604030504040204" pitchFamily="34" charset="0"/>
                  <a:ea typeface="MS Gothic" panose="020B0609070205080204" pitchFamily="49" charset="-128"/>
                </a:rPr>
                <a:t>     </a:t>
              </a:r>
              <a:endParaRPr lang="en-GB" altLang="ru-RU" sz="2800" dirty="0">
                <a:latin typeface="Verdana" panose="020B0604030504040204" pitchFamily="34" charset="0"/>
                <a:ea typeface="MS Gothic" panose="020B0609070205080204" pitchFamily="49" charset="-128"/>
              </a:endParaRPr>
            </a:p>
          </p:txBody>
        </p:sp>
        <p:sp>
          <p:nvSpPr>
            <p:cNvPr id="30729" name="Rectangle 8"/>
            <p:cNvSpPr>
              <a:spLocks noChangeArrowheads="1"/>
            </p:cNvSpPr>
            <p:nvPr/>
          </p:nvSpPr>
          <p:spPr bwMode="auto">
            <a:xfrm>
              <a:off x="0" y="1844"/>
              <a:ext cx="2765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ts val="600"/>
                </a:spcBef>
                <a:buClr>
                  <a:srgbClr val="EEC85E"/>
                </a:buClr>
                <a:buSzTx/>
                <a:buFont typeface="Wingdings" panose="05000000000000000000" pitchFamily="2" charset="2"/>
                <a:buNone/>
              </a:pPr>
              <a:r>
                <a:rPr lang="ru-RU" altLang="ru-RU" sz="2400" dirty="0">
                  <a:latin typeface="Verdana" panose="020B0604030504040204" pitchFamily="34" charset="0"/>
                  <a:ea typeface="MS Gothic" panose="020B0609070205080204" pitchFamily="49" charset="-128"/>
                </a:rPr>
                <a:t>В</a:t>
              </a:r>
              <a:r>
                <a:rPr lang="en-GB" altLang="ru-RU" sz="2400" dirty="0" smtClean="0">
                  <a:latin typeface="Verdana" panose="020B0604030504040204" pitchFamily="34" charset="0"/>
                  <a:ea typeface="MS Gothic" panose="020B0609070205080204" pitchFamily="49" charset="-128"/>
                </a:rPr>
                <a:t>)-</a:t>
              </a:r>
              <a:r>
                <a:rPr lang="en-GB" altLang="ru-RU" sz="2400" dirty="0">
                  <a:latin typeface="Verdana" panose="020B0604030504040204" pitchFamily="34" charset="0"/>
                  <a:ea typeface="MS Gothic" panose="020B0609070205080204" pitchFamily="49" charset="-128"/>
                </a:rPr>
                <a:t>4&lt;-y&lt;-3;   2&lt;x&lt;3</a:t>
              </a:r>
            </a:p>
            <a:p>
              <a:pPr eaLnBrk="1" hangingPunct="1">
                <a:spcBef>
                  <a:spcPts val="600"/>
                </a:spcBef>
                <a:buClr>
                  <a:srgbClr val="EEC85E"/>
                </a:buClr>
                <a:buSzTx/>
                <a:buFont typeface="Wingdings" panose="05000000000000000000" pitchFamily="2" charset="2"/>
                <a:buNone/>
              </a:pPr>
              <a:r>
                <a:rPr lang="en-GB" altLang="ru-RU" sz="2400" dirty="0">
                  <a:latin typeface="Verdana" panose="020B0604030504040204" pitchFamily="34" charset="0"/>
                  <a:ea typeface="MS Gothic" panose="020B0609070205080204" pitchFamily="49" charset="-128"/>
                </a:rPr>
                <a:t>                    -4&lt;-y&lt;-3</a:t>
              </a:r>
            </a:p>
            <a:p>
              <a:pPr eaLnBrk="1" hangingPunct="1">
                <a:spcBef>
                  <a:spcPts val="600"/>
                </a:spcBef>
                <a:buClr>
                  <a:srgbClr val="EEC85E"/>
                </a:buClr>
                <a:buSzTx/>
                <a:buFont typeface="Wingdings" panose="05000000000000000000" pitchFamily="2" charset="2"/>
                <a:buNone/>
              </a:pPr>
              <a:r>
                <a:rPr lang="en-GB" altLang="ru-RU" sz="2400" dirty="0">
                  <a:latin typeface="Verdana" panose="020B0604030504040204" pitchFamily="34" charset="0"/>
                  <a:ea typeface="MS Gothic" panose="020B0609070205080204" pitchFamily="49" charset="-128"/>
                </a:rPr>
                <a:t>                     ----------</a:t>
              </a:r>
            </a:p>
            <a:p>
              <a:pPr eaLnBrk="1" hangingPunct="1">
                <a:spcBef>
                  <a:spcPts val="600"/>
                </a:spcBef>
                <a:buClr>
                  <a:srgbClr val="EEC85E"/>
                </a:buClr>
                <a:buSzTx/>
                <a:buFont typeface="Wingdings" panose="05000000000000000000" pitchFamily="2" charset="2"/>
                <a:buNone/>
              </a:pPr>
              <a:r>
                <a:rPr lang="en-GB" altLang="ru-RU" sz="2400" dirty="0" smtClean="0">
                  <a:latin typeface="Verdana" panose="020B0604030504040204" pitchFamily="34" charset="0"/>
                  <a:ea typeface="MS Gothic" panose="020B0609070205080204" pitchFamily="49" charset="-128"/>
                </a:rPr>
                <a:t>                    -</a:t>
              </a:r>
              <a:r>
                <a:rPr lang="en-GB" altLang="ru-RU" sz="2400" dirty="0">
                  <a:latin typeface="Verdana" panose="020B0604030504040204" pitchFamily="34" charset="0"/>
                  <a:ea typeface="MS Gothic" panose="020B0609070205080204" pitchFamily="49" charset="-128"/>
                </a:rPr>
                <a:t>2&lt;x-y&lt;0</a:t>
              </a:r>
            </a:p>
          </p:txBody>
        </p:sp>
        <p:sp>
          <p:nvSpPr>
            <p:cNvPr id="30730" name="Rectangle 9"/>
            <p:cNvSpPr>
              <a:spLocks noChangeArrowheads="1"/>
            </p:cNvSpPr>
            <p:nvPr/>
          </p:nvSpPr>
          <p:spPr bwMode="auto">
            <a:xfrm>
              <a:off x="2766" y="1026"/>
              <a:ext cx="2834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ts val="600"/>
                </a:spcBef>
                <a:buClr>
                  <a:srgbClr val="EEC85E"/>
                </a:buClr>
                <a:buSzTx/>
                <a:buFont typeface="Wingdings" panose="05000000000000000000" pitchFamily="2" charset="2"/>
                <a:buNone/>
              </a:pPr>
              <a:r>
                <a:rPr lang="en-GB" altLang="ru-RU" sz="2400" dirty="0" smtClean="0">
                  <a:latin typeface="Verdana" panose="020B0604030504040204" pitchFamily="34" charset="0"/>
                  <a:ea typeface="MS Gothic" panose="020B0609070205080204" pitchFamily="49" charset="-128"/>
                </a:rPr>
                <a:t>A)9&lt;</a:t>
              </a:r>
              <a:r>
                <a:rPr lang="en-GB" altLang="ru-RU" sz="2400" dirty="0" err="1" smtClean="0">
                  <a:latin typeface="Verdana" panose="020B0604030504040204" pitchFamily="34" charset="0"/>
                  <a:ea typeface="MS Gothic" panose="020B0609070205080204" pitchFamily="49" charset="-128"/>
                </a:rPr>
                <a:t>x+y</a:t>
              </a:r>
              <a:r>
                <a:rPr lang="en-GB" altLang="ru-RU" sz="2400" dirty="0" smtClean="0">
                  <a:latin typeface="Verdana" panose="020B0604030504040204" pitchFamily="34" charset="0"/>
                  <a:ea typeface="MS Gothic" panose="020B0609070205080204" pitchFamily="49" charset="-128"/>
                </a:rPr>
                <a:t>&lt;11</a:t>
              </a:r>
              <a:endParaRPr lang="ru-RU" altLang="ru-RU" sz="2400" dirty="0" smtClean="0">
                <a:latin typeface="Verdana" panose="020B0604030504040204" pitchFamily="34" charset="0"/>
                <a:ea typeface="MS Gothic" panose="020B0609070205080204" pitchFamily="49" charset="-128"/>
              </a:endParaRPr>
            </a:p>
            <a:p>
              <a:pPr>
                <a:spcBef>
                  <a:spcPts val="600"/>
                </a:spcBef>
                <a:buClr>
                  <a:srgbClr val="EEC85E"/>
                </a:buClr>
                <a:buSzTx/>
                <a:buNone/>
              </a:pPr>
              <a:r>
                <a:rPr lang="ru-RU" altLang="ru-RU" sz="2400" dirty="0" smtClean="0">
                  <a:latin typeface="Verdana" panose="020B0604030504040204" pitchFamily="34" charset="0"/>
                  <a:ea typeface="MS Gothic" panose="020B0609070205080204" pitchFamily="49" charset="-128"/>
                </a:rPr>
                <a:t>Б) 20</a:t>
              </a:r>
              <a:r>
                <a:rPr lang="en-GB" altLang="ru-RU" sz="2400" dirty="0" smtClean="0">
                  <a:latin typeface="Verdana" panose="020B0604030504040204" pitchFamily="34" charset="0"/>
                  <a:ea typeface="MS Gothic" panose="020B0609070205080204" pitchFamily="49" charset="-128"/>
                </a:rPr>
                <a:t>&lt;</a:t>
              </a:r>
              <a:r>
                <a:rPr lang="ru-RU" altLang="ru-RU" sz="2400" dirty="0" err="1" smtClean="0">
                  <a:latin typeface="Verdana" panose="020B0604030504040204" pitchFamily="34" charset="0"/>
                  <a:ea typeface="MS Gothic" panose="020B0609070205080204" pitchFamily="49" charset="-128"/>
                </a:rPr>
                <a:t>ху</a:t>
              </a:r>
              <a:r>
                <a:rPr lang="en-GB" altLang="ru-RU" sz="2400" dirty="0" smtClean="0">
                  <a:latin typeface="Verdana" panose="020B0604030504040204" pitchFamily="34" charset="0"/>
                  <a:ea typeface="MS Gothic" panose="020B0609070205080204" pitchFamily="49" charset="-128"/>
                </a:rPr>
                <a:t>&lt;</a:t>
              </a:r>
              <a:r>
                <a:rPr lang="ru-RU" altLang="ru-RU" sz="2400" dirty="0" smtClean="0">
                  <a:latin typeface="Verdana" panose="020B0604030504040204" pitchFamily="34" charset="0"/>
                  <a:ea typeface="MS Gothic" panose="020B0609070205080204" pitchFamily="49" charset="-128"/>
                </a:rPr>
                <a:t>30</a:t>
              </a:r>
              <a:endParaRPr lang="en-GB" altLang="ru-RU" sz="2400" dirty="0">
                <a:latin typeface="Verdana" panose="020B0604030504040204" pitchFamily="34" charset="0"/>
                <a:ea typeface="MS Gothic" panose="020B0609070205080204" pitchFamily="49" charset="-128"/>
              </a:endParaRPr>
            </a:p>
          </p:txBody>
        </p:sp>
        <p:sp>
          <p:nvSpPr>
            <p:cNvPr id="30731" name="Rectangle 10"/>
            <p:cNvSpPr>
              <a:spLocks noChangeArrowheads="1"/>
            </p:cNvSpPr>
            <p:nvPr/>
          </p:nvSpPr>
          <p:spPr bwMode="auto">
            <a:xfrm>
              <a:off x="0" y="1026"/>
              <a:ext cx="2766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ts val="600"/>
                </a:spcBef>
                <a:buClr>
                  <a:srgbClr val="EEC85E"/>
                </a:buClr>
                <a:buSzTx/>
                <a:buFont typeface="Wingdings" panose="05000000000000000000" pitchFamily="2" charset="2"/>
                <a:buNone/>
              </a:pPr>
              <a:r>
                <a:rPr lang="en-GB" altLang="ru-RU" sz="2400" dirty="0">
                  <a:latin typeface="Verdana" panose="020B0604030504040204" pitchFamily="34" charset="0"/>
                  <a:ea typeface="MS Gothic" panose="020B0609070205080204" pitchFamily="49" charset="-128"/>
                </a:rPr>
                <a:t>А) </a:t>
              </a:r>
              <a:r>
                <a:rPr lang="en-GB" altLang="ru-RU" sz="2400" dirty="0" smtClean="0">
                  <a:latin typeface="Verdana" panose="020B0604030504040204" pitchFamily="34" charset="0"/>
                  <a:ea typeface="MS Gothic" panose="020B0609070205080204" pitchFamily="49" charset="-128"/>
                </a:rPr>
                <a:t>5&lt;</a:t>
              </a:r>
              <a:r>
                <a:rPr lang="en-GB" altLang="ru-RU" sz="2400" dirty="0" err="1" smtClean="0">
                  <a:latin typeface="Verdana" panose="020B0604030504040204" pitchFamily="34" charset="0"/>
                  <a:ea typeface="MS Gothic" panose="020B0609070205080204" pitchFamily="49" charset="-128"/>
                </a:rPr>
                <a:t>x+y</a:t>
              </a:r>
              <a:r>
                <a:rPr lang="en-GB" altLang="ru-RU" sz="2400" dirty="0" smtClean="0">
                  <a:latin typeface="Verdana" panose="020B0604030504040204" pitchFamily="34" charset="0"/>
                  <a:ea typeface="MS Gothic" panose="020B0609070205080204" pitchFamily="49" charset="-128"/>
                </a:rPr>
                <a:t>&lt;7</a:t>
              </a:r>
              <a:endParaRPr lang="ru-RU" altLang="ru-RU" sz="2400" dirty="0" smtClean="0">
                <a:latin typeface="Verdana" panose="020B0604030504040204" pitchFamily="34" charset="0"/>
                <a:ea typeface="MS Gothic" panose="020B0609070205080204" pitchFamily="49" charset="-128"/>
              </a:endParaRPr>
            </a:p>
            <a:p>
              <a:pPr>
                <a:spcBef>
                  <a:spcPts val="600"/>
                </a:spcBef>
                <a:buClr>
                  <a:srgbClr val="EEC85E"/>
                </a:buClr>
                <a:buSzTx/>
                <a:buNone/>
              </a:pPr>
              <a:r>
                <a:rPr lang="ru-RU" altLang="ru-RU" sz="2400" dirty="0" smtClean="0">
                  <a:latin typeface="Verdana" panose="020B0604030504040204" pitchFamily="34" charset="0"/>
                  <a:ea typeface="MS Gothic" panose="020B0609070205080204" pitchFamily="49" charset="-128"/>
                </a:rPr>
                <a:t>Б) 6</a:t>
              </a:r>
              <a:r>
                <a:rPr lang="en-GB" altLang="ru-RU" sz="2400" dirty="0" smtClean="0">
                  <a:latin typeface="Verdana" panose="020B0604030504040204" pitchFamily="34" charset="0"/>
                  <a:ea typeface="MS Gothic" panose="020B0609070205080204" pitchFamily="49" charset="-128"/>
                </a:rPr>
                <a:t>&lt;</a:t>
              </a:r>
              <a:r>
                <a:rPr lang="ru-RU" altLang="ru-RU" sz="2400" dirty="0" err="1" smtClean="0">
                  <a:latin typeface="Verdana" panose="020B0604030504040204" pitchFamily="34" charset="0"/>
                  <a:ea typeface="MS Gothic" panose="020B0609070205080204" pitchFamily="49" charset="-128"/>
                </a:rPr>
                <a:t>ху</a:t>
              </a:r>
              <a:r>
                <a:rPr lang="en-GB" altLang="ru-RU" sz="2400" dirty="0" smtClean="0">
                  <a:latin typeface="Verdana" panose="020B0604030504040204" pitchFamily="34" charset="0"/>
                  <a:ea typeface="MS Gothic" panose="020B0609070205080204" pitchFamily="49" charset="-128"/>
                </a:rPr>
                <a:t>&lt;</a:t>
              </a:r>
              <a:r>
                <a:rPr lang="ru-RU" altLang="ru-RU" sz="2400" dirty="0" smtClean="0">
                  <a:latin typeface="Verdana" panose="020B0604030504040204" pitchFamily="34" charset="0"/>
                  <a:ea typeface="MS Gothic" panose="020B0609070205080204" pitchFamily="49" charset="-128"/>
                </a:rPr>
                <a:t>12</a:t>
              </a:r>
              <a:endParaRPr lang="en-GB" altLang="ru-RU" sz="2400" dirty="0">
                <a:latin typeface="Verdana" panose="020B0604030504040204" pitchFamily="34" charset="0"/>
                <a:ea typeface="MS Gothic" panose="020B0609070205080204" pitchFamily="49" charset="-128"/>
              </a:endParaRPr>
            </a:p>
          </p:txBody>
        </p:sp>
        <p:sp>
          <p:nvSpPr>
            <p:cNvPr id="30732" name="Rectangle 11"/>
            <p:cNvSpPr>
              <a:spLocks noChangeArrowheads="1"/>
            </p:cNvSpPr>
            <p:nvPr/>
          </p:nvSpPr>
          <p:spPr bwMode="auto">
            <a:xfrm>
              <a:off x="2766" y="799"/>
              <a:ext cx="2834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ts val="400"/>
                </a:spcBef>
                <a:buClr>
                  <a:srgbClr val="EEC85E"/>
                </a:buClr>
                <a:buSzTx/>
                <a:buFont typeface="Wingdings" panose="05000000000000000000" pitchFamily="2" charset="2"/>
                <a:buNone/>
              </a:pPr>
              <a:r>
                <a:rPr lang="en-GB" altLang="ru-RU" sz="1600">
                  <a:latin typeface="Verdana" panose="020B0604030504040204" pitchFamily="34" charset="0"/>
                  <a:ea typeface="MS Gothic" panose="020B0609070205080204" pitchFamily="49" charset="-128"/>
                </a:rPr>
                <a:t>2 вариант</a:t>
              </a:r>
            </a:p>
          </p:txBody>
        </p:sp>
        <p:sp>
          <p:nvSpPr>
            <p:cNvPr id="30733" name="Rectangle 12"/>
            <p:cNvSpPr>
              <a:spLocks noChangeArrowheads="1"/>
            </p:cNvSpPr>
            <p:nvPr/>
          </p:nvSpPr>
          <p:spPr bwMode="auto">
            <a:xfrm>
              <a:off x="0" y="799"/>
              <a:ext cx="2766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ts val="400"/>
                </a:spcBef>
                <a:buClr>
                  <a:srgbClr val="EEC85E"/>
                </a:buClr>
                <a:buSzTx/>
                <a:buFont typeface="Wingdings" panose="05000000000000000000" pitchFamily="2" charset="2"/>
                <a:buNone/>
              </a:pPr>
              <a:r>
                <a:rPr lang="en-GB" altLang="ru-RU" sz="1600">
                  <a:latin typeface="Verdana" panose="020B0604030504040204" pitchFamily="34" charset="0"/>
                  <a:ea typeface="MS Gothic" panose="020B0609070205080204" pitchFamily="49" charset="-128"/>
                </a:rPr>
                <a:t>1 вариант</a:t>
              </a:r>
            </a:p>
          </p:txBody>
        </p:sp>
        <p:sp>
          <p:nvSpPr>
            <p:cNvPr id="30734" name="Line 13"/>
            <p:cNvSpPr>
              <a:spLocks noChangeShapeType="1"/>
            </p:cNvSpPr>
            <p:nvPr/>
          </p:nvSpPr>
          <p:spPr bwMode="auto">
            <a:xfrm>
              <a:off x="0" y="799"/>
              <a:ext cx="5600" cy="1"/>
            </a:xfrm>
            <a:prstGeom prst="line">
              <a:avLst/>
            </a:prstGeom>
            <a:noFill/>
            <a:ln w="28440">
              <a:solidFill>
                <a:srgbClr val="EAEAE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35" name="Line 14"/>
            <p:cNvSpPr>
              <a:spLocks noChangeShapeType="1"/>
            </p:cNvSpPr>
            <p:nvPr/>
          </p:nvSpPr>
          <p:spPr bwMode="auto">
            <a:xfrm>
              <a:off x="0" y="1026"/>
              <a:ext cx="5600" cy="1"/>
            </a:xfrm>
            <a:prstGeom prst="line">
              <a:avLst/>
            </a:prstGeom>
            <a:noFill/>
            <a:ln w="12600">
              <a:solidFill>
                <a:srgbClr val="EAEAE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36" name="Line 15"/>
            <p:cNvSpPr>
              <a:spLocks noChangeShapeType="1"/>
            </p:cNvSpPr>
            <p:nvPr/>
          </p:nvSpPr>
          <p:spPr bwMode="auto">
            <a:xfrm>
              <a:off x="0" y="1377"/>
              <a:ext cx="5600" cy="1"/>
            </a:xfrm>
            <a:prstGeom prst="line">
              <a:avLst/>
            </a:prstGeom>
            <a:noFill/>
            <a:ln w="12600">
              <a:solidFill>
                <a:srgbClr val="EAEAE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37" name="Line 16"/>
            <p:cNvSpPr>
              <a:spLocks noChangeShapeType="1"/>
            </p:cNvSpPr>
            <p:nvPr/>
          </p:nvSpPr>
          <p:spPr bwMode="auto">
            <a:xfrm>
              <a:off x="0" y="1375"/>
              <a:ext cx="5600" cy="1"/>
            </a:xfrm>
            <a:prstGeom prst="line">
              <a:avLst/>
            </a:prstGeom>
            <a:noFill/>
            <a:ln w="12600">
              <a:solidFill>
                <a:srgbClr val="EAEAE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39" name="Line 18"/>
            <p:cNvSpPr>
              <a:spLocks noChangeShapeType="1"/>
            </p:cNvSpPr>
            <p:nvPr/>
          </p:nvSpPr>
          <p:spPr bwMode="auto">
            <a:xfrm>
              <a:off x="23" y="4427"/>
              <a:ext cx="5600" cy="1"/>
            </a:xfrm>
            <a:prstGeom prst="line">
              <a:avLst/>
            </a:prstGeom>
            <a:noFill/>
            <a:ln w="28440">
              <a:solidFill>
                <a:srgbClr val="EAEAE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40" name="Line 19"/>
            <p:cNvSpPr>
              <a:spLocks noChangeShapeType="1"/>
            </p:cNvSpPr>
            <p:nvPr/>
          </p:nvSpPr>
          <p:spPr bwMode="auto">
            <a:xfrm>
              <a:off x="-134" y="520"/>
              <a:ext cx="1" cy="3582"/>
            </a:xfrm>
            <a:prstGeom prst="line">
              <a:avLst/>
            </a:prstGeom>
            <a:noFill/>
            <a:ln w="28440">
              <a:solidFill>
                <a:srgbClr val="EAEAE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41" name="Line 20"/>
            <p:cNvSpPr>
              <a:spLocks noChangeShapeType="1"/>
            </p:cNvSpPr>
            <p:nvPr/>
          </p:nvSpPr>
          <p:spPr bwMode="auto">
            <a:xfrm>
              <a:off x="2733" y="799"/>
              <a:ext cx="1" cy="3582"/>
            </a:xfrm>
            <a:prstGeom prst="line">
              <a:avLst/>
            </a:prstGeom>
            <a:noFill/>
            <a:ln w="12600">
              <a:solidFill>
                <a:srgbClr val="EAEAE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42" name="Line 21"/>
            <p:cNvSpPr>
              <a:spLocks noChangeShapeType="1"/>
            </p:cNvSpPr>
            <p:nvPr/>
          </p:nvSpPr>
          <p:spPr bwMode="auto">
            <a:xfrm>
              <a:off x="5648" y="847"/>
              <a:ext cx="1" cy="3582"/>
            </a:xfrm>
            <a:prstGeom prst="line">
              <a:avLst/>
            </a:prstGeom>
            <a:noFill/>
            <a:ln w="28440">
              <a:solidFill>
                <a:srgbClr val="EAEAE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9729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031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dirty="0" smtClean="0">
                <a:solidFill>
                  <a:srgbClr val="FFCCFF"/>
                </a:solidFill>
                <a:effectLst/>
              </a:rPr>
              <a:t> </a:t>
            </a:r>
            <a:r>
              <a:rPr lang="ru-RU" altLang="ru-RU" dirty="0" smtClean="0">
                <a:solidFill>
                  <a:srgbClr val="00B050"/>
                </a:solidFill>
                <a:effectLst/>
              </a:rPr>
              <a:t>Итог урока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29600" cy="33194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dirty="0" smtClean="0">
                <a:effectLst/>
              </a:rPr>
              <a:t>	</a:t>
            </a:r>
            <a:r>
              <a:rPr lang="ru-RU" altLang="ru-RU" dirty="0" smtClean="0">
                <a:solidFill>
                  <a:srgbClr val="00B050"/>
                </a:solidFill>
                <a:effectLst/>
              </a:rPr>
              <a:t>1. Сформулируйте теорему о </a:t>
            </a:r>
            <a:r>
              <a:rPr lang="ru-RU" altLang="ru-RU" dirty="0" err="1" smtClean="0">
                <a:solidFill>
                  <a:srgbClr val="00B050"/>
                </a:solidFill>
                <a:effectLst/>
              </a:rPr>
              <a:t>почленном</a:t>
            </a:r>
            <a:r>
              <a:rPr lang="ru-RU" altLang="ru-RU" dirty="0" smtClean="0">
                <a:solidFill>
                  <a:srgbClr val="00B050"/>
                </a:solidFill>
                <a:effectLst/>
              </a:rPr>
              <a:t> сложении неравенств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dirty="0" smtClean="0">
              <a:solidFill>
                <a:srgbClr val="00B050"/>
              </a:solidFill>
              <a:effectLst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 smtClean="0">
                <a:solidFill>
                  <a:srgbClr val="00B050"/>
                </a:solidFill>
                <a:effectLst/>
              </a:rPr>
              <a:t>	2. Сформулируйте теорему о </a:t>
            </a:r>
            <a:r>
              <a:rPr lang="ru-RU" altLang="ru-RU" dirty="0" err="1" smtClean="0">
                <a:solidFill>
                  <a:srgbClr val="00B050"/>
                </a:solidFill>
                <a:effectLst/>
              </a:rPr>
              <a:t>почленном</a:t>
            </a:r>
            <a:r>
              <a:rPr lang="ru-RU" altLang="ru-RU" dirty="0" smtClean="0">
                <a:solidFill>
                  <a:srgbClr val="00B050"/>
                </a:solidFill>
                <a:effectLst/>
              </a:rPr>
              <a:t> умножении неравенств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dirty="0" smtClean="0">
              <a:solidFill>
                <a:srgbClr val="FFFF99"/>
              </a:solidFill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4797152"/>
            <a:ext cx="1079086" cy="167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12347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11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1"/>
            <a:ext cx="9144000" cy="93610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spc="150" dirty="0" smtClean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Проверка домашнего задания</a:t>
            </a:r>
            <a:endParaRPr lang="ru-RU" sz="4000" b="1" spc="150" dirty="0">
              <a:ln w="11430"/>
              <a:solidFill>
                <a:srgbClr val="00B05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79388" y="6359525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accent5">
                    <a:lumMod val="20000"/>
                    <a:lumOff val="80000"/>
                  </a:schemeClr>
                </a:solidFill>
              </a:rPr>
              <a:pPr>
                <a:defRPr/>
              </a:pPr>
              <a:t>05.01.2023</a:t>
            </a:fld>
            <a:endParaRPr lang="ru-RU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72400" y="5068887"/>
            <a:ext cx="1189038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9552" y="1124745"/>
            <a:ext cx="7920880" cy="4514055"/>
          </a:xfrm>
        </p:spPr>
        <p:txBody>
          <a:bodyPr/>
          <a:lstStyle/>
          <a:p>
            <a:r>
              <a:rPr lang="ru-RU" b="1" dirty="0" smtClean="0"/>
              <a:t>№ 758</a:t>
            </a:r>
          </a:p>
          <a:p>
            <a:r>
              <a:rPr lang="ru-RU" sz="2800" dirty="0"/>
              <a:t>Зная, что 5&lt; х &lt; 8, оцените значение выражения:   б)  - 10х;   г) 3х + </a:t>
            </a:r>
            <a:r>
              <a:rPr lang="ru-RU" sz="2800" dirty="0" smtClean="0"/>
              <a:t>2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Ответ: б) - </a:t>
            </a:r>
            <a:r>
              <a:rPr lang="ru-RU" sz="2800" dirty="0">
                <a:solidFill>
                  <a:srgbClr val="C00000"/>
                </a:solidFill>
              </a:rPr>
              <a:t>8</a:t>
            </a:r>
            <a:r>
              <a:rPr lang="ru-RU" sz="2800" dirty="0" smtClean="0">
                <a:solidFill>
                  <a:srgbClr val="C00000"/>
                </a:solidFill>
              </a:rPr>
              <a:t>0&lt; </a:t>
            </a:r>
            <a:r>
              <a:rPr lang="ru-RU" sz="2800" dirty="0">
                <a:solidFill>
                  <a:srgbClr val="C00000"/>
                </a:solidFill>
              </a:rPr>
              <a:t>х </a:t>
            </a:r>
            <a:r>
              <a:rPr lang="ru-RU" sz="2800" dirty="0" smtClean="0">
                <a:solidFill>
                  <a:srgbClr val="C00000"/>
                </a:solidFill>
              </a:rPr>
              <a:t>&lt; -50; г) 17&lt; 3х+2 </a:t>
            </a:r>
            <a:r>
              <a:rPr lang="ru-RU" sz="2800" dirty="0">
                <a:solidFill>
                  <a:srgbClr val="C00000"/>
                </a:solidFill>
              </a:rPr>
              <a:t>&lt; </a:t>
            </a:r>
            <a:r>
              <a:rPr lang="ru-RU" sz="2800" dirty="0" smtClean="0">
                <a:solidFill>
                  <a:srgbClr val="C00000"/>
                </a:solidFill>
              </a:rPr>
              <a:t>26</a:t>
            </a:r>
          </a:p>
          <a:p>
            <a:r>
              <a:rPr lang="ru-RU" sz="2800" b="1" dirty="0"/>
              <a:t>№ 761 (а)  </a:t>
            </a:r>
            <a:endParaRPr lang="ru-RU" sz="2800" b="1" dirty="0" smtClean="0"/>
          </a:p>
          <a:p>
            <a:r>
              <a:rPr lang="ru-RU" sz="2800" dirty="0" smtClean="0"/>
              <a:t>Оцените </a:t>
            </a:r>
            <a:r>
              <a:rPr lang="ru-RU" sz="2800" dirty="0"/>
              <a:t>периметр квадрата со стороной </a:t>
            </a:r>
            <a:r>
              <a:rPr lang="en-US" sz="2800" dirty="0"/>
              <a:t>a</a:t>
            </a:r>
            <a:r>
              <a:rPr lang="ru-RU" sz="2800" dirty="0"/>
              <a:t> см, если 5,1 ≤ а ≤ 5,2</a:t>
            </a:r>
          </a:p>
          <a:p>
            <a:pPr lvl="0"/>
            <a:r>
              <a:rPr lang="ru-RU" sz="2800" dirty="0">
                <a:solidFill>
                  <a:srgbClr val="00B0F0"/>
                </a:solidFill>
              </a:rPr>
              <a:t>Как найти периметр </a:t>
            </a:r>
            <a:r>
              <a:rPr lang="ru-RU" sz="2800" dirty="0" smtClean="0">
                <a:solidFill>
                  <a:srgbClr val="00B0F0"/>
                </a:solidFill>
              </a:rPr>
              <a:t>квадрата</a:t>
            </a:r>
            <a:r>
              <a:rPr lang="ru-RU" sz="2800" dirty="0">
                <a:solidFill>
                  <a:srgbClr val="00B0F0"/>
                </a:solidFill>
              </a:rPr>
              <a:t>?</a:t>
            </a:r>
            <a:r>
              <a:rPr lang="ru-RU" sz="2800" dirty="0" smtClean="0">
                <a:solidFill>
                  <a:srgbClr val="00B0F0"/>
                </a:solidFill>
              </a:rPr>
              <a:t> </a:t>
            </a:r>
            <a:endParaRPr lang="ru-RU" sz="2800" dirty="0">
              <a:solidFill>
                <a:srgbClr val="00B0F0"/>
              </a:solidFill>
            </a:endParaRPr>
          </a:p>
          <a:p>
            <a:r>
              <a:rPr lang="ru-RU" sz="2800" dirty="0">
                <a:solidFill>
                  <a:srgbClr val="C00000"/>
                </a:solidFill>
              </a:rPr>
              <a:t>Ответ</a:t>
            </a:r>
            <a:r>
              <a:rPr lang="ru-RU" sz="2800" dirty="0" smtClean="0">
                <a:solidFill>
                  <a:srgbClr val="C00000"/>
                </a:solidFill>
              </a:rPr>
              <a:t>: 20,4 </a:t>
            </a:r>
            <a:r>
              <a:rPr lang="ru-RU" sz="2800" dirty="0">
                <a:solidFill>
                  <a:srgbClr val="C00000"/>
                </a:solidFill>
              </a:rPr>
              <a:t>≤ </a:t>
            </a:r>
            <a:r>
              <a:rPr lang="ru-RU" sz="2800" dirty="0" smtClean="0">
                <a:solidFill>
                  <a:srgbClr val="C00000"/>
                </a:solidFill>
              </a:rPr>
              <a:t>Р </a:t>
            </a:r>
            <a:r>
              <a:rPr lang="ru-RU" sz="2800" dirty="0">
                <a:solidFill>
                  <a:srgbClr val="C00000"/>
                </a:solidFill>
              </a:rPr>
              <a:t>≤ </a:t>
            </a:r>
            <a:r>
              <a:rPr lang="ru-RU" sz="2800" dirty="0" smtClean="0">
                <a:solidFill>
                  <a:srgbClr val="C00000"/>
                </a:solidFill>
              </a:rPr>
              <a:t>20,8</a:t>
            </a:r>
            <a:endParaRPr lang="ru-RU" sz="2800" dirty="0">
              <a:solidFill>
                <a:srgbClr val="C00000"/>
              </a:solidFill>
            </a:endParaRPr>
          </a:p>
          <a:p>
            <a:endParaRPr lang="ru-RU" sz="28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dirty="0">
                <a:solidFill>
                  <a:srgbClr val="00B050"/>
                </a:solidFill>
              </a:rPr>
              <a:t>Задание на дом</a:t>
            </a:r>
            <a:endParaRPr lang="ru-RU" b="1" spc="150" dirty="0">
              <a:ln w="11430"/>
              <a:solidFill>
                <a:srgbClr val="00B05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852738"/>
            <a:ext cx="6400800" cy="1752600"/>
          </a:xfrm>
        </p:spPr>
        <p:txBody>
          <a:bodyPr rtlCol="0">
            <a:normAutofit/>
          </a:bodyPr>
          <a:lstStyle/>
          <a:p>
            <a:pPr eaLnBrk="1" hangingPunct="1"/>
            <a:r>
              <a:rPr lang="ru-RU" altLang="ru-RU" sz="3600" b="1" dirty="0">
                <a:solidFill>
                  <a:schemeClr val="bg1">
                    <a:lumMod val="85000"/>
                  </a:schemeClr>
                </a:solidFill>
              </a:rPr>
              <a:t>П. 30( правила);</a:t>
            </a:r>
          </a:p>
          <a:p>
            <a:pPr eaLnBrk="1" hangingPunct="1"/>
            <a:r>
              <a:rPr lang="ru-RU" altLang="ru-RU" sz="3600" b="1" dirty="0">
                <a:solidFill>
                  <a:schemeClr val="bg1">
                    <a:lumMod val="85000"/>
                  </a:schemeClr>
                </a:solidFill>
              </a:rPr>
              <a:t>	№</a:t>
            </a:r>
            <a:r>
              <a:rPr lang="ru-RU" altLang="ru-RU" sz="3600" b="1" dirty="0" smtClean="0">
                <a:solidFill>
                  <a:schemeClr val="bg1">
                    <a:lumMod val="85000"/>
                  </a:schemeClr>
                </a:solidFill>
              </a:rPr>
              <a:t>769;773</a:t>
            </a:r>
            <a:endParaRPr lang="ru-RU" sz="3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79388" y="6308725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05.01.2023</a:t>
            </a:fld>
            <a:endParaRPr lang="ru-RU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59563" y="4652963"/>
            <a:ext cx="147161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760"/>
                            </p:stCondLst>
                            <p:childTnLst>
                              <p:par>
                                <p:cTn id="16" presetID="1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 anchorCtr="1"/>
          <a:lstStyle/>
          <a:p>
            <a:pPr algn="ctr" eaLnBrk="1" hangingPunct="1">
              <a:buClr>
                <a:srgbClr val="FFFFCC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400" dirty="0" err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S Gothic" charset="-128"/>
              </a:rPr>
              <a:t>Задача</a:t>
            </a:r>
            <a:r>
              <a:rPr lang="en-GB" sz="4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S Gothic" charset="-128"/>
              </a:rPr>
              <a:t> №</a:t>
            </a:r>
            <a:r>
              <a:rPr lang="en-GB" sz="4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S Gothic" charset="-128"/>
              </a:rPr>
              <a:t>2</a:t>
            </a:r>
            <a:r>
              <a:rPr lang="ru-RU" sz="4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S Gothic" charset="-128"/>
              </a:rPr>
              <a:t> </a:t>
            </a:r>
            <a:r>
              <a:rPr lang="ru-RU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MS Gothic" charset="-128"/>
              </a:rPr>
              <a:t>(резерв)</a:t>
            </a:r>
            <a:endParaRPr lang="en-GB" sz="4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MS Gothic" charset="-128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124744"/>
            <a:ext cx="8435280" cy="50061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 eaLnBrk="1" hangingPunct="1">
              <a:spcBef>
                <a:spcPts val="1100"/>
              </a:spcBef>
              <a:buClr>
                <a:srgbClr val="EEC85E"/>
              </a:buClr>
              <a:buSzPct val="70000"/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4800" dirty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   </a:t>
            </a:r>
            <a:r>
              <a:rPr lang="en-GB" sz="36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Оценить</a:t>
            </a:r>
            <a:r>
              <a:rPr lang="en-GB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 </a:t>
            </a:r>
            <a:r>
              <a:rPr lang="en-GB" sz="36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периметр</a:t>
            </a:r>
            <a:r>
              <a:rPr lang="en-GB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 </a:t>
            </a:r>
            <a:r>
              <a:rPr lang="en-GB" sz="36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равнобокой</a:t>
            </a:r>
            <a:r>
              <a:rPr lang="en-GB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 </a:t>
            </a:r>
            <a:r>
              <a:rPr lang="en-GB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трапеции</a:t>
            </a:r>
            <a:r>
              <a:rPr lang="en-GB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 с </a:t>
            </a:r>
            <a:r>
              <a:rPr lang="en-GB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основаниями</a:t>
            </a:r>
            <a:r>
              <a:rPr lang="en-GB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 a </a:t>
            </a:r>
            <a:r>
              <a:rPr lang="en-GB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cм</a:t>
            </a:r>
            <a:r>
              <a:rPr lang="en-GB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 и b </a:t>
            </a:r>
            <a:r>
              <a:rPr lang="en-GB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см</a:t>
            </a:r>
            <a:r>
              <a:rPr lang="en-GB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 и </a:t>
            </a:r>
            <a:r>
              <a:rPr lang="en-GB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боковой</a:t>
            </a:r>
            <a:r>
              <a:rPr lang="en-GB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 </a:t>
            </a:r>
            <a:r>
              <a:rPr lang="en-GB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стороной</a:t>
            </a:r>
            <a:r>
              <a:rPr lang="en-GB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 с </a:t>
            </a:r>
            <a:r>
              <a:rPr lang="en-GB" sz="36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см</a:t>
            </a:r>
            <a:r>
              <a:rPr lang="en-GB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, </a:t>
            </a:r>
            <a:r>
              <a:rPr lang="en-GB" sz="36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если</a:t>
            </a:r>
            <a:r>
              <a:rPr lang="en-GB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 </a:t>
            </a:r>
            <a:r>
              <a:rPr lang="en-GB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      </a:t>
            </a:r>
          </a:p>
          <a:p>
            <a:pPr marL="339725" indent="-339725" eaLnBrk="1" hangingPunct="1">
              <a:spcBef>
                <a:spcPts val="1100"/>
              </a:spcBef>
              <a:buClr>
                <a:srgbClr val="EEC85E"/>
              </a:buClr>
              <a:buSzPct val="70000"/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 </a:t>
            </a:r>
            <a:r>
              <a:rPr lang="en-GB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               9&lt;a&lt;12 </a:t>
            </a:r>
          </a:p>
          <a:p>
            <a:pPr marL="339725" indent="-339725">
              <a:spcBef>
                <a:spcPts val="1100"/>
              </a:spcBef>
              <a:buClr>
                <a:srgbClr val="EEC85E"/>
              </a:buClr>
              <a:buSzPct val="70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3600" dirty="0" smtClean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2" charset="0"/>
              <a:ea typeface="MS Gothic" charset="-128"/>
            </a:endParaRPr>
          </a:p>
          <a:p>
            <a:pPr marL="339725" indent="-339725">
              <a:spcBef>
                <a:spcPts val="1100"/>
              </a:spcBef>
              <a:buClr>
                <a:srgbClr val="EEC85E"/>
              </a:buClr>
              <a:buSzPct val="70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 </a:t>
            </a:r>
            <a:r>
              <a:rPr lang="en-GB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   </a:t>
            </a:r>
            <a:r>
              <a:rPr lang="en-GB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2&lt;c&lt;4</a:t>
            </a:r>
          </a:p>
          <a:p>
            <a:pPr marL="339725" indent="-339725" eaLnBrk="1" hangingPunct="1">
              <a:spcBef>
                <a:spcPts val="1100"/>
              </a:spcBef>
              <a:buClr>
                <a:srgbClr val="EEC85E"/>
              </a:buClr>
              <a:buSzPct val="70000"/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  <a:ea typeface="MS Gothic" charset="-128"/>
              </a:rPr>
              <a:t>              10&lt;b&lt;14  </a:t>
            </a:r>
            <a:endParaRPr lang="en-GB" sz="3600" dirty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2" charset="0"/>
              <a:ea typeface="MS Gothic" charset="-128"/>
            </a:endParaRPr>
          </a:p>
        </p:txBody>
      </p:sp>
      <p:sp>
        <p:nvSpPr>
          <p:cNvPr id="26628" name="AutoShape 3"/>
          <p:cNvSpPr>
            <a:spLocks noChangeArrowheads="1"/>
          </p:cNvSpPr>
          <p:nvPr/>
        </p:nvSpPr>
        <p:spPr bwMode="auto">
          <a:xfrm rot="10800000">
            <a:off x="2987824" y="4365104"/>
            <a:ext cx="2160240" cy="12572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8FF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EAEAEA"/>
              </a:buClr>
              <a:buSzPct val="100000"/>
              <a:buFont typeface="Arial" panose="020B0604020202020204" pitchFamily="34" charset="0"/>
              <a:buNone/>
            </a:pPr>
            <a:endParaRPr lang="en-GB" altLang="ru-RU" sz="1800" dirty="0">
              <a:solidFill>
                <a:srgbClr val="0000FF"/>
              </a:solidFill>
              <a:latin typeface="Arial" panose="020B0604020202020204" pitchFamily="34" charset="0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57658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6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6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 additive="repl">
                                        <p:cTn id="9" dur="6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0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Закончите предложение</a:t>
            </a:r>
            <a:endParaRPr lang="ru-RU" b="1" spc="150" dirty="0">
              <a:ln w="11430"/>
              <a:solidFill>
                <a:srgbClr val="00B05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852738"/>
            <a:ext cx="8748464" cy="1752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Я сегодня познакомился с ...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У меня сегодня получилось ...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Какие вопросы для меня остались неясными...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79388" y="6308725"/>
            <a:ext cx="2133600" cy="365125"/>
          </a:xfrm>
        </p:spPr>
        <p:txBody>
          <a:bodyPr/>
          <a:lstStyle/>
          <a:p>
            <a:pPr>
              <a:defRPr/>
            </a:pPr>
            <a:fld id="{0E0CA987-E48E-49C8-A0DF-06EC691C1BEB}" type="datetime1">
              <a:rPr lang="ru-RU">
                <a:solidFill>
                  <a:schemeClr val="bg1">
                    <a:lumMod val="95000"/>
                  </a:schemeClr>
                </a:solidFill>
              </a:rPr>
              <a:pPr>
                <a:defRPr/>
              </a:pPr>
              <a:t>05.01.2023</a:t>
            </a:fld>
            <a:endParaRPr lang="ru-RU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19925" y="486886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960"/>
                            </p:stCondLst>
                            <p:childTnLst>
                              <p:par>
                                <p:cTn id="16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940"/>
                            </p:stCondLst>
                            <p:childTnLst>
                              <p:par>
                                <p:cTn id="21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5373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18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WordArt 6"/>
          <p:cNvSpPr>
            <a:spLocks noChangeArrowheads="1" noChangeShapeType="1" noTextEdit="1"/>
          </p:cNvSpPr>
          <p:nvPr/>
        </p:nvSpPr>
        <p:spPr bwMode="auto">
          <a:xfrm>
            <a:off x="1619672" y="2204864"/>
            <a:ext cx="6335713" cy="172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6618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7030A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Спасибо за работу!</a:t>
            </a:r>
          </a:p>
        </p:txBody>
      </p:sp>
    </p:spTree>
    <p:extLst>
      <p:ext uri="{BB962C8B-B14F-4D97-AF65-F5344CB8AC3E}">
        <p14:creationId xmlns:p14="http://schemas.microsoft.com/office/powerpoint/2010/main" val="34069680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Отдохнём!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Может ли дождь идти два дня подряд?</a:t>
            </a:r>
          </a:p>
          <a:p>
            <a:pPr eaLnBrk="1" hangingPunct="1">
              <a:defRPr/>
            </a:pPr>
            <a:endParaRPr lang="ru-RU" smtClean="0"/>
          </a:p>
        </p:txBody>
      </p:sp>
      <p:pic>
        <p:nvPicPr>
          <p:cNvPr id="15364" name="Picture 4" descr="homa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08275"/>
            <a:ext cx="2713038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30046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радуга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713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331913" y="6021388"/>
            <a:ext cx="64087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>
                <a:latin typeface="Times New Roman" panose="02020603050405020304" pitchFamily="18" charset="0"/>
              </a:rPr>
              <a:t>После дня обязательно будет ночь!</a:t>
            </a:r>
          </a:p>
        </p:txBody>
      </p:sp>
    </p:spTree>
    <p:extLst>
      <p:ext uri="{BB962C8B-B14F-4D97-AF65-F5344CB8AC3E}">
        <p14:creationId xmlns:p14="http://schemas.microsoft.com/office/powerpoint/2010/main" val="30439886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03187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B050"/>
                </a:solidFill>
              </a:rPr>
              <a:t>Устная работа: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675"/>
            <a:ext cx="8820150" cy="381635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ru-RU" sz="4800" dirty="0" smtClean="0">
                <a:solidFill>
                  <a:srgbClr val="FFFF99"/>
                </a:solidFill>
              </a:rPr>
              <a:t>	</a:t>
            </a:r>
            <a:r>
              <a:rPr lang="ru-RU" sz="4800" dirty="0" smtClean="0"/>
              <a:t>Сформулируйте теоремы, выражающие основные   свойства числовых неравенств.         </a:t>
            </a:r>
            <a:endParaRPr lang="ru-RU" sz="4800" dirty="0" smtClean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5523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ru-RU" altLang="ru-RU" sz="2800" b="1" i="1" dirty="0">
                <a:solidFill>
                  <a:srgbClr val="00B050"/>
                </a:solidFill>
              </a:rPr>
              <a:t>Основные свойства числовых неравенств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b="1" dirty="0"/>
              <a:t>Теорема 1.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i="1" dirty="0"/>
              <a:t>    </a:t>
            </a:r>
            <a:r>
              <a:rPr lang="ru-RU" altLang="ru-RU" i="1" dirty="0">
                <a:solidFill>
                  <a:srgbClr val="7030A0"/>
                </a:solidFill>
              </a:rPr>
              <a:t>Если а</a:t>
            </a:r>
            <a:r>
              <a:rPr lang="en-US" altLang="ru-RU" i="1" dirty="0" smtClean="0">
                <a:solidFill>
                  <a:srgbClr val="7030A0"/>
                </a:solidFill>
              </a:rPr>
              <a:t>&gt;b</a:t>
            </a:r>
            <a:r>
              <a:rPr lang="ru-RU" altLang="ru-RU" i="1" dirty="0" smtClean="0">
                <a:solidFill>
                  <a:srgbClr val="7030A0"/>
                </a:solidFill>
              </a:rPr>
              <a:t>, то </a:t>
            </a:r>
            <a:r>
              <a:rPr lang="en-US" altLang="ru-RU" i="1" dirty="0" smtClean="0">
                <a:solidFill>
                  <a:srgbClr val="7030A0"/>
                </a:solidFill>
              </a:rPr>
              <a:t>b&lt;</a:t>
            </a:r>
            <a:r>
              <a:rPr lang="ru-RU" altLang="ru-RU" i="1" dirty="0" smtClean="0">
                <a:solidFill>
                  <a:srgbClr val="7030A0"/>
                </a:solidFill>
              </a:rPr>
              <a:t>а; если </a:t>
            </a:r>
            <a:r>
              <a:rPr lang="ru-RU" altLang="ru-RU" i="1" dirty="0">
                <a:solidFill>
                  <a:srgbClr val="7030A0"/>
                </a:solidFill>
              </a:rPr>
              <a:t>а</a:t>
            </a:r>
            <a:r>
              <a:rPr lang="en-US" altLang="ru-RU" i="1" dirty="0">
                <a:solidFill>
                  <a:srgbClr val="7030A0"/>
                </a:solidFill>
              </a:rPr>
              <a:t>&lt;b</a:t>
            </a:r>
            <a:r>
              <a:rPr lang="ru-RU" altLang="ru-RU" i="1" dirty="0">
                <a:solidFill>
                  <a:srgbClr val="7030A0"/>
                </a:solidFill>
              </a:rPr>
              <a:t> </a:t>
            </a:r>
            <a:r>
              <a:rPr lang="ru-RU" altLang="ru-RU" i="1" dirty="0" smtClean="0">
                <a:solidFill>
                  <a:srgbClr val="7030A0"/>
                </a:solidFill>
              </a:rPr>
              <a:t>, то </a:t>
            </a:r>
            <a:r>
              <a:rPr lang="en-US" altLang="ru-RU" i="1" dirty="0" smtClean="0">
                <a:solidFill>
                  <a:srgbClr val="7030A0"/>
                </a:solidFill>
              </a:rPr>
              <a:t>b&gt;</a:t>
            </a:r>
            <a:r>
              <a:rPr lang="ru-RU" altLang="ru-RU" i="1" dirty="0" smtClean="0">
                <a:solidFill>
                  <a:srgbClr val="7030A0"/>
                </a:solidFill>
              </a:rPr>
              <a:t>а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2800" b="1" dirty="0"/>
              <a:t>Теорема 2.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dirty="0" smtClean="0"/>
              <a:t>   </a:t>
            </a:r>
            <a:r>
              <a:rPr lang="ru-RU" altLang="ru-RU" i="1" dirty="0" smtClean="0">
                <a:solidFill>
                  <a:srgbClr val="7030A0"/>
                </a:solidFill>
              </a:rPr>
              <a:t>Если а</a:t>
            </a:r>
            <a:r>
              <a:rPr lang="en-US" altLang="ru-RU" i="1" dirty="0" smtClean="0">
                <a:solidFill>
                  <a:srgbClr val="7030A0"/>
                </a:solidFill>
              </a:rPr>
              <a:t>&lt;b</a:t>
            </a:r>
            <a:r>
              <a:rPr lang="ru-RU" altLang="ru-RU" i="1" dirty="0" smtClean="0">
                <a:solidFill>
                  <a:srgbClr val="7030A0"/>
                </a:solidFill>
              </a:rPr>
              <a:t> и </a:t>
            </a:r>
            <a:r>
              <a:rPr lang="en-US" altLang="ru-RU" i="1" dirty="0" smtClean="0">
                <a:solidFill>
                  <a:srgbClr val="7030A0"/>
                </a:solidFill>
              </a:rPr>
              <a:t>b&lt;</a:t>
            </a:r>
            <a:r>
              <a:rPr lang="ru-RU" altLang="ru-RU" i="1" dirty="0" smtClean="0">
                <a:solidFill>
                  <a:srgbClr val="7030A0"/>
                </a:solidFill>
              </a:rPr>
              <a:t>с, то а</a:t>
            </a:r>
            <a:r>
              <a:rPr lang="en-US" altLang="ru-RU" i="1" dirty="0" smtClean="0">
                <a:solidFill>
                  <a:srgbClr val="7030A0"/>
                </a:solidFill>
              </a:rPr>
              <a:t>&lt;</a:t>
            </a:r>
            <a:r>
              <a:rPr lang="ru-RU" altLang="ru-RU" i="1" dirty="0" smtClean="0">
                <a:solidFill>
                  <a:srgbClr val="7030A0"/>
                </a:solidFill>
              </a:rPr>
              <a:t>с</a:t>
            </a:r>
            <a:r>
              <a:rPr lang="ru-RU" altLang="ru-RU" sz="2400" i="1" dirty="0" smtClean="0"/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 dirty="0"/>
          </a:p>
          <a:p>
            <a:pPr>
              <a:lnSpc>
                <a:spcPct val="90000"/>
              </a:lnSpc>
            </a:pPr>
            <a:r>
              <a:rPr lang="ru-RU" altLang="ru-RU" sz="2800" b="1" dirty="0"/>
              <a:t>Теорема 3.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i="1" dirty="0"/>
              <a:t>    </a:t>
            </a:r>
            <a:r>
              <a:rPr lang="ru-RU" altLang="ru-RU" sz="2400" i="1" dirty="0"/>
              <a:t>Если к обеим частям неравенства </a:t>
            </a:r>
            <a:r>
              <a:rPr lang="ru-RU" altLang="ru-RU" sz="2400" i="1" dirty="0">
                <a:solidFill>
                  <a:srgbClr val="C00000"/>
                </a:solidFill>
              </a:rPr>
              <a:t>прибавить одно и тоже число</a:t>
            </a:r>
            <a:r>
              <a:rPr lang="ru-RU" altLang="ru-RU" sz="2400" i="1" dirty="0"/>
              <a:t>, то </a:t>
            </a:r>
            <a:r>
              <a:rPr lang="ru-RU" altLang="ru-RU" sz="2400" i="1" dirty="0" smtClean="0"/>
              <a:t>получится верное неравенство.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i="1" dirty="0" smtClean="0"/>
              <a:t>     </a:t>
            </a:r>
            <a:r>
              <a:rPr lang="ru-RU" altLang="ru-RU" sz="2400" b="1" i="1" dirty="0" smtClean="0">
                <a:solidFill>
                  <a:srgbClr val="FF0000"/>
                </a:solidFill>
              </a:rPr>
              <a:t>знак </a:t>
            </a:r>
            <a:r>
              <a:rPr lang="ru-RU" altLang="ru-RU" sz="2400" b="1" i="1" dirty="0">
                <a:solidFill>
                  <a:srgbClr val="FF0000"/>
                </a:solidFill>
              </a:rPr>
              <a:t>неравенства не </a:t>
            </a:r>
            <a:r>
              <a:rPr lang="ru-RU" altLang="ru-RU" sz="2400" b="1" i="1" dirty="0" smtClean="0">
                <a:solidFill>
                  <a:srgbClr val="FF0000"/>
                </a:solidFill>
              </a:rPr>
              <a:t>изменится</a:t>
            </a:r>
            <a:endParaRPr lang="ru-RU" altLang="ru-RU" sz="2400" b="1" i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ru-RU" altLang="ru-RU" sz="2400" i="1" dirty="0"/>
              <a:t>                     </a:t>
            </a:r>
            <a:r>
              <a:rPr lang="ru-RU" altLang="ru-RU" sz="3600" i="1" dirty="0" smtClean="0">
                <a:solidFill>
                  <a:srgbClr val="7030A0"/>
                </a:solidFill>
              </a:rPr>
              <a:t>а</a:t>
            </a:r>
            <a:r>
              <a:rPr lang="en-US" altLang="ru-RU" sz="3600" i="1" dirty="0" smtClean="0">
                <a:solidFill>
                  <a:srgbClr val="7030A0"/>
                </a:solidFill>
              </a:rPr>
              <a:t>&lt;b</a:t>
            </a:r>
            <a:r>
              <a:rPr lang="ru-RU" altLang="ru-RU" sz="3600" i="1" dirty="0" smtClean="0">
                <a:solidFill>
                  <a:srgbClr val="7030A0"/>
                </a:solidFill>
              </a:rPr>
              <a:t> ,то   </a:t>
            </a:r>
            <a:r>
              <a:rPr lang="ru-RU" altLang="ru-RU" sz="3600" i="1" dirty="0" err="1" smtClean="0">
                <a:solidFill>
                  <a:srgbClr val="7030A0"/>
                </a:solidFill>
              </a:rPr>
              <a:t>а+с</a:t>
            </a:r>
            <a:r>
              <a:rPr lang="ru-RU" altLang="ru-RU" sz="3600" i="1" dirty="0" smtClean="0">
                <a:solidFill>
                  <a:srgbClr val="7030A0"/>
                </a:solidFill>
              </a:rPr>
              <a:t> </a:t>
            </a:r>
            <a:r>
              <a:rPr lang="en-US" altLang="ru-RU" sz="3600" i="1" dirty="0">
                <a:solidFill>
                  <a:srgbClr val="7030A0"/>
                </a:solidFill>
              </a:rPr>
              <a:t>&lt;</a:t>
            </a:r>
            <a:r>
              <a:rPr lang="ru-RU" altLang="ru-RU" sz="3600" i="1" dirty="0">
                <a:solidFill>
                  <a:srgbClr val="7030A0"/>
                </a:solidFill>
              </a:rPr>
              <a:t> </a:t>
            </a:r>
            <a:r>
              <a:rPr lang="en-US" altLang="ru-RU" sz="3600" i="1" dirty="0">
                <a:solidFill>
                  <a:srgbClr val="7030A0"/>
                </a:solidFill>
              </a:rPr>
              <a:t>b</a:t>
            </a:r>
            <a:r>
              <a:rPr lang="ru-RU" altLang="ru-RU" sz="3600" i="1" dirty="0">
                <a:solidFill>
                  <a:srgbClr val="7030A0"/>
                </a:solidFill>
              </a:rPr>
              <a:t>+с</a:t>
            </a:r>
            <a:endParaRPr lang="en-US" altLang="ru-RU" sz="3600" i="1" dirty="0">
              <a:solidFill>
                <a:srgbClr val="7030A0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altLang="ru-RU" sz="36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156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4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4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976313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chemeClr val="tx1"/>
                </a:solidFill>
              </a:rPr>
              <a:t>Теорема 4(1):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63"/>
            <a:ext cx="9144000" cy="1785937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dirty="0" smtClean="0"/>
              <a:t>	</a:t>
            </a:r>
            <a:r>
              <a:rPr lang="ru-RU" b="1" u="sng" dirty="0" smtClean="0">
                <a:solidFill>
                  <a:srgbClr val="7030A0"/>
                </a:solidFill>
              </a:rPr>
              <a:t> </a:t>
            </a:r>
            <a:r>
              <a:rPr lang="ru-RU" sz="4000" b="1" u="sng" dirty="0" smtClean="0">
                <a:solidFill>
                  <a:srgbClr val="7030A0"/>
                </a:solidFill>
              </a:rPr>
              <a:t>Если a</a:t>
            </a:r>
            <a:r>
              <a:rPr lang="en-US" sz="4000" b="1" u="sng" dirty="0" smtClean="0">
                <a:solidFill>
                  <a:srgbClr val="7030A0"/>
                </a:solidFill>
              </a:rPr>
              <a:t> </a:t>
            </a:r>
            <a:r>
              <a:rPr lang="ru-RU" sz="4000" b="1" u="sng" dirty="0" smtClean="0">
                <a:solidFill>
                  <a:srgbClr val="7030A0"/>
                </a:solidFill>
              </a:rPr>
              <a:t>&lt;</a:t>
            </a:r>
            <a:r>
              <a:rPr lang="en-US" sz="4000" b="1" u="sng" dirty="0" smtClean="0">
                <a:solidFill>
                  <a:srgbClr val="7030A0"/>
                </a:solidFill>
              </a:rPr>
              <a:t> </a:t>
            </a:r>
            <a:r>
              <a:rPr lang="ru-RU" sz="4000" b="1" u="sng" dirty="0" smtClean="0">
                <a:solidFill>
                  <a:srgbClr val="7030A0"/>
                </a:solidFill>
              </a:rPr>
              <a:t>b и c – положительное число,</a:t>
            </a:r>
            <a:r>
              <a:rPr lang="en-US" sz="4000" b="1" u="sng" dirty="0" smtClean="0">
                <a:solidFill>
                  <a:srgbClr val="7030A0"/>
                </a:solidFill>
              </a:rPr>
              <a:t> </a:t>
            </a:r>
            <a:r>
              <a:rPr lang="ru-RU" sz="4000" b="1" u="sng" dirty="0" smtClean="0">
                <a:solidFill>
                  <a:srgbClr val="7030A0"/>
                </a:solidFill>
              </a:rPr>
              <a:t>то </a:t>
            </a:r>
            <a:r>
              <a:rPr lang="en-US" sz="4000" b="1" u="sng" dirty="0" smtClean="0">
                <a:solidFill>
                  <a:srgbClr val="7030A0"/>
                </a:solidFill>
              </a:rPr>
              <a:t>ac</a:t>
            </a:r>
            <a:r>
              <a:rPr lang="ru-RU" sz="4000" b="1" u="sng" dirty="0" smtClean="0">
                <a:solidFill>
                  <a:srgbClr val="7030A0"/>
                </a:solidFill>
              </a:rPr>
              <a:t> </a:t>
            </a:r>
            <a:r>
              <a:rPr lang="en-US" sz="4000" b="1" u="sng" dirty="0" smtClean="0">
                <a:solidFill>
                  <a:srgbClr val="7030A0"/>
                </a:solidFill>
              </a:rPr>
              <a:t>&lt;</a:t>
            </a:r>
            <a:r>
              <a:rPr lang="ru-RU" sz="4000" b="1" u="sng" dirty="0" smtClean="0">
                <a:solidFill>
                  <a:srgbClr val="7030A0"/>
                </a:solidFill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</a:rPr>
              <a:t>bc</a:t>
            </a:r>
            <a:r>
              <a:rPr lang="en-US" sz="4000" b="1" u="sng" dirty="0" smtClean="0">
                <a:solidFill>
                  <a:srgbClr val="7030A0"/>
                </a:solidFill>
              </a:rPr>
              <a:t>. </a:t>
            </a:r>
            <a:endParaRPr lang="ru-RU" sz="4000" dirty="0" smtClean="0">
              <a:solidFill>
                <a:srgbClr val="7030A0"/>
              </a:solidFill>
            </a:endParaRPr>
          </a:p>
        </p:txBody>
      </p:sp>
      <p:sp>
        <p:nvSpPr>
          <p:cNvPr id="8196" name="Прямоугольник 5"/>
          <p:cNvSpPr>
            <a:spLocks noChangeArrowheads="1"/>
          </p:cNvSpPr>
          <p:nvPr/>
        </p:nvSpPr>
        <p:spPr bwMode="auto">
          <a:xfrm>
            <a:off x="323850" y="2565400"/>
            <a:ext cx="230346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4800"/>
              <a:t>a &lt; b</a:t>
            </a:r>
            <a:endParaRPr lang="en-US" altLang="ru-RU" sz="540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2231231" y="3032919"/>
            <a:ext cx="649288" cy="0"/>
          </a:xfrm>
          <a:prstGeom prst="line">
            <a:avLst/>
          </a:prstGeom>
          <a:ln w="76200">
            <a:solidFill>
              <a:schemeClr val="bg2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195513" y="2492375"/>
            <a:ext cx="338459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dirty="0" smtClean="0"/>
              <a:t>    </a:t>
            </a:r>
            <a:r>
              <a:rPr lang="en-US" altLang="ru-RU" dirty="0" smtClean="0"/>
              <a:t>x</a:t>
            </a:r>
            <a:r>
              <a:rPr lang="en-US" altLang="ru-RU" sz="5400" dirty="0" smtClean="0"/>
              <a:t> </a:t>
            </a:r>
            <a:r>
              <a:rPr lang="en-US" altLang="ru-RU" sz="4800" dirty="0"/>
              <a:t>c &gt;</a:t>
            </a:r>
            <a:r>
              <a:rPr lang="en-US" altLang="ru-RU" sz="4800" dirty="0" smtClean="0"/>
              <a:t>0</a:t>
            </a:r>
            <a:r>
              <a:rPr lang="ru-RU" altLang="ru-RU" sz="4800" dirty="0" smtClean="0"/>
              <a:t> </a:t>
            </a:r>
            <a:endParaRPr lang="ru-RU" altLang="ru-RU" sz="4800" dirty="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79388" y="3357563"/>
            <a:ext cx="2376487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4800" dirty="0" smtClean="0"/>
              <a:t> </a:t>
            </a:r>
            <a:r>
              <a:rPr lang="en-US" altLang="ru-RU" sz="4800" dirty="0" smtClean="0"/>
              <a:t>ac </a:t>
            </a:r>
            <a:r>
              <a:rPr lang="ru-RU" altLang="ru-RU" sz="4800" dirty="0" smtClean="0"/>
              <a:t>   </a:t>
            </a:r>
            <a:r>
              <a:rPr lang="en-US" altLang="ru-RU" sz="4800" dirty="0" err="1"/>
              <a:t>bc</a:t>
            </a:r>
            <a:endParaRPr lang="ru-RU" altLang="ru-RU" sz="4800" dirty="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072313" y="3298031"/>
            <a:ext cx="10810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5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</a:p>
        </p:txBody>
      </p:sp>
      <p:sp>
        <p:nvSpPr>
          <p:cNvPr id="8201" name="Rectangle 18"/>
          <p:cNvSpPr>
            <a:spLocks noChangeArrowheads="1"/>
          </p:cNvSpPr>
          <p:nvPr/>
        </p:nvSpPr>
        <p:spPr bwMode="auto">
          <a:xfrm>
            <a:off x="468313" y="4652963"/>
            <a:ext cx="8280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i="1" dirty="0">
                <a:latin typeface="+mn-lt"/>
              </a:rPr>
              <a:t>Если обе части верного неравенства умножить или разделить на одно и то же </a:t>
            </a:r>
            <a:r>
              <a:rPr lang="ru-RU" altLang="ru-RU" i="1" dirty="0">
                <a:solidFill>
                  <a:srgbClr val="FF0000"/>
                </a:solidFill>
                <a:latin typeface="+mn-lt"/>
              </a:rPr>
              <a:t>положительное  число</a:t>
            </a:r>
            <a:r>
              <a:rPr lang="ru-RU" altLang="ru-RU" i="1" dirty="0">
                <a:latin typeface="+mn-lt"/>
              </a:rPr>
              <a:t>, то получится верное неравенство</a:t>
            </a:r>
          </a:p>
        </p:txBody>
      </p:sp>
    </p:spTree>
    <p:extLst>
      <p:ext uri="{BB962C8B-B14F-4D97-AF65-F5344CB8AC3E}">
        <p14:creationId xmlns:p14="http://schemas.microsoft.com/office/powerpoint/2010/main" val="4053178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4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3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4" decel="100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54" decel="100000"/>
                                        <p:tgtEl>
                                          <p:spTgt spid="82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246" accel="100000" fill="hold">
                                          <p:stCondLst>
                                            <p:cond delay="154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154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246" accel="100000" fill="hold">
                                          <p:stCondLst>
                                            <p:cond delay="154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154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246" accel="100000" fill="hold">
                                          <p:stCondLst>
                                            <p:cond delay="154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  <p:bldP spid="8196" grpId="0"/>
      <p:bldP spid="8203" grpId="0"/>
      <p:bldP spid="8205" grpId="0"/>
      <p:bldP spid="82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95250"/>
            <a:ext cx="8229600" cy="83343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FFCCFF"/>
                </a:solidFill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</a:rPr>
              <a:t>Теорема 4(2)</a:t>
            </a:r>
          </a:p>
        </p:txBody>
      </p:sp>
      <p:sp>
        <p:nvSpPr>
          <p:cNvPr id="9219" name="Прямоугольник 4"/>
          <p:cNvSpPr>
            <a:spLocks noChangeArrowheads="1"/>
          </p:cNvSpPr>
          <p:nvPr/>
        </p:nvSpPr>
        <p:spPr bwMode="auto">
          <a:xfrm>
            <a:off x="179388" y="3857625"/>
            <a:ext cx="896461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FF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i="1" dirty="0">
                <a:latin typeface="+mj-lt"/>
              </a:rPr>
              <a:t>Если обе части верного неравенства умножить или разделить на одно и то же </a:t>
            </a:r>
            <a:endParaRPr lang="ru-RU" altLang="ru-RU" sz="2800" i="1" dirty="0" smtClean="0">
              <a:latin typeface="+mj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i="1" dirty="0" smtClean="0">
                <a:solidFill>
                  <a:srgbClr val="FF0000"/>
                </a:solidFill>
                <a:latin typeface="+mj-lt"/>
              </a:rPr>
              <a:t>отрицательное </a:t>
            </a:r>
            <a:r>
              <a:rPr lang="ru-RU" altLang="ru-RU" sz="2800" i="1" dirty="0">
                <a:solidFill>
                  <a:srgbClr val="FF0000"/>
                </a:solidFill>
                <a:latin typeface="+mj-lt"/>
              </a:rPr>
              <a:t>число</a:t>
            </a:r>
            <a:r>
              <a:rPr lang="ru-RU" altLang="ru-RU" sz="2800" i="1" dirty="0">
                <a:latin typeface="+mj-lt"/>
              </a:rPr>
              <a:t> и </a:t>
            </a:r>
            <a:endParaRPr lang="ru-RU" altLang="ru-RU" sz="2800" i="1" dirty="0" smtClean="0">
              <a:latin typeface="+mj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i="1" dirty="0" smtClean="0">
                <a:solidFill>
                  <a:srgbClr val="C00000"/>
                </a:solidFill>
                <a:latin typeface="+mj-lt"/>
              </a:rPr>
              <a:t>изменить </a:t>
            </a:r>
            <a:r>
              <a:rPr lang="ru-RU" altLang="ru-RU" sz="2800" i="1" dirty="0">
                <a:solidFill>
                  <a:srgbClr val="C00000"/>
                </a:solidFill>
                <a:latin typeface="+mj-lt"/>
              </a:rPr>
              <a:t>знак </a:t>
            </a:r>
            <a:r>
              <a:rPr lang="ru-RU" altLang="ru-RU" sz="2800" i="1" dirty="0">
                <a:latin typeface="+mj-lt"/>
              </a:rPr>
              <a:t>неравенства</a:t>
            </a:r>
            <a:r>
              <a:rPr lang="ru-RU" altLang="ru-RU" sz="2800" i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ru-RU" altLang="ru-RU" sz="2800" i="1" dirty="0" smtClean="0">
                <a:solidFill>
                  <a:srgbClr val="C00000"/>
                </a:solidFill>
                <a:latin typeface="+mj-lt"/>
              </a:rPr>
              <a:t>на противоположный</a:t>
            </a:r>
            <a:r>
              <a:rPr lang="ru-RU" altLang="ru-RU" sz="2800" i="1" dirty="0">
                <a:latin typeface="+mj-lt"/>
              </a:rPr>
              <a:t>, то получится верное неравенство.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23850" y="981075"/>
            <a:ext cx="8820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lang="ru-RU" sz="4000" b="1" u="sng" dirty="0">
                <a:solidFill>
                  <a:srgbClr val="7030A0"/>
                </a:solidFill>
              </a:rPr>
              <a:t>Если </a:t>
            </a:r>
            <a:r>
              <a:rPr lang="en-US" sz="4000" b="1" u="sng" dirty="0">
                <a:solidFill>
                  <a:srgbClr val="7030A0"/>
                </a:solidFill>
              </a:rPr>
              <a:t>a&lt;b </a:t>
            </a:r>
            <a:r>
              <a:rPr lang="ru-RU" sz="4000" b="1" u="sng" dirty="0">
                <a:solidFill>
                  <a:srgbClr val="7030A0"/>
                </a:solidFill>
              </a:rPr>
              <a:t>и </a:t>
            </a:r>
            <a:r>
              <a:rPr lang="en-US" sz="4000" b="1" u="sng" dirty="0">
                <a:solidFill>
                  <a:srgbClr val="7030A0"/>
                </a:solidFill>
              </a:rPr>
              <a:t>c</a:t>
            </a:r>
            <a:r>
              <a:rPr lang="ru-RU" sz="4000" b="1" u="sng" dirty="0">
                <a:solidFill>
                  <a:srgbClr val="7030A0"/>
                </a:solidFill>
              </a:rPr>
              <a:t> – отрицательное число, то </a:t>
            </a:r>
            <a:r>
              <a:rPr lang="en-US" sz="4000" b="1" u="sng" dirty="0" smtClean="0">
                <a:solidFill>
                  <a:srgbClr val="7030A0"/>
                </a:solidFill>
              </a:rPr>
              <a:t>ac</a:t>
            </a:r>
            <a:r>
              <a:rPr lang="ru-RU" sz="4000" b="1" u="sng" dirty="0" smtClean="0">
                <a:solidFill>
                  <a:srgbClr val="7030A0"/>
                </a:solidFill>
              </a:rPr>
              <a:t> </a:t>
            </a:r>
            <a:r>
              <a:rPr lang="en-US" sz="4000" b="1" u="sng" dirty="0" smtClean="0">
                <a:solidFill>
                  <a:srgbClr val="7030A0"/>
                </a:solidFill>
              </a:rPr>
              <a:t>&gt;</a:t>
            </a:r>
            <a:r>
              <a:rPr lang="ru-RU" sz="4000" b="1" u="sng" dirty="0" smtClean="0">
                <a:solidFill>
                  <a:srgbClr val="7030A0"/>
                </a:solidFill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</a:rPr>
              <a:t>bc</a:t>
            </a:r>
            <a:endParaRPr lang="ru-RU" sz="4000" b="1" u="sng" dirty="0">
              <a:solidFill>
                <a:srgbClr val="7030A0"/>
              </a:solidFill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39750" y="2276475"/>
            <a:ext cx="19446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4800" dirty="0"/>
              <a:t>a &lt; </a:t>
            </a:r>
            <a:r>
              <a:rPr lang="en-US" altLang="ru-RU" sz="4800" dirty="0" smtClean="0"/>
              <a:t>b</a:t>
            </a:r>
            <a:r>
              <a:rPr lang="ru-RU" altLang="ru-RU" sz="4800" dirty="0" smtClean="0"/>
              <a:t> </a:t>
            </a:r>
            <a:endParaRPr lang="en-US" altLang="ru-RU" sz="4800" dirty="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484437" y="2205038"/>
            <a:ext cx="3835399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b="1" dirty="0" smtClean="0"/>
              <a:t>   </a:t>
            </a:r>
            <a:r>
              <a:rPr lang="en-US" altLang="ru-RU" b="1" dirty="0" smtClean="0"/>
              <a:t>x</a:t>
            </a:r>
            <a:r>
              <a:rPr lang="en-US" altLang="ru-RU" sz="5400" dirty="0" smtClean="0"/>
              <a:t> </a:t>
            </a:r>
            <a:r>
              <a:rPr lang="en-US" altLang="ru-RU" sz="4800" dirty="0"/>
              <a:t>c &lt; 0</a:t>
            </a:r>
            <a:endParaRPr lang="ru-RU" altLang="ru-RU" sz="48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2375694" y="2616994"/>
            <a:ext cx="649287" cy="0"/>
          </a:xfrm>
          <a:prstGeom prst="line">
            <a:avLst/>
          </a:prstGeom>
          <a:ln w="76200">
            <a:solidFill>
              <a:schemeClr val="bg2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79388" y="2924175"/>
            <a:ext cx="578008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4800" dirty="0" smtClean="0"/>
              <a:t>  </a:t>
            </a:r>
            <a:r>
              <a:rPr lang="en-US" altLang="ru-RU" sz="4800" dirty="0" smtClean="0"/>
              <a:t>ac </a:t>
            </a:r>
            <a:r>
              <a:rPr lang="ru-RU" altLang="ru-RU" sz="4800" dirty="0" smtClean="0"/>
              <a:t>   </a:t>
            </a:r>
            <a:r>
              <a:rPr lang="en-US" altLang="ru-RU" sz="4800" dirty="0" smtClean="0"/>
              <a:t> </a:t>
            </a:r>
            <a:r>
              <a:rPr lang="en-US" altLang="ru-RU" sz="4800" dirty="0" err="1"/>
              <a:t>bc</a:t>
            </a:r>
            <a:endParaRPr lang="ru-RU" altLang="ru-RU" sz="4800" dirty="0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403350" y="2895600"/>
            <a:ext cx="8651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5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endParaRPr lang="ru-RU" altLang="ru-RU" sz="5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43434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2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3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16" decel="100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16" decel="100000"/>
                                        <p:tgtEl>
                                          <p:spTgt spid="92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85" accel="100000" fill="hold">
                                          <p:stCondLst>
                                            <p:cond delay="116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116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85" accel="100000" fill="hold">
                                          <p:stCondLst>
                                            <p:cond delay="116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116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85" accel="100000" fill="hold">
                                          <p:stCondLst>
                                            <p:cond delay="116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23" grpId="0"/>
      <p:bldP spid="92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23875"/>
            <a:ext cx="8229600" cy="90487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B050"/>
                </a:solidFill>
              </a:rPr>
              <a:t>Следствие из теорем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428750"/>
                <a:ext cx="8406135" cy="3000375"/>
              </a:xfrm>
            </p:spPr>
            <p:txBody>
              <a:bodyPr/>
              <a:lstStyle/>
              <a:p>
                <a:pPr algn="ctr" eaLnBrk="1" hangingPunct="1">
                  <a:buFont typeface="Wingdings" panose="05000000000000000000" pitchFamily="2" charset="2"/>
                  <a:buNone/>
                  <a:defRPr/>
                </a:pPr>
                <a:r>
                  <a:rPr lang="ru-RU" dirty="0" smtClean="0"/>
                  <a:t>	</a:t>
                </a:r>
                <a:r>
                  <a:rPr lang="ru-RU" sz="4000" b="1" dirty="0" smtClean="0"/>
                  <a:t>Если</a:t>
                </a:r>
                <a:r>
                  <a:rPr lang="en-US" sz="4000" b="1" dirty="0" smtClean="0"/>
                  <a:t> a</a:t>
                </a:r>
                <a:r>
                  <a:rPr lang="ru-RU" sz="4000" b="1" dirty="0" smtClean="0"/>
                  <a:t> и </a:t>
                </a:r>
                <a:r>
                  <a:rPr lang="en-US" sz="4000" b="1" dirty="0" smtClean="0"/>
                  <a:t>b </a:t>
                </a:r>
                <a:r>
                  <a:rPr lang="ru-RU" sz="4000" b="1" dirty="0" smtClean="0"/>
                  <a:t>– положительные числа </a:t>
                </a:r>
              </a:p>
              <a:p>
                <a:pPr algn="ctr" eaLnBrk="1" hangingPunct="1">
                  <a:buFont typeface="Wingdings" panose="05000000000000000000" pitchFamily="2" charset="2"/>
                  <a:buNone/>
                  <a:defRPr/>
                </a:pPr>
                <a:r>
                  <a:rPr lang="ru-RU" sz="4000" b="1" dirty="0" smtClean="0"/>
                  <a:t>и </a:t>
                </a:r>
                <a:r>
                  <a:rPr lang="en-US" sz="4800" b="1" dirty="0" smtClean="0">
                    <a:solidFill>
                      <a:schemeClr val="bg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r>
                  <a:rPr lang="ru-RU" sz="4800" b="1" dirty="0" smtClean="0">
                    <a:solidFill>
                      <a:schemeClr val="bg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4800" b="1" dirty="0" smtClean="0">
                    <a:solidFill>
                      <a:schemeClr val="bg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&lt;</a:t>
                </a:r>
                <a:r>
                  <a:rPr lang="ru-RU" sz="4800" b="1" dirty="0" smtClean="0">
                    <a:solidFill>
                      <a:schemeClr val="bg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4800" b="1" dirty="0" smtClean="0">
                    <a:solidFill>
                      <a:schemeClr val="bg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  <a:r>
                  <a:rPr lang="en-US" sz="4000" b="1" dirty="0" smtClean="0"/>
                  <a:t>, </a:t>
                </a:r>
                <a:r>
                  <a:rPr lang="ru-RU" sz="4000" b="1" dirty="0" smtClean="0"/>
                  <a:t>то</a:t>
                </a:r>
              </a:p>
              <a:p>
                <a:pPr algn="ctr" eaLnBrk="1" hangingPunct="1">
                  <a:buFont typeface="Wingdings" panose="05000000000000000000" pitchFamily="2" charset="2"/>
                  <a:buNone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600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ru-RU" sz="4000" dirty="0"/>
                  <a:t> </a:t>
                </a:r>
                <a:r>
                  <a:rPr lang="en-US" sz="4000" b="1" dirty="0" smtClean="0"/>
                  <a:t>&gt;</a:t>
                </a:r>
                <a:r>
                  <a:rPr lang="ru-RU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ru-RU" sz="6000" dirty="0"/>
                  <a:t> </a:t>
                </a:r>
                <a:endParaRPr lang="ru-RU" sz="6000" dirty="0" smtClean="0"/>
              </a:p>
              <a:p>
                <a:pPr algn="ctr" eaLnBrk="1" hangingPunct="1">
                  <a:buFont typeface="Wingdings" panose="05000000000000000000" pitchFamily="2" charset="2"/>
                  <a:buNone/>
                  <a:defRPr/>
                </a:pPr>
                <a:r>
                  <a:rPr lang="ru-RU" sz="5400" dirty="0" smtClean="0"/>
                  <a:t>2 </a:t>
                </a:r>
                <a:r>
                  <a:rPr lang="en-US" sz="5400" dirty="0"/>
                  <a:t>&lt;</a:t>
                </a:r>
                <a:r>
                  <a:rPr lang="ru-RU" sz="5400" dirty="0"/>
                  <a:t> </a:t>
                </a:r>
                <a:r>
                  <a:rPr lang="ru-RU" sz="5400" dirty="0" smtClean="0"/>
                  <a:t>5</a:t>
                </a:r>
                <a:r>
                  <a:rPr lang="ru-RU" sz="6000" dirty="0" smtClean="0"/>
                  <a:t>, значит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6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4000" dirty="0"/>
                  <a:t> </a:t>
                </a:r>
                <a:r>
                  <a:rPr lang="en-US" sz="4000" b="1" dirty="0"/>
                  <a:t>&gt;</a:t>
                </a:r>
                <a:r>
                  <a:rPr lang="ru-RU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6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6000" dirty="0" smtClean="0"/>
                  <a:t>   </a:t>
                </a:r>
                <a:endParaRPr lang="ru-RU" sz="6000" b="1" dirty="0" smtClean="0"/>
              </a:p>
            </p:txBody>
          </p:sp>
        </mc:Choice>
        <mc:Fallback xmlns=""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428750"/>
                <a:ext cx="8406135" cy="3000375"/>
              </a:xfrm>
              <a:blipFill rotWithShape="0">
                <a:blip r:embed="rId2"/>
                <a:stretch>
                  <a:fillRect t="-3651" r="-580" b="-829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33394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" name="Rectangle 10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728490"/>
          </a:xfrm>
        </p:spPr>
        <p:txBody>
          <a:bodyPr/>
          <a:lstStyle/>
          <a:p>
            <a:r>
              <a:rPr lang="ru-RU" altLang="ru-RU" dirty="0" smtClean="0"/>
              <a:t>Найди ошибку</a:t>
            </a:r>
            <a:br>
              <a:rPr lang="ru-RU" altLang="ru-RU" dirty="0" smtClean="0"/>
            </a:br>
            <a:r>
              <a:rPr lang="ru-RU" altLang="ru-RU" sz="2000" dirty="0" smtClean="0"/>
              <a:t>( если неверно поднимаете руку вверх)</a:t>
            </a:r>
            <a:endParaRPr lang="ru-RU" altLang="ru-RU" sz="2000" dirty="0"/>
          </a:p>
        </p:txBody>
      </p:sp>
      <p:sp>
        <p:nvSpPr>
          <p:cNvPr id="12299" name="Rectangle 1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ru-RU" altLang="ru-RU" sz="2800" dirty="0" smtClean="0"/>
              <a:t>  </a:t>
            </a:r>
            <a:r>
              <a:rPr lang="ru-RU" sz="2800" dirty="0" smtClean="0"/>
              <a:t> Пусть </a:t>
            </a:r>
            <a:r>
              <a:rPr lang="ru-RU" sz="4000" dirty="0" smtClean="0"/>
              <a:t>x &gt; y</a:t>
            </a:r>
            <a:r>
              <a:rPr lang="ru-RU" sz="2800" dirty="0" smtClean="0"/>
              <a:t>, выберите верные неравенства: </a:t>
            </a: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AutoNum type="arabicParenR"/>
            </a:pPr>
            <a:r>
              <a:rPr lang="ru-RU" sz="2800" dirty="0" smtClean="0"/>
              <a:t>x – 3 &lt; y – 3   </a:t>
            </a: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AutoNum type="arabicParenR"/>
            </a:pPr>
            <a:r>
              <a:rPr lang="ru-RU" sz="2800" dirty="0" smtClean="0"/>
              <a:t> 5 x &gt; 5 y </a:t>
            </a: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AutoNum type="arabicParenR"/>
            </a:pPr>
            <a:r>
              <a:rPr lang="ru-RU" sz="2800" dirty="0" smtClean="0"/>
              <a:t> 8 + x &gt; y + 8 </a:t>
            </a: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AutoNum type="arabicParenR"/>
            </a:pPr>
            <a:r>
              <a:rPr lang="ru-RU" sz="2800" dirty="0" smtClean="0"/>
              <a:t> −7x &gt; −7y </a:t>
            </a:r>
          </a:p>
          <a:p>
            <a:pPr marL="514350" indent="-514350">
              <a:lnSpc>
                <a:spcPct val="150000"/>
              </a:lnSpc>
              <a:buFont typeface="Wingdings" panose="05000000000000000000" pitchFamily="2" charset="2"/>
              <a:buAutoNum type="arabicParenR"/>
            </a:pPr>
            <a:r>
              <a:rPr lang="ru-RU" sz="2800" dirty="0" smtClean="0"/>
              <a:t> 10 – x &lt; 10 – y</a:t>
            </a:r>
            <a:r>
              <a:rPr lang="ru-RU" altLang="ru-RU" sz="2800" dirty="0" smtClean="0"/>
              <a:t> </a:t>
            </a:r>
            <a:endParaRPr lang="ru-RU" altLang="ru-RU" sz="2800" b="1" dirty="0"/>
          </a:p>
          <a:p>
            <a:endParaRPr lang="ru-RU" altLang="ru-RU" sz="2800" dirty="0"/>
          </a:p>
          <a:p>
            <a:endParaRPr lang="ru-RU" altLang="ru-RU" sz="2800" dirty="0"/>
          </a:p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6054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/>
      <p:bldP spid="12299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2202</TotalTime>
  <Words>1014</Words>
  <Application>Microsoft Office PowerPoint</Application>
  <PresentationFormat>Экран (4:3)</PresentationFormat>
  <Paragraphs>227</Paragraphs>
  <Slides>35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8" baseType="lpstr">
      <vt:lpstr>MS Gothic</vt:lpstr>
      <vt:lpstr>Arial</vt:lpstr>
      <vt:lpstr>Calibri</vt:lpstr>
      <vt:lpstr>Cambria Math</vt:lpstr>
      <vt:lpstr>Century Schoolbook</vt:lpstr>
      <vt:lpstr>Impact</vt:lpstr>
      <vt:lpstr>Mistral</vt:lpstr>
      <vt:lpstr>Tahoma</vt:lpstr>
      <vt:lpstr>Times New Roman</vt:lpstr>
      <vt:lpstr>Verdana</vt:lpstr>
      <vt:lpstr>Wingdings</vt:lpstr>
      <vt:lpstr>Оформление по умолчанию</vt:lpstr>
      <vt:lpstr>Equation</vt:lpstr>
      <vt:lpstr>Свойства  числовых неравенств</vt:lpstr>
      <vt:lpstr>Девиз урока: </vt:lpstr>
      <vt:lpstr>Проверка домашнего задания</vt:lpstr>
      <vt:lpstr>Устная работа:</vt:lpstr>
      <vt:lpstr>Основные свойства числовых неравенств</vt:lpstr>
      <vt:lpstr>Теорема 4(1):</vt:lpstr>
      <vt:lpstr> Теорема 4(2)</vt:lpstr>
      <vt:lpstr>Следствие из теорем</vt:lpstr>
      <vt:lpstr>Найди ошибку ( если неверно поднимаете руку вверх)</vt:lpstr>
      <vt:lpstr>Блиц - опрос.</vt:lpstr>
      <vt:lpstr>Какое верное неравенство, получится, если: </vt:lpstr>
      <vt:lpstr>Оцените значение выражений , напишите знаки сравнения. </vt:lpstr>
      <vt:lpstr>Презентация PowerPoint</vt:lpstr>
      <vt:lpstr>Объяснение нового материала  «Сложение и умножение числовых неравенств» </vt:lpstr>
      <vt:lpstr>Цель урока:</vt:lpstr>
      <vt:lpstr>Презентация PowerPoint</vt:lpstr>
      <vt:lpstr>Презентация PowerPoint</vt:lpstr>
      <vt:lpstr>Презентация PowerPoint</vt:lpstr>
      <vt:lpstr>Презентация PowerPoint</vt:lpstr>
      <vt:lpstr>Сложите почленно неравенства:</vt:lpstr>
      <vt:lpstr>Умножьте почленно неравенства:</vt:lpstr>
      <vt:lpstr>Возвращаемся к задаче </vt:lpstr>
      <vt:lpstr>Разминка для глаз</vt:lpstr>
      <vt:lpstr>Оценим значение выражения</vt:lpstr>
      <vt:lpstr>Работа с учебником</vt:lpstr>
      <vt:lpstr>Работа с учебником</vt:lpstr>
      <vt:lpstr>Презентация PowerPoint</vt:lpstr>
      <vt:lpstr>Презентация PowerPoint</vt:lpstr>
      <vt:lpstr> Итог урока</vt:lpstr>
      <vt:lpstr>Задание на дом</vt:lpstr>
      <vt:lpstr>Презентация PowerPoint</vt:lpstr>
      <vt:lpstr>Закончите предложение</vt:lpstr>
      <vt:lpstr>Презентация PowerPoint</vt:lpstr>
      <vt:lpstr>Отдохнём!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Числовые неравенства</dc:title>
  <dc:creator>admin</dc:creator>
  <cp:lastModifiedBy>User</cp:lastModifiedBy>
  <cp:revision>148</cp:revision>
  <dcterms:created xsi:type="dcterms:W3CDTF">2013-01-06T16:05:49Z</dcterms:created>
  <dcterms:modified xsi:type="dcterms:W3CDTF">2023-01-05T20:14:47Z</dcterms:modified>
</cp:coreProperties>
</file>