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notesMasterIdLst>
    <p:notesMasterId r:id="rId27"/>
  </p:notesMasterIdLst>
  <p:sldIdLst>
    <p:sldId id="301" r:id="rId2"/>
    <p:sldId id="412" r:id="rId3"/>
    <p:sldId id="419" r:id="rId4"/>
    <p:sldId id="417" r:id="rId5"/>
    <p:sldId id="414" r:id="rId6"/>
    <p:sldId id="416" r:id="rId7"/>
    <p:sldId id="415" r:id="rId8"/>
    <p:sldId id="418" r:id="rId9"/>
    <p:sldId id="420" r:id="rId10"/>
    <p:sldId id="421" r:id="rId11"/>
    <p:sldId id="422" r:id="rId12"/>
    <p:sldId id="423" r:id="rId13"/>
    <p:sldId id="427" r:id="rId14"/>
    <p:sldId id="425" r:id="rId15"/>
    <p:sldId id="426" r:id="rId16"/>
    <p:sldId id="424" r:id="rId17"/>
    <p:sldId id="428" r:id="rId18"/>
    <p:sldId id="429" r:id="rId19"/>
    <p:sldId id="430" r:id="rId20"/>
    <p:sldId id="433" r:id="rId21"/>
    <p:sldId id="434" r:id="rId22"/>
    <p:sldId id="435" r:id="rId23"/>
    <p:sldId id="431" r:id="rId24"/>
    <p:sldId id="432" r:id="rId25"/>
    <p:sldId id="436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8C2FE"/>
    <a:srgbClr val="FF9FEA"/>
    <a:srgbClr val="FF8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88" autoAdjust="0"/>
  </p:normalViewPr>
  <p:slideViewPr>
    <p:cSldViewPr snapToGrid="0">
      <p:cViewPr varScale="1">
        <p:scale>
          <a:sx n="81" d="100"/>
          <a:sy n="81" d="100"/>
        </p:scale>
        <p:origin x="96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91ECE9-D818-4F4F-B261-831925D2D1DD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1BCD15-45DA-4045-9E0D-15A3932514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00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DD6AED4-B902-43AC-B3B6-3DBD685BA3C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C077E08-43A0-40CA-8E69-E8C6DB647601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691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AED4-B902-43AC-B3B6-3DBD685BA3C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7E08-43A0-40CA-8E69-E8C6DB647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01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AED4-B902-43AC-B3B6-3DBD685BA3C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7E08-43A0-40CA-8E69-E8C6DB647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8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AED4-B902-43AC-B3B6-3DBD685BA3C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7E08-43A0-40CA-8E69-E8C6DB647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842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AED4-B902-43AC-B3B6-3DBD685BA3C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7E08-43A0-40CA-8E69-E8C6DB647601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466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AED4-B902-43AC-B3B6-3DBD685BA3C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7E08-43A0-40CA-8E69-E8C6DB647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490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AED4-B902-43AC-B3B6-3DBD685BA3C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7E08-43A0-40CA-8E69-E8C6DB647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343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AED4-B902-43AC-B3B6-3DBD685BA3C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7E08-43A0-40CA-8E69-E8C6DB647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572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AED4-B902-43AC-B3B6-3DBD685BA3C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7E08-43A0-40CA-8E69-E8C6DB647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45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AED4-B902-43AC-B3B6-3DBD685BA3C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7E08-43A0-40CA-8E69-E8C6DB647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059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AED4-B902-43AC-B3B6-3DBD685BA3C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7E08-43A0-40CA-8E69-E8C6DB647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651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DD6AED4-B902-43AC-B3B6-3DBD685BA3C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C077E08-43A0-40CA-8E69-E8C6DB647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82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&#1054;&#1074;&#1072;&#1094;&#1080;&#1103;.M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uchebnik.mos.ru/catalogu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8690" y="392812"/>
            <a:ext cx="9379528" cy="97631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/>
                <a:cs typeface="Times New Roman"/>
              </a:rPr>
              <a:t>Муниципальное автономное общеобразовательное учреждение города Новосибирска «Средняя общеобразовательная школа №213 «</a:t>
            </a:r>
            <a:r>
              <a:rPr lang="ru-RU" sz="2000" b="1" dirty="0" smtClean="0">
                <a:latin typeface="Times New Roman"/>
                <a:cs typeface="Times New Roman"/>
              </a:rPr>
              <a:t>Открытие»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32640" y="1561381"/>
            <a:ext cx="11230175" cy="18052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97" y="130850"/>
            <a:ext cx="2017951" cy="13473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05504" y="5205046"/>
            <a:ext cx="33585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Юсупова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Надия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Анваровна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английского языка в. к. кат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79707" y="3722915"/>
            <a:ext cx="10109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/>
                <a:ea typeface="Times New Roman"/>
              </a:rPr>
              <a:t>Совершенствование форм и методов обучения иностранному языку по  формированию и оценке функциональной грамотности обучающихся на уроках иностранного языка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" b="23677"/>
          <a:stretch/>
        </p:blipFill>
        <p:spPr>
          <a:xfrm>
            <a:off x="1971585" y="1478183"/>
            <a:ext cx="8078652" cy="2019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8947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1955" y="461513"/>
            <a:ext cx="5296558" cy="4038600"/>
          </a:xfrm>
        </p:spPr>
        <p:txBody>
          <a:bodyPr/>
          <a:lstStyle/>
          <a:p>
            <a:pPr algn="ctr"/>
            <a:r>
              <a:rPr lang="ru-RU" sz="2400" b="1" i="1" u="sng" dirty="0"/>
              <a:t>Прием «Мозаика».</a:t>
            </a:r>
            <a:r>
              <a:rPr lang="ru-RU" sz="2400" u="sng" dirty="0"/>
              <a:t> </a:t>
            </a:r>
            <a:r>
              <a:rPr lang="ru-RU" sz="2400" b="1" u="sng" dirty="0"/>
              <a:t>«Реставрация текста»</a:t>
            </a:r>
            <a:endParaRPr lang="ru-RU" sz="2400" dirty="0"/>
          </a:p>
          <a:p>
            <a:pPr marL="45720" indent="0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Сложение целого текста из частей. Ученикам предлагается собрать текст из разрозненных частей, разложив их в правильной последовательности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" y="100747"/>
            <a:ext cx="2014739" cy="134804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7" t="8413" r="33327" b="3786"/>
          <a:stretch/>
        </p:blipFill>
        <p:spPr bwMode="auto">
          <a:xfrm>
            <a:off x="1690776" y="406242"/>
            <a:ext cx="4157933" cy="616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879895" y="4791973"/>
            <a:ext cx="992036" cy="301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diplomstudent.net/wp-content/uploads/2021/08/464529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709" y="3040633"/>
            <a:ext cx="3224809" cy="281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i.pinimg.com/736x/24/19/3d/24193d970e57d672a6f86f7abd8f45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67" y="3737361"/>
            <a:ext cx="2165157" cy="271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675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62777" y="569343"/>
            <a:ext cx="4753094" cy="5526657"/>
          </a:xfrm>
        </p:spPr>
        <p:txBody>
          <a:bodyPr/>
          <a:lstStyle/>
          <a:p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 пометками"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дает ученикам задание написать на полях значками информацию по следующему алгоритму: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Знакомая информация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Новая информация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Я думал (думала) иначе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меня заинтересовало (удивило), хочу узнать больше. Затем делятся мнениями.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854" y="125017"/>
            <a:ext cx="2014739" cy="134804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5" t="6089" r="28484"/>
          <a:stretch/>
        </p:blipFill>
        <p:spPr bwMode="auto">
          <a:xfrm>
            <a:off x="741872" y="264302"/>
            <a:ext cx="4822165" cy="624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Минус 4"/>
          <p:cNvSpPr/>
          <p:nvPr/>
        </p:nvSpPr>
        <p:spPr>
          <a:xfrm>
            <a:off x="646981" y="4261448"/>
            <a:ext cx="189781" cy="13802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50152" y="2994424"/>
                <a:ext cx="383438" cy="3899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/>
                          <a:ea typeface="Cambria Math"/>
                        </a:rPr>
                        <m:t>√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52" y="2994424"/>
                <a:ext cx="383438" cy="389979"/>
              </a:xfrm>
              <a:prstGeom prst="rect">
                <a:avLst/>
              </a:prstGeom>
              <a:blipFill rotWithShape="1">
                <a:blip r:embed="rId4"/>
                <a:stretch>
                  <a:fillRect r="-1587" b="-46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84657" y="4641011"/>
            <a:ext cx="276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9" name="Плюс 8"/>
          <p:cNvSpPr/>
          <p:nvPr/>
        </p:nvSpPr>
        <p:spPr>
          <a:xfrm>
            <a:off x="584657" y="3546880"/>
            <a:ext cx="252105" cy="32495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951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332" y="1473060"/>
            <a:ext cx="4304581" cy="4418782"/>
          </a:xfrm>
        </p:spPr>
        <p:txBody>
          <a:bodyPr/>
          <a:lstStyle/>
          <a:p>
            <a:r>
              <a:rPr lang="ru-RU" sz="2400" b="1" u="sng" dirty="0"/>
              <a:t>"Чтение про себя с вопросами"</a:t>
            </a:r>
            <a:endParaRPr lang="ru-RU" sz="2400" dirty="0"/>
          </a:p>
          <a:p>
            <a:pPr marL="45720" indent="0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умений вдумчивого чтения. Ученик самостоятельно читает текст, фиксируя по ходу чтения вопросы, которые он задал бы автору, ведет своеобразный «диалог с автором».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017"/>
            <a:ext cx="2014739" cy="134804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3" t="6916" r="29313"/>
          <a:stretch/>
        </p:blipFill>
        <p:spPr bwMode="auto">
          <a:xfrm>
            <a:off x="4968816" y="305117"/>
            <a:ext cx="4632384" cy="601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316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465" y="1473060"/>
            <a:ext cx="2723482" cy="4622940"/>
          </a:xfrm>
        </p:spPr>
        <p:txBody>
          <a:bodyPr/>
          <a:lstStyle/>
          <a:p>
            <a:pPr marL="45720" indent="0">
              <a:buNone/>
            </a:pPr>
            <a:r>
              <a:rPr lang="ru-RU" b="1" i="1" dirty="0"/>
              <a:t>Прием «Верно, неверно, нет информации»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017"/>
            <a:ext cx="2014739" cy="1348043"/>
          </a:xfrm>
          <a:prstGeom prst="rect">
            <a:avLst/>
          </a:prstGeom>
        </p:spPr>
      </p:pic>
      <p:pic>
        <p:nvPicPr>
          <p:cNvPr id="8194" name="Picture 2" descr="https://s.neznaka.ru/images/original/25/748103/551107a2e8b70e84278b4b7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1" r="1932" b="8267"/>
          <a:stretch/>
        </p:blipFill>
        <p:spPr bwMode="auto">
          <a:xfrm>
            <a:off x="2585460" y="422695"/>
            <a:ext cx="9144595" cy="567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646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s04.infourok.ru/uploads/ex/0af8/0011aaaf-d6924943/img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925" y="638580"/>
            <a:ext cx="6892207" cy="565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017"/>
            <a:ext cx="2014739" cy="1348043"/>
          </a:xfrm>
          <a:prstGeom prst="rect">
            <a:avLst/>
          </a:prstGeom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517586" y="1473060"/>
            <a:ext cx="3821502" cy="4622940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на уроке:</a:t>
            </a:r>
          </a:p>
          <a:p>
            <a:pPr fontAlgn="base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Всем учащимся раздается для анализа одинаковый текст и перед каждым ставится цель — заполнить схему «Рыбий скелет» на протяжении 10 минут. Затем проходит обсуждение результатов, обмен мнениями и заполнение общей схемы на доске.</a:t>
            </a:r>
          </a:p>
          <a:p>
            <a:pPr fontAlgn="base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группах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Каждая из групп получает свой текст. Чтение текста происходит индивидуально, а его обсуждение – в группах. Общая схема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Фишбоун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заполняется на основе мнений групп.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3498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ds05.infourok.ru/uploads/ex/01ae/000b9a6d-62fde1b8/img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7" t="21739" r="1"/>
          <a:stretch/>
        </p:blipFill>
        <p:spPr bwMode="auto">
          <a:xfrm>
            <a:off x="474453" y="422693"/>
            <a:ext cx="6308481" cy="375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ds02.infourok.ru/uploads/ex/09be/0002c8dd-218ff193/4/img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95"/>
          <a:stretch/>
        </p:blipFill>
        <p:spPr bwMode="auto">
          <a:xfrm>
            <a:off x="1380526" y="3648972"/>
            <a:ext cx="5477474" cy="294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2" t="25142" r="36619" b="28175"/>
          <a:stretch/>
        </p:blipFill>
        <p:spPr bwMode="auto">
          <a:xfrm>
            <a:off x="7346327" y="741870"/>
            <a:ext cx="4129834" cy="356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801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4.infourok.ru/uploads/ex/108b/00075002-2c9c2c9d/img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1" b="10956"/>
          <a:stretch/>
        </p:blipFill>
        <p:spPr bwMode="auto">
          <a:xfrm>
            <a:off x="5254099" y="799038"/>
            <a:ext cx="6216058" cy="374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017"/>
            <a:ext cx="2014739" cy="134804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B44D24E-5193-4AC9-A133-4B630855F99D}"/>
              </a:ext>
            </a:extLst>
          </p:cNvPr>
          <p:cNvSpPr/>
          <p:nvPr/>
        </p:nvSpPr>
        <p:spPr>
          <a:xfrm>
            <a:off x="327729" y="1223879"/>
            <a:ext cx="35741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Компонентами функциональной грамотности являются: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практико-ориентированных задач в различных сферах жизнедеятельности;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работать с информацией.</a:t>
            </a:r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F13620-4C26-4EF9-ACEC-F0AE97AFF02C}"/>
              </a:ext>
            </a:extLst>
          </p:cNvPr>
          <p:cNvSpPr txBox="1"/>
          <p:nvPr/>
        </p:nvSpPr>
        <p:spPr>
          <a:xfrm>
            <a:off x="3525828" y="333695"/>
            <a:ext cx="834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формирования функциональной грамотности при подготовке ЕГЭ: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2E98CC7-373F-4108-B9F2-34DECA649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97"/>
          <a:stretch/>
        </p:blipFill>
        <p:spPr bwMode="auto">
          <a:xfrm>
            <a:off x="549640" y="3603573"/>
            <a:ext cx="4704459" cy="297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24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017"/>
            <a:ext cx="2014739" cy="134804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" r="22349" b="5089"/>
          <a:stretch/>
        </p:blipFill>
        <p:spPr bwMode="auto">
          <a:xfrm>
            <a:off x="1500491" y="799038"/>
            <a:ext cx="8524819" cy="572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514336" y="2734740"/>
            <a:ext cx="1802921" cy="612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873997" y="396274"/>
            <a:ext cx="7513724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Тексты с заданиями по формированию функциональной грамотности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814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4" t="11412" r="28978" b="4180"/>
          <a:stretch/>
        </p:blipFill>
        <p:spPr bwMode="auto">
          <a:xfrm>
            <a:off x="517585" y="284671"/>
            <a:ext cx="5158597" cy="61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2" t="11462" r="30496" b="1858"/>
          <a:stretch/>
        </p:blipFill>
        <p:spPr bwMode="auto">
          <a:xfrm>
            <a:off x="6383546" y="284671"/>
            <a:ext cx="4851217" cy="612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885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4242" y="609600"/>
            <a:ext cx="8784278" cy="485955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МЭШ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https://uchebnik.mos.ru/catalogue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017"/>
            <a:ext cx="2014739" cy="134804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3" r="12733" b="3495"/>
          <a:stretch/>
        </p:blipFill>
        <p:spPr bwMode="auto">
          <a:xfrm>
            <a:off x="1929204" y="888521"/>
            <a:ext cx="9630193" cy="559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831965" y="3733080"/>
            <a:ext cx="1382148" cy="288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831965" y="1985513"/>
            <a:ext cx="1382148" cy="288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371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.znanio.ru/d5af0e/2d/2b/111c3c1a2a39b68089646ae0460273ce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6" y="774768"/>
            <a:ext cx="9576694" cy="539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5" y="100747"/>
            <a:ext cx="2014739" cy="134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88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t="6003" r="8356" b="7267"/>
          <a:stretch/>
        </p:blipFill>
        <p:spPr bwMode="auto">
          <a:xfrm>
            <a:off x="931984" y="509953"/>
            <a:ext cx="10426511" cy="574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3604846" y="3481754"/>
            <a:ext cx="1846385" cy="6330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009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" t="6256" r="8249" b="7756"/>
          <a:stretch/>
        </p:blipFill>
        <p:spPr bwMode="auto">
          <a:xfrm>
            <a:off x="724619" y="296339"/>
            <a:ext cx="11122724" cy="597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273889" y="5395654"/>
            <a:ext cx="439947" cy="258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4672" y="6274444"/>
            <a:ext cx="1864426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Focus on PISA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207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" t="5331" r="8771" b="9059"/>
          <a:stretch/>
        </p:blipFill>
        <p:spPr bwMode="auto">
          <a:xfrm>
            <a:off x="931652" y="388188"/>
            <a:ext cx="10668426" cy="579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396815" y="5408762"/>
            <a:ext cx="405442" cy="232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099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" r="9535" b="12090"/>
          <a:stretch/>
        </p:blipFill>
        <p:spPr bwMode="auto">
          <a:xfrm>
            <a:off x="1309294" y="799038"/>
            <a:ext cx="10206391" cy="569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017"/>
            <a:ext cx="2014739" cy="1348043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559756" y="4244197"/>
            <a:ext cx="895226" cy="224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709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1" t="12253" r="8289" b="18690"/>
          <a:stretch/>
        </p:blipFill>
        <p:spPr bwMode="auto">
          <a:xfrm>
            <a:off x="267419" y="273712"/>
            <a:ext cx="6918384" cy="382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261" y="202655"/>
            <a:ext cx="2014739" cy="1348043"/>
          </a:xfrm>
          <a:prstGeom prst="rect">
            <a:avLst/>
          </a:prstGeom>
        </p:spPr>
      </p:pic>
      <p:pic>
        <p:nvPicPr>
          <p:cNvPr id="5124" name="Picture 4" descr="PISA-based_Task.KEYS.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" t="4053" r="2361" b="13935"/>
          <a:stretch/>
        </p:blipFill>
        <p:spPr bwMode="auto">
          <a:xfrm>
            <a:off x="5244859" y="3476523"/>
            <a:ext cx="6452560" cy="312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576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129" t="6243" r="13623" b="3977"/>
          <a:stretch/>
        </p:blipFill>
        <p:spPr>
          <a:xfrm>
            <a:off x="5070764" y="760022"/>
            <a:ext cx="6317673" cy="5450774"/>
          </a:xfrm>
          <a:prstGeom prst="rect">
            <a:avLst/>
          </a:prstGeom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881743" y="4512622"/>
            <a:ext cx="3619005" cy="2236519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Юсупова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Надия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Анваровна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4572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 213 «Открытие», </a:t>
            </a:r>
          </a:p>
          <a:p>
            <a:pPr marL="4572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Новосибирск</a:t>
            </a:r>
            <a:b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u="sng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y.khalit@mail.ru</a:t>
            </a:r>
            <a:r>
              <a:rPr lang="ru-RU" sz="1800" b="1" u="sng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74" y="239293"/>
            <a:ext cx="2014739" cy="134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63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un9-51.userapi.com/impg/X_vreLJWqpJdZ-osJkKLFbHt6aclYhwKjbPhDg/E2luIOgseZ4.jpg?size=1280x720&amp;quality=96&amp;sign=3a8862314c9c8a7bdb71d98b2f5d6fd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1" y="255965"/>
            <a:ext cx="10978882" cy="617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882" y="255965"/>
            <a:ext cx="2014739" cy="13480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12298" y="1104406"/>
            <a:ext cx="2675156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49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" y="100747"/>
            <a:ext cx="2014739" cy="1348043"/>
          </a:xfrm>
          <a:prstGeom prst="rect">
            <a:avLst/>
          </a:prstGeom>
        </p:spPr>
      </p:pic>
      <p:pic>
        <p:nvPicPr>
          <p:cNvPr id="5122" name="Picture 2" descr="https://fs.znanio.ru/methodology/images/da/66/da66ae4d81b58004281af8d08e7fcdc660dfc26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47"/>
          <a:stretch/>
        </p:blipFill>
        <p:spPr bwMode="auto">
          <a:xfrm>
            <a:off x="448003" y="1448790"/>
            <a:ext cx="8057698" cy="501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asonin.ru/wp-content/uploads/2020/04/Programmy-i-servisy-dlya-raboty-s-tekst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760" y="3558051"/>
            <a:ext cx="2987901" cy="199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77084" y="590103"/>
            <a:ext cx="9199057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 грамотность как главная составляющая функциональной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99452" y="1579419"/>
            <a:ext cx="859274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9571512" y="2101932"/>
            <a:ext cx="368135" cy="403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10652166" y="2122377"/>
            <a:ext cx="391886" cy="446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563233" y="2568735"/>
            <a:ext cx="1309974" cy="6463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Сплошные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73168" y="2568735"/>
            <a:ext cx="1533753" cy="6463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Несплошные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400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" y="100747"/>
            <a:ext cx="2014739" cy="13480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8600" t="9011" r="38000" b="18173"/>
          <a:stretch/>
        </p:blipFill>
        <p:spPr>
          <a:xfrm>
            <a:off x="814111" y="1306285"/>
            <a:ext cx="3813678" cy="51186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22914" y="405436"/>
            <a:ext cx="2946384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сплошного текста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4851" t="14260" r="3837" b="14833"/>
          <a:stretch/>
        </p:blipFill>
        <p:spPr>
          <a:xfrm>
            <a:off x="4912279" y="1698173"/>
            <a:ext cx="6690475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59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" y="100747"/>
            <a:ext cx="2014739" cy="1348043"/>
          </a:xfrm>
          <a:prstGeom prst="rect">
            <a:avLst/>
          </a:prstGeom>
        </p:spPr>
      </p:pic>
      <p:pic>
        <p:nvPicPr>
          <p:cNvPr id="4104" name="Picture 8" descr="https://ru-static.z-dn.net/files/db4/b41bb9344582d48be392f247d5bfe4cc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3" y="2263133"/>
            <a:ext cx="2906592" cy="202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fs.znanio.ru/methodology/images/1b/cf/1bcf67e77d051eb118d331f295b615f3551fef5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860" y="536235"/>
            <a:ext cx="7967889" cy="597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siteapi.org/ySc6QGHrA0CaVq3Au0iktNo3eQg=/0x0:1141x662/cafbd28c81f049d.s2.siteapi.org/img/66e0r6v3dlcsskcowo4s0gg8gsgwk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82" y="4784561"/>
            <a:ext cx="2824389" cy="163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mulino58.ru/wp-content/uploads/2/c/d/2cdb7d2ed54a8bc340e59f0ad6c2d0a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511" y="4678515"/>
            <a:ext cx="2922361" cy="183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786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4" t="19407" r="30057" b="3774"/>
          <a:stretch/>
        </p:blipFill>
        <p:spPr bwMode="auto">
          <a:xfrm>
            <a:off x="390186" y="927566"/>
            <a:ext cx="5035515" cy="55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1" t="58359" r="27479" b="2735"/>
          <a:stretch/>
        </p:blipFill>
        <p:spPr bwMode="auto">
          <a:xfrm>
            <a:off x="5425701" y="3786547"/>
            <a:ext cx="4935375" cy="272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fsd.multiurok.ru/html/2021/08/09/s_6110fb433aae2/phpyXRPbT_Funkcionalnaya-gramotnost-v-10-klassah_html_5e264e90403b82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823" y="524276"/>
            <a:ext cx="4165119" cy="293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6" y="100748"/>
            <a:ext cx="1718954" cy="115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16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7642" y="609600"/>
            <a:ext cx="8650877" cy="1023257"/>
          </a:xfrm>
        </p:spPr>
        <p:txBody>
          <a:bodyPr>
            <a:normAutofit fontScale="90000"/>
          </a:bodyPr>
          <a:lstStyle/>
          <a:p>
            <a:r>
              <a:rPr lang="ru-RU" dirty="0"/>
              <a:t>К</a:t>
            </a:r>
            <a:r>
              <a:rPr lang="ru-RU" dirty="0" smtClean="0"/>
              <a:t>ак </a:t>
            </a:r>
            <a:r>
              <a:rPr lang="ru-RU" dirty="0"/>
              <a:t>тренировать читательскую грамотность на уроках???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1744" y="2057400"/>
            <a:ext cx="10134128" cy="2098221"/>
          </a:xfrm>
        </p:spPr>
        <p:txBody>
          <a:bodyPr>
            <a:normAutofit fontScale="92500"/>
          </a:bodyPr>
          <a:lstStyle/>
          <a:p>
            <a:r>
              <a:rPr lang="ru-RU" dirty="0"/>
              <a:t>Тренировать систематически!!!    Не задавать задания… «Прочитай, переведи»! Использовать интересные приемы, ненавязчиво вовлекать в чтение.</a:t>
            </a:r>
          </a:p>
          <a:p>
            <a:pPr lvl="0"/>
            <a:r>
              <a:rPr lang="ru-RU" sz="2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«Верите ли вы, что…»</a:t>
            </a:r>
          </a:p>
          <a:p>
            <a:pPr marL="45720" lv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Учащимся предлагаются утверждения,  с которыми они работают дважды: до чтения текста и после знакомства с ним. Полученные результаты обсуждаются.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" y="100747"/>
            <a:ext cx="2014739" cy="134804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614661"/>
              </p:ext>
            </p:extLst>
          </p:nvPr>
        </p:nvGraphicFramePr>
        <p:xfrm>
          <a:off x="1689100" y="4557787"/>
          <a:ext cx="8128000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5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1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/>
                        <a:t>В</a:t>
                      </a:r>
                      <a:r>
                        <a:rPr lang="en-US" dirty="0" err="1"/>
                        <a:t>efore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Statements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After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_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213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1623" y="992038"/>
            <a:ext cx="5374256" cy="5103962"/>
          </a:xfrm>
        </p:spPr>
        <p:txBody>
          <a:bodyPr/>
          <a:lstStyle/>
          <a:p>
            <a:r>
              <a:rPr lang="ru-RU" sz="2400" b="1" i="1" u="sng" dirty="0"/>
              <a:t>Приём «Корзина» идей, понятий….</a:t>
            </a:r>
          </a:p>
          <a:p>
            <a:pPr marL="4572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названию заголовка текста учащиеся предполагают о чем пойдет речь в тексте. Идеи складывают в корзину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" y="100747"/>
            <a:ext cx="2014739" cy="1348043"/>
          </a:xfrm>
          <a:prstGeom prst="rect">
            <a:avLst/>
          </a:prstGeom>
        </p:spPr>
      </p:pic>
      <p:pic>
        <p:nvPicPr>
          <p:cNvPr id="3074" name="Picture 2" descr="https://ds04.infourok.ru/uploads/ex/12be/0009fdcd-d3fc5261/img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104" y="3280343"/>
            <a:ext cx="3746953" cy="281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1" t="11467" r="28573" b="5059"/>
          <a:stretch/>
        </p:blipFill>
        <p:spPr bwMode="auto">
          <a:xfrm>
            <a:off x="360427" y="1204546"/>
            <a:ext cx="4366847" cy="507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 стрелкой 7"/>
          <p:cNvCxnSpPr>
            <a:endCxn id="3" idx="1"/>
          </p:cNvCxnSpPr>
          <p:nvPr/>
        </p:nvCxnSpPr>
        <p:spPr>
          <a:xfrm>
            <a:off x="5020574" y="3105509"/>
            <a:ext cx="1061049" cy="4385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942936" y="3324764"/>
            <a:ext cx="1526875" cy="10574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817307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TM03090430[[fn=Окаймление]]</Template>
  <TotalTime>2884</TotalTime>
  <Words>371</Words>
  <Application>Microsoft Office PowerPoint</Application>
  <PresentationFormat>Широкоэкранный</PresentationFormat>
  <Paragraphs>54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Cambria Math</vt:lpstr>
      <vt:lpstr>Corbel</vt:lpstr>
      <vt:lpstr>Times New Roman</vt:lpstr>
      <vt:lpstr>Wingdings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тренировать читательскую грамотность на уроках???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Библиотека МЭШ https://uchebnik.mos.ru/catalogue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Школа</dc:creator>
  <cp:lastModifiedBy>User</cp:lastModifiedBy>
  <cp:revision>296</cp:revision>
  <dcterms:created xsi:type="dcterms:W3CDTF">2017-07-31T11:49:15Z</dcterms:created>
  <dcterms:modified xsi:type="dcterms:W3CDTF">2023-12-13T05:07:34Z</dcterms:modified>
</cp:coreProperties>
</file>