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7" r:id="rId3"/>
    <p:sldId id="264" r:id="rId4"/>
    <p:sldId id="265" r:id="rId5"/>
    <p:sldId id="272" r:id="rId6"/>
    <p:sldId id="269" r:id="rId7"/>
    <p:sldId id="270" r:id="rId8"/>
    <p:sldId id="288" r:id="rId9"/>
    <p:sldId id="276" r:id="rId10"/>
    <p:sldId id="277" r:id="rId11"/>
    <p:sldId id="278" r:id="rId12"/>
    <p:sldId id="279" r:id="rId13"/>
    <p:sldId id="282" r:id="rId14"/>
    <p:sldId id="283" r:id="rId15"/>
    <p:sldId id="285" r:id="rId16"/>
    <p:sldId id="284" r:id="rId17"/>
    <p:sldId id="281" r:id="rId18"/>
    <p:sldId id="280" r:id="rId19"/>
    <p:sldId id="286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5E92BB3-F3A0-43DB-B7F7-1FFC63375C85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672A96-3ECE-4471-8FFA-53390D19F3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92BB3-F3A0-43DB-B7F7-1FFC63375C85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72A96-3ECE-4471-8FFA-53390D19F3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92BB3-F3A0-43DB-B7F7-1FFC63375C85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72A96-3ECE-4471-8FFA-53390D19F3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A4040-0087-4093-859C-B2B089BA7A2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92BB3-F3A0-43DB-B7F7-1FFC63375C85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72A96-3ECE-4471-8FFA-53390D19F3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92BB3-F3A0-43DB-B7F7-1FFC63375C85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72A96-3ECE-4471-8FFA-53390D19F3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92BB3-F3A0-43DB-B7F7-1FFC63375C85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72A96-3ECE-4471-8FFA-53390D19F3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92BB3-F3A0-43DB-B7F7-1FFC63375C85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72A96-3ECE-4471-8FFA-53390D19F3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92BB3-F3A0-43DB-B7F7-1FFC63375C85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72A96-3ECE-4471-8FFA-53390D19F3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92BB3-F3A0-43DB-B7F7-1FFC63375C85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72A96-3ECE-4471-8FFA-53390D19F3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5E92BB3-F3A0-43DB-B7F7-1FFC63375C85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72A96-3ECE-4471-8FFA-53390D19F3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5E92BB3-F3A0-43DB-B7F7-1FFC63375C85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672A96-3ECE-4471-8FFA-53390D19F3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5E92BB3-F3A0-43DB-B7F7-1FFC63375C85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1672A96-3ECE-4471-8FFA-53390D19F3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3vRosSyXDU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2900535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Фондовый рынок. Фондовая биржа</a:t>
            </a:r>
            <a:endParaRPr lang="ru-RU" sz="44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753497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> 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80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11класс </a:t>
            </a:r>
          </a:p>
          <a:p>
            <a:endParaRPr lang="ru-RU" dirty="0"/>
          </a:p>
        </p:txBody>
      </p:sp>
      <p:pic>
        <p:nvPicPr>
          <p:cNvPr id="4" name="Рисунок 3" descr="taux-chomage-fran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404664"/>
            <a:ext cx="3013028" cy="22625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sz="2400" b="1" dirty="0" smtClean="0">
                <a:latin typeface="Arial Black" panose="020B0A04020102020204" pitchFamily="34" charset="0"/>
              </a:rPr>
              <a:t>I</a:t>
            </a:r>
            <a:r>
              <a:rPr lang="ru-RU" sz="2400" b="1" dirty="0" smtClean="0">
                <a:latin typeface="Arial Black" panose="020B0A04020102020204" pitchFamily="34" charset="0"/>
              </a:rPr>
              <a:t> тур</a:t>
            </a:r>
          </a:p>
          <a:p>
            <a:pPr algn="ctr"/>
            <a:r>
              <a:rPr lang="ru-RU" sz="2400" b="1" dirty="0" smtClean="0">
                <a:latin typeface="Arial Black" panose="020B0A04020102020204" pitchFamily="34" charset="0"/>
              </a:rPr>
              <a:t>РЕЗУЛЬТАТЫ:</a:t>
            </a:r>
            <a:endParaRPr lang="ru-RU" sz="2400" b="1" dirty="0">
              <a:latin typeface="Arial Black" panose="020B0A04020102020204" pitchFamily="34" charset="0"/>
            </a:endParaRPr>
          </a:p>
          <a:p>
            <a:r>
              <a:rPr lang="ru-RU" sz="2400" dirty="0">
                <a:latin typeface="Arial Black" panose="020B0A04020102020204" pitchFamily="34" charset="0"/>
              </a:rPr>
              <a:t> </a:t>
            </a:r>
          </a:p>
          <a:p>
            <a:pPr lvl="0"/>
            <a:r>
              <a:rPr lang="ru-RU" sz="2400" dirty="0" smtClean="0">
                <a:latin typeface="Arial Black" panose="020B0A04020102020204" pitchFamily="34" charset="0"/>
              </a:rPr>
              <a:t>1.Курс </a:t>
            </a:r>
            <a:r>
              <a:rPr lang="ru-RU" sz="2400" dirty="0">
                <a:latin typeface="Arial Black" panose="020B0A04020102020204" pitchFamily="34" charset="0"/>
              </a:rPr>
              <a:t>акций «</a:t>
            </a:r>
            <a:r>
              <a:rPr lang="ru-RU" sz="2400" dirty="0" err="1">
                <a:latin typeface="Arial Black" panose="020B0A04020102020204" pitchFamily="34" charset="0"/>
              </a:rPr>
              <a:t>Краскона</a:t>
            </a:r>
            <a:r>
              <a:rPr lang="ru-RU" sz="2400" dirty="0">
                <a:latin typeface="Arial Black" panose="020B0A04020102020204" pitchFamily="34" charset="0"/>
              </a:rPr>
              <a:t>» упал до 70 эко</a:t>
            </a:r>
            <a:r>
              <a:rPr lang="ru-RU" sz="2400" dirty="0" smtClean="0">
                <a:latin typeface="Arial Black" panose="020B0A04020102020204" pitchFamily="34" charset="0"/>
              </a:rPr>
              <a:t>.</a:t>
            </a:r>
          </a:p>
          <a:p>
            <a:pPr lvl="0"/>
            <a:endParaRPr lang="ru-RU" sz="2400" dirty="0">
              <a:latin typeface="Arial Black" panose="020B0A04020102020204" pitchFamily="34" charset="0"/>
            </a:endParaRPr>
          </a:p>
          <a:p>
            <a:pPr lvl="0"/>
            <a:r>
              <a:rPr lang="ru-RU" sz="2400" dirty="0" smtClean="0">
                <a:latin typeface="Arial Black" panose="020B0A04020102020204" pitchFamily="34" charset="0"/>
              </a:rPr>
              <a:t>2.Курс </a:t>
            </a:r>
            <a:r>
              <a:rPr lang="ru-RU" sz="2400" dirty="0">
                <a:latin typeface="Arial Black" panose="020B0A04020102020204" pitchFamily="34" charset="0"/>
              </a:rPr>
              <a:t>акций ЦБК остался неизменным</a:t>
            </a:r>
            <a:r>
              <a:rPr lang="ru-RU" sz="2400" dirty="0" smtClean="0">
                <a:latin typeface="Arial Black" panose="020B0A04020102020204" pitchFamily="34" charset="0"/>
              </a:rPr>
              <a:t>.</a:t>
            </a:r>
          </a:p>
          <a:p>
            <a:pPr lvl="0"/>
            <a:endParaRPr lang="ru-RU" sz="2400" dirty="0">
              <a:latin typeface="Arial Black" panose="020B0A04020102020204" pitchFamily="34" charset="0"/>
            </a:endParaRPr>
          </a:p>
          <a:p>
            <a:pPr lvl="0"/>
            <a:r>
              <a:rPr lang="ru-RU" sz="2400" dirty="0" smtClean="0">
                <a:latin typeface="Arial Black" panose="020B0A04020102020204" pitchFamily="34" charset="0"/>
              </a:rPr>
              <a:t>3.Курс </a:t>
            </a:r>
            <a:r>
              <a:rPr lang="ru-RU" sz="2400" dirty="0">
                <a:latin typeface="Arial Black" panose="020B0A04020102020204" pitchFamily="34" charset="0"/>
              </a:rPr>
              <a:t>акций «</a:t>
            </a:r>
            <a:r>
              <a:rPr lang="ru-RU" sz="2400" dirty="0" err="1">
                <a:latin typeface="Arial Black" panose="020B0A04020102020204" pitchFamily="34" charset="0"/>
              </a:rPr>
              <a:t>Красфармы</a:t>
            </a:r>
            <a:r>
              <a:rPr lang="ru-RU" sz="2400" dirty="0">
                <a:latin typeface="Arial Black" panose="020B0A04020102020204" pitchFamily="34" charset="0"/>
              </a:rPr>
              <a:t>» возрос до 180 эко</a:t>
            </a:r>
            <a:r>
              <a:rPr lang="ru-RU" sz="2400" dirty="0" smtClean="0">
                <a:latin typeface="Arial Black" panose="020B0A04020102020204" pitchFamily="34" charset="0"/>
              </a:rPr>
              <a:t>.</a:t>
            </a:r>
          </a:p>
          <a:p>
            <a:pPr lvl="0"/>
            <a:endParaRPr lang="ru-RU" sz="2400" dirty="0">
              <a:latin typeface="Arial Black" panose="020B0A04020102020204" pitchFamily="34" charset="0"/>
            </a:endParaRPr>
          </a:p>
          <a:p>
            <a:pPr lvl="0"/>
            <a:r>
              <a:rPr lang="ru-RU" sz="2400" dirty="0" smtClean="0">
                <a:latin typeface="Arial Black" panose="020B0A04020102020204" pitchFamily="34" charset="0"/>
              </a:rPr>
              <a:t>4.Курс </a:t>
            </a:r>
            <a:r>
              <a:rPr lang="ru-RU" sz="2400" dirty="0">
                <a:latin typeface="Arial Black" panose="020B0A04020102020204" pitchFamily="34" charset="0"/>
              </a:rPr>
              <a:t>акций мебельной фабрики «Нильс» остался неизменным</a:t>
            </a:r>
            <a:r>
              <a:rPr lang="ru-RU" sz="2400" dirty="0" smtClean="0">
                <a:latin typeface="Arial Black" panose="020B0A04020102020204" pitchFamily="34" charset="0"/>
              </a:rPr>
              <a:t>.</a:t>
            </a:r>
          </a:p>
          <a:p>
            <a:pPr lvl="0"/>
            <a:endParaRPr lang="ru-RU" sz="2400" dirty="0">
              <a:latin typeface="Arial Black" panose="020B0A04020102020204" pitchFamily="34" charset="0"/>
            </a:endParaRPr>
          </a:p>
          <a:p>
            <a:pPr lvl="0"/>
            <a:r>
              <a:rPr lang="ru-RU" sz="2400" dirty="0" smtClean="0">
                <a:latin typeface="Arial Black" panose="020B0A04020102020204" pitchFamily="34" charset="0"/>
              </a:rPr>
              <a:t>5.Курс акций молочной фабрики «Милко» упал до 100 эко.</a:t>
            </a:r>
          </a:p>
          <a:p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Arial Black" panose="020B0A04020102020204" pitchFamily="34" charset="0"/>
              </a:rPr>
              <a:t>Деловая игра «Фондовая биржа»</a:t>
            </a:r>
            <a:b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Arial Black" panose="020B0A04020102020204" pitchFamily="34" charset="0"/>
              </a:rPr>
            </a:br>
            <a:endParaRPr lang="ru-RU" sz="32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65633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4882547"/>
          </a:xfrm>
        </p:spPr>
        <p:txBody>
          <a:bodyPr>
            <a:normAutofit fontScale="92500"/>
          </a:bodyPr>
          <a:lstStyle/>
          <a:p>
            <a:pPr algn="ctr"/>
            <a:r>
              <a:rPr lang="en-US" sz="2400" b="1" dirty="0">
                <a:latin typeface="Arial Black" panose="020B0A04020102020204" pitchFamily="34" charset="0"/>
              </a:rPr>
              <a:t>II</a:t>
            </a:r>
            <a:r>
              <a:rPr lang="ru-RU" sz="2400" b="1" dirty="0">
                <a:latin typeface="Arial Black" panose="020B0A04020102020204" pitchFamily="34" charset="0"/>
              </a:rPr>
              <a:t> тур</a:t>
            </a:r>
            <a:endParaRPr lang="ru-RU" sz="2400" dirty="0">
              <a:latin typeface="Arial Black" panose="020B0A04020102020204" pitchFamily="34" charset="0"/>
            </a:endParaRPr>
          </a:p>
          <a:p>
            <a:pPr algn="ctr"/>
            <a:r>
              <a:rPr lang="ru-RU" sz="2400" dirty="0">
                <a:latin typeface="Arial Black" panose="020B0A04020102020204" pitchFamily="34" charset="0"/>
              </a:rPr>
              <a:t>НОВОСТИ:</a:t>
            </a:r>
          </a:p>
          <a:p>
            <a:pPr lvl="0"/>
            <a:r>
              <a:rPr lang="ru-RU" sz="2400" dirty="0" smtClean="0">
                <a:latin typeface="Arial Black" panose="020B0A04020102020204" pitchFamily="34" charset="0"/>
              </a:rPr>
              <a:t>1. Скоро </a:t>
            </a:r>
            <a:r>
              <a:rPr lang="ru-RU" sz="2400" dirty="0">
                <a:latin typeface="Arial Black" panose="020B0A04020102020204" pitchFamily="34" charset="0"/>
              </a:rPr>
              <a:t>1 сентября. Тысячи ребят сядут за парты</a:t>
            </a:r>
            <a:r>
              <a:rPr lang="ru-RU" sz="2400" dirty="0" smtClean="0">
                <a:latin typeface="Arial Black" panose="020B0A04020102020204" pitchFamily="34" charset="0"/>
              </a:rPr>
              <a:t>.</a:t>
            </a:r>
          </a:p>
          <a:p>
            <a:pPr lvl="0"/>
            <a:endParaRPr lang="ru-RU" sz="2400" dirty="0">
              <a:latin typeface="Arial Black" panose="020B0A04020102020204" pitchFamily="34" charset="0"/>
            </a:endParaRPr>
          </a:p>
          <a:p>
            <a:pPr lvl="0"/>
            <a:r>
              <a:rPr lang="ru-RU" sz="2400" dirty="0" smtClean="0">
                <a:latin typeface="Arial Black" panose="020B0A04020102020204" pitchFamily="34" charset="0"/>
              </a:rPr>
              <a:t>2. Засуха </a:t>
            </a:r>
            <a:r>
              <a:rPr lang="ru-RU" sz="2400" dirty="0">
                <a:latin typeface="Arial Black" panose="020B0A04020102020204" pitchFamily="34" charset="0"/>
              </a:rPr>
              <a:t>на среднем Западе стала причиной низкого урожая </a:t>
            </a:r>
            <a:r>
              <a:rPr lang="ru-RU" sz="2400" dirty="0" smtClean="0">
                <a:latin typeface="Arial Black" panose="020B0A04020102020204" pitchFamily="34" charset="0"/>
              </a:rPr>
              <a:t> кукурузы.</a:t>
            </a:r>
          </a:p>
          <a:p>
            <a:pPr lvl="0"/>
            <a:endParaRPr lang="ru-RU" sz="2400" dirty="0">
              <a:latin typeface="Arial Black" panose="020B0A04020102020204" pitchFamily="34" charset="0"/>
            </a:endParaRPr>
          </a:p>
          <a:p>
            <a:pPr lvl="0"/>
            <a:r>
              <a:rPr lang="ru-RU" sz="2400" dirty="0" smtClean="0">
                <a:latin typeface="Arial Black" panose="020B0A04020102020204" pitchFamily="34" charset="0"/>
              </a:rPr>
              <a:t>3. Рабочие </a:t>
            </a:r>
            <a:r>
              <a:rPr lang="ru-RU" sz="2400" dirty="0">
                <a:latin typeface="Arial Black" panose="020B0A04020102020204" pitchFamily="34" charset="0"/>
              </a:rPr>
              <a:t>мебельной фабрики «Нильс», требуя повышения заработной платы, объявили забастовку</a:t>
            </a:r>
            <a:r>
              <a:rPr lang="ru-RU" sz="2400" dirty="0" smtClean="0">
                <a:latin typeface="Arial Black" panose="020B0A04020102020204" pitchFamily="34" charset="0"/>
              </a:rPr>
              <a:t>.</a:t>
            </a:r>
          </a:p>
          <a:p>
            <a:pPr lvl="0"/>
            <a:endParaRPr lang="ru-RU" sz="2400" dirty="0">
              <a:latin typeface="Arial Black" panose="020B0A04020102020204" pitchFamily="34" charset="0"/>
            </a:endParaRPr>
          </a:p>
          <a:p>
            <a:pPr lvl="0"/>
            <a:r>
              <a:rPr lang="ru-RU" sz="2400" dirty="0" smtClean="0">
                <a:latin typeface="Arial Black" panose="020B0A04020102020204" pitchFamily="34" charset="0"/>
              </a:rPr>
              <a:t>4. На </a:t>
            </a:r>
            <a:r>
              <a:rPr lang="ru-RU" sz="2400" dirty="0">
                <a:latin typeface="Arial Black" panose="020B0A04020102020204" pitchFamily="34" charset="0"/>
              </a:rPr>
              <a:t>«</a:t>
            </a:r>
            <a:r>
              <a:rPr lang="ru-RU" sz="2400" dirty="0" err="1">
                <a:latin typeface="Arial Black" panose="020B0A04020102020204" pitchFamily="34" charset="0"/>
              </a:rPr>
              <a:t>Красфарме</a:t>
            </a:r>
            <a:r>
              <a:rPr lang="ru-RU" sz="2400" dirty="0">
                <a:latin typeface="Arial Black" panose="020B0A04020102020204" pitchFamily="34" charset="0"/>
              </a:rPr>
              <a:t>» вышел из строя воздухоочистительный фильтр. Экологи опасаются экологической катастрофы.</a:t>
            </a:r>
          </a:p>
          <a:p>
            <a:endParaRPr lang="ru-RU" sz="2000" dirty="0">
              <a:latin typeface="Arial Black" panose="020B0A040201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Arial Black" panose="020B0A04020102020204" pitchFamily="34" charset="0"/>
              </a:rPr>
              <a:t>Деловая игра «Фондовая биржа»</a:t>
            </a:r>
            <a:b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Arial Black" panose="020B0A04020102020204" pitchFamily="34" charset="0"/>
              </a:rPr>
            </a:b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3538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sz="2400" b="1" dirty="0">
                <a:latin typeface="Arial Black" panose="020B0A04020102020204" pitchFamily="34" charset="0"/>
              </a:rPr>
              <a:t>II</a:t>
            </a:r>
            <a:r>
              <a:rPr lang="ru-RU" sz="2400" b="1" dirty="0">
                <a:latin typeface="Arial Black" panose="020B0A04020102020204" pitchFamily="34" charset="0"/>
              </a:rPr>
              <a:t> тур</a:t>
            </a:r>
            <a:endParaRPr lang="ru-RU" sz="2400" dirty="0">
              <a:latin typeface="Arial Black" panose="020B0A04020102020204" pitchFamily="34" charset="0"/>
            </a:endParaRPr>
          </a:p>
          <a:p>
            <a:pPr algn="ctr"/>
            <a:r>
              <a:rPr lang="ru-RU" sz="2400" b="1" dirty="0">
                <a:latin typeface="Arial Black" panose="020B0A04020102020204" pitchFamily="34" charset="0"/>
              </a:rPr>
              <a:t>РЕЗУЛЬТАТЫ </a:t>
            </a:r>
            <a:r>
              <a:rPr lang="ru-RU" sz="2400" dirty="0" smtClean="0">
                <a:latin typeface="Arial Black" panose="020B0A04020102020204" pitchFamily="34" charset="0"/>
              </a:rPr>
              <a:t>:</a:t>
            </a:r>
            <a:endParaRPr lang="ru-RU" sz="2400" dirty="0">
              <a:latin typeface="Arial Black" panose="020B0A04020102020204" pitchFamily="34" charset="0"/>
            </a:endParaRPr>
          </a:p>
          <a:p>
            <a:pPr lvl="0"/>
            <a:r>
              <a:rPr lang="ru-RU" sz="2400" dirty="0" smtClean="0">
                <a:latin typeface="Arial Black" panose="020B0A04020102020204" pitchFamily="34" charset="0"/>
              </a:rPr>
              <a:t>1.Курс </a:t>
            </a:r>
            <a:r>
              <a:rPr lang="ru-RU" sz="2400" dirty="0">
                <a:latin typeface="Arial Black" panose="020B0A04020102020204" pitchFamily="34" charset="0"/>
              </a:rPr>
              <a:t>акций «</a:t>
            </a:r>
            <a:r>
              <a:rPr lang="ru-RU" sz="2400" dirty="0" err="1">
                <a:latin typeface="Arial Black" panose="020B0A04020102020204" pitchFamily="34" charset="0"/>
              </a:rPr>
              <a:t>Краскона</a:t>
            </a:r>
            <a:r>
              <a:rPr lang="ru-RU" sz="2400" dirty="0">
                <a:latin typeface="Arial Black" panose="020B0A04020102020204" pitchFamily="34" charset="0"/>
              </a:rPr>
              <a:t>» остался неизменным</a:t>
            </a:r>
            <a:r>
              <a:rPr lang="ru-RU" sz="2400" dirty="0" smtClean="0">
                <a:latin typeface="Arial Black" panose="020B0A04020102020204" pitchFamily="34" charset="0"/>
              </a:rPr>
              <a:t>.</a:t>
            </a:r>
          </a:p>
          <a:p>
            <a:pPr lvl="0"/>
            <a:endParaRPr lang="ru-RU" sz="2400" dirty="0">
              <a:latin typeface="Arial Black" panose="020B0A04020102020204" pitchFamily="34" charset="0"/>
            </a:endParaRPr>
          </a:p>
          <a:p>
            <a:pPr lvl="0"/>
            <a:r>
              <a:rPr lang="ru-RU" sz="2400" dirty="0" smtClean="0">
                <a:latin typeface="Arial Black" panose="020B0A04020102020204" pitchFamily="34" charset="0"/>
              </a:rPr>
              <a:t>2. Курс </a:t>
            </a:r>
            <a:r>
              <a:rPr lang="ru-RU" sz="2400" dirty="0">
                <a:latin typeface="Arial Black" panose="020B0A04020102020204" pitchFamily="34" charset="0"/>
              </a:rPr>
              <a:t>акций ЦБК возрос до 130 эко</a:t>
            </a:r>
            <a:r>
              <a:rPr lang="ru-RU" sz="2400" dirty="0" smtClean="0">
                <a:latin typeface="Arial Black" panose="020B0A04020102020204" pitchFamily="34" charset="0"/>
              </a:rPr>
              <a:t>.</a:t>
            </a:r>
          </a:p>
          <a:p>
            <a:pPr lvl="0"/>
            <a:endParaRPr lang="ru-RU" sz="2400" dirty="0">
              <a:latin typeface="Arial Black" panose="020B0A04020102020204" pitchFamily="34" charset="0"/>
            </a:endParaRPr>
          </a:p>
          <a:p>
            <a:pPr lvl="0"/>
            <a:r>
              <a:rPr lang="ru-RU" sz="2400" dirty="0" smtClean="0">
                <a:latin typeface="Arial Black" panose="020B0A04020102020204" pitchFamily="34" charset="0"/>
              </a:rPr>
              <a:t>3. Курс </a:t>
            </a:r>
            <a:r>
              <a:rPr lang="ru-RU" sz="2400" dirty="0">
                <a:latin typeface="Arial Black" panose="020B0A04020102020204" pitchFamily="34" charset="0"/>
              </a:rPr>
              <a:t>акций «</a:t>
            </a:r>
            <a:r>
              <a:rPr lang="ru-RU" sz="2400" dirty="0" err="1">
                <a:latin typeface="Arial Black" panose="020B0A04020102020204" pitchFamily="34" charset="0"/>
              </a:rPr>
              <a:t>Красфармы</a:t>
            </a:r>
            <a:r>
              <a:rPr lang="ru-RU" sz="2400" dirty="0">
                <a:latin typeface="Arial Black" panose="020B0A04020102020204" pitchFamily="34" charset="0"/>
              </a:rPr>
              <a:t>»  упал до 120 эко</a:t>
            </a:r>
            <a:r>
              <a:rPr lang="ru-RU" sz="2400" dirty="0" smtClean="0">
                <a:latin typeface="Arial Black" panose="020B0A04020102020204" pitchFamily="34" charset="0"/>
              </a:rPr>
              <a:t>.</a:t>
            </a:r>
          </a:p>
          <a:p>
            <a:pPr lvl="0"/>
            <a:endParaRPr lang="ru-RU" sz="2400" dirty="0">
              <a:latin typeface="Arial Black" panose="020B0A04020102020204" pitchFamily="34" charset="0"/>
            </a:endParaRPr>
          </a:p>
          <a:p>
            <a:pPr lvl="0"/>
            <a:r>
              <a:rPr lang="ru-RU" sz="2400" dirty="0" smtClean="0">
                <a:latin typeface="Arial Black" panose="020B0A04020102020204" pitchFamily="34" charset="0"/>
              </a:rPr>
              <a:t>4. Курс </a:t>
            </a:r>
            <a:r>
              <a:rPr lang="ru-RU" sz="2400" dirty="0">
                <a:latin typeface="Arial Black" panose="020B0A04020102020204" pitchFamily="34" charset="0"/>
              </a:rPr>
              <a:t>акций мебельной фабрики «Нильс» упал до 100 эко</a:t>
            </a:r>
            <a:r>
              <a:rPr lang="ru-RU" sz="2400" dirty="0" smtClean="0">
                <a:latin typeface="Arial Black" panose="020B0A04020102020204" pitchFamily="34" charset="0"/>
              </a:rPr>
              <a:t>.</a:t>
            </a:r>
          </a:p>
          <a:p>
            <a:pPr lvl="0"/>
            <a:endParaRPr lang="ru-RU" sz="2400" dirty="0">
              <a:latin typeface="Arial Black" panose="020B0A04020102020204" pitchFamily="34" charset="0"/>
            </a:endParaRPr>
          </a:p>
          <a:p>
            <a:pPr lvl="0"/>
            <a:r>
              <a:rPr lang="ru-RU" sz="2400" dirty="0" smtClean="0">
                <a:latin typeface="Arial Black" panose="020B0A04020102020204" pitchFamily="34" charset="0"/>
              </a:rPr>
              <a:t>5. Курс </a:t>
            </a:r>
            <a:r>
              <a:rPr lang="ru-RU" sz="2400" dirty="0">
                <a:latin typeface="Arial Black" panose="020B0A04020102020204" pitchFamily="34" charset="0"/>
              </a:rPr>
              <a:t>акций молочной фабрики «Милко» остался неизменным.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Arial Black" panose="020B0A04020102020204" pitchFamily="34" charset="0"/>
              </a:rPr>
              <a:t>Деловая игра «Фондовая биржа»</a:t>
            </a:r>
            <a:b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Arial Black" panose="020B0A04020102020204" pitchFamily="34" charset="0"/>
              </a:rPr>
            </a:br>
            <a:endParaRPr lang="ru-RU" sz="32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63278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481328"/>
            <a:ext cx="8784976" cy="4525963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US" sz="2600" b="1" dirty="0">
                <a:latin typeface="Arial Black" panose="020B0A04020102020204" pitchFamily="34" charset="0"/>
              </a:rPr>
              <a:t>III</a:t>
            </a:r>
            <a:r>
              <a:rPr lang="ru-RU" sz="2600" b="1" dirty="0">
                <a:latin typeface="Arial Black" panose="020B0A04020102020204" pitchFamily="34" charset="0"/>
              </a:rPr>
              <a:t> тур</a:t>
            </a:r>
          </a:p>
          <a:p>
            <a:pPr algn="ctr"/>
            <a:r>
              <a:rPr lang="ru-RU" sz="2600" b="1" dirty="0">
                <a:latin typeface="Arial Black" panose="020B0A04020102020204" pitchFamily="34" charset="0"/>
              </a:rPr>
              <a:t>НОВОСТИ:</a:t>
            </a:r>
          </a:p>
          <a:p>
            <a:pPr lvl="0"/>
            <a:r>
              <a:rPr lang="ru-RU" sz="2600" dirty="0" smtClean="0">
                <a:latin typeface="Arial Black" panose="020B0A04020102020204" pitchFamily="34" charset="0"/>
              </a:rPr>
              <a:t>1. Каждый </a:t>
            </a:r>
            <a:r>
              <a:rPr lang="ru-RU" sz="2600" dirty="0">
                <a:latin typeface="Arial Black" panose="020B0A04020102020204" pitchFamily="34" charset="0"/>
              </a:rPr>
              <a:t>день в нашем городе рождается десятки детей. Но специалисты отмечают, что у многих молодых мам пропадает молоко, и они вынуждены переходить на искусственное вскармливание</a:t>
            </a:r>
            <a:r>
              <a:rPr lang="ru-RU" sz="2600" dirty="0" smtClean="0">
                <a:latin typeface="Arial Black" panose="020B0A04020102020204" pitchFamily="34" charset="0"/>
              </a:rPr>
              <a:t>.</a:t>
            </a:r>
          </a:p>
          <a:p>
            <a:pPr lvl="0"/>
            <a:endParaRPr lang="ru-RU" sz="2600" dirty="0">
              <a:latin typeface="Arial Black" panose="020B0A04020102020204" pitchFamily="34" charset="0"/>
            </a:endParaRPr>
          </a:p>
          <a:p>
            <a:pPr lvl="0"/>
            <a:r>
              <a:rPr lang="ru-RU" sz="2600" dirty="0" smtClean="0">
                <a:latin typeface="Arial Black" panose="020B0A04020102020204" pitchFamily="34" charset="0"/>
              </a:rPr>
              <a:t>2. Хорошая </a:t>
            </a:r>
            <a:r>
              <a:rPr lang="ru-RU" sz="2600" dirty="0">
                <a:latin typeface="Arial Black" panose="020B0A04020102020204" pitchFamily="34" charset="0"/>
              </a:rPr>
              <a:t>рекламная компания на телевидении привела к росту спроса на мягкую мебель</a:t>
            </a:r>
            <a:r>
              <a:rPr lang="ru-RU" sz="2600" dirty="0" smtClean="0">
                <a:latin typeface="Arial Black" panose="020B0A04020102020204" pitchFamily="34" charset="0"/>
              </a:rPr>
              <a:t>.</a:t>
            </a:r>
          </a:p>
          <a:p>
            <a:pPr lvl="0"/>
            <a:endParaRPr lang="ru-RU" sz="2600" dirty="0">
              <a:latin typeface="Arial Black" panose="020B0A04020102020204" pitchFamily="34" charset="0"/>
            </a:endParaRPr>
          </a:p>
          <a:p>
            <a:pPr lvl="0"/>
            <a:r>
              <a:rPr lang="ru-RU" sz="2600" dirty="0" smtClean="0">
                <a:latin typeface="Arial Black" panose="020B0A04020102020204" pitchFamily="34" charset="0"/>
              </a:rPr>
              <a:t>3. В </a:t>
            </a:r>
            <a:r>
              <a:rPr lang="ru-RU" sz="2600" dirty="0">
                <a:latin typeface="Arial Black" panose="020B0A04020102020204" pitchFamily="34" charset="0"/>
              </a:rPr>
              <a:t>Японском море во время шторма потерпело   крушение японское рыболовецкое судно. Ведутся спасательные операции.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Arial Black" panose="020B0A04020102020204" pitchFamily="34" charset="0"/>
              </a:rPr>
              <a:t>Деловая игра «Фондовая биржа»</a:t>
            </a:r>
            <a:b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Arial Black" panose="020B0A04020102020204" pitchFamily="34" charset="0"/>
              </a:rPr>
            </a:b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534112"/>
      </p:ext>
    </p:extLst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080656"/>
            <a:ext cx="8640960" cy="4926636"/>
          </a:xfrm>
        </p:spPr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en-US" sz="2400" b="1" dirty="0" smtClean="0">
                <a:latin typeface="Arial Black" panose="020B0A04020102020204" pitchFamily="34" charset="0"/>
              </a:rPr>
              <a:t>III</a:t>
            </a:r>
            <a:r>
              <a:rPr lang="ru-RU" sz="2400" b="1" dirty="0" smtClean="0">
                <a:latin typeface="Arial Black" panose="020B0A04020102020204" pitchFamily="34" charset="0"/>
              </a:rPr>
              <a:t> </a:t>
            </a:r>
            <a:r>
              <a:rPr lang="ru-RU" sz="2400" b="1" dirty="0">
                <a:latin typeface="Arial Black" panose="020B0A04020102020204" pitchFamily="34" charset="0"/>
              </a:rPr>
              <a:t>тур</a:t>
            </a:r>
          </a:p>
          <a:p>
            <a:pPr algn="ctr"/>
            <a:r>
              <a:rPr lang="ru-RU" sz="2400" b="1" dirty="0">
                <a:solidFill>
                  <a:prstClr val="black"/>
                </a:solidFill>
                <a:latin typeface="Arial Black" panose="020B0A04020102020204" pitchFamily="34" charset="0"/>
              </a:rPr>
              <a:t>РЕЗУЛЬТАТЫ </a:t>
            </a:r>
            <a:r>
              <a:rPr lang="ru-RU" sz="2400" dirty="0" smtClean="0">
                <a:latin typeface="Arial Black" panose="020B0A04020102020204" pitchFamily="34" charset="0"/>
              </a:rPr>
              <a:t>:</a:t>
            </a:r>
            <a:endParaRPr lang="ru-RU" sz="2400" dirty="0">
              <a:latin typeface="Arial Black" panose="020B0A04020102020204" pitchFamily="34" charset="0"/>
            </a:endParaRPr>
          </a:p>
          <a:p>
            <a:pPr lvl="0"/>
            <a:r>
              <a:rPr lang="ru-RU" sz="2400" dirty="0" smtClean="0">
                <a:latin typeface="Arial Black" panose="020B0A04020102020204" pitchFamily="34" charset="0"/>
              </a:rPr>
              <a:t>1. Курс </a:t>
            </a:r>
            <a:r>
              <a:rPr lang="ru-RU" sz="2400" dirty="0">
                <a:latin typeface="Arial Black" panose="020B0A04020102020204" pitchFamily="34" charset="0"/>
              </a:rPr>
              <a:t>акций «</a:t>
            </a:r>
            <a:r>
              <a:rPr lang="ru-RU" sz="2400" dirty="0" err="1">
                <a:latin typeface="Arial Black" panose="020B0A04020102020204" pitchFamily="34" charset="0"/>
              </a:rPr>
              <a:t>Краскона</a:t>
            </a:r>
            <a:r>
              <a:rPr lang="ru-RU" sz="2400" dirty="0">
                <a:latin typeface="Arial Black" panose="020B0A04020102020204" pitchFamily="34" charset="0"/>
              </a:rPr>
              <a:t>» остался неизменным</a:t>
            </a:r>
            <a:r>
              <a:rPr lang="ru-RU" sz="2400" dirty="0" smtClean="0">
                <a:latin typeface="Arial Black" panose="020B0A04020102020204" pitchFamily="34" charset="0"/>
              </a:rPr>
              <a:t>.</a:t>
            </a:r>
          </a:p>
          <a:p>
            <a:pPr lvl="0"/>
            <a:endParaRPr lang="ru-RU" sz="2400" dirty="0">
              <a:latin typeface="Arial Black" panose="020B0A04020102020204" pitchFamily="34" charset="0"/>
            </a:endParaRPr>
          </a:p>
          <a:p>
            <a:pPr lvl="0"/>
            <a:r>
              <a:rPr lang="ru-RU" sz="2400" dirty="0" smtClean="0">
                <a:latin typeface="Arial Black" panose="020B0A04020102020204" pitchFamily="34" charset="0"/>
              </a:rPr>
              <a:t>2. Курс </a:t>
            </a:r>
            <a:r>
              <a:rPr lang="ru-RU" sz="2400" dirty="0">
                <a:latin typeface="Arial Black" panose="020B0A04020102020204" pitchFamily="34" charset="0"/>
              </a:rPr>
              <a:t>акций ЦБК остался неизменным</a:t>
            </a:r>
            <a:r>
              <a:rPr lang="ru-RU" sz="2400" dirty="0" smtClean="0">
                <a:latin typeface="Arial Black" panose="020B0A04020102020204" pitchFamily="34" charset="0"/>
              </a:rPr>
              <a:t>.</a:t>
            </a:r>
          </a:p>
          <a:p>
            <a:pPr lvl="0"/>
            <a:endParaRPr lang="ru-RU" sz="2400" dirty="0">
              <a:latin typeface="Arial Black" panose="020B0A04020102020204" pitchFamily="34" charset="0"/>
            </a:endParaRPr>
          </a:p>
          <a:p>
            <a:pPr lvl="0"/>
            <a:r>
              <a:rPr lang="ru-RU" sz="2400" dirty="0" smtClean="0">
                <a:latin typeface="Arial Black" panose="020B0A04020102020204" pitchFamily="34" charset="0"/>
              </a:rPr>
              <a:t>3. Курс </a:t>
            </a:r>
            <a:r>
              <a:rPr lang="ru-RU" sz="2400" dirty="0">
                <a:latin typeface="Arial Black" panose="020B0A04020102020204" pitchFamily="34" charset="0"/>
              </a:rPr>
              <a:t>акций «</a:t>
            </a:r>
            <a:r>
              <a:rPr lang="ru-RU" sz="2400" dirty="0" err="1" smtClean="0">
                <a:latin typeface="Arial Black" panose="020B0A04020102020204" pitchFamily="34" charset="0"/>
              </a:rPr>
              <a:t>Красфармы</a:t>
            </a:r>
            <a:r>
              <a:rPr lang="ru-RU" sz="2400" dirty="0">
                <a:latin typeface="Arial Black" panose="020B0A04020102020204" pitchFamily="34" charset="0"/>
              </a:rPr>
              <a:t>» возрос до 160 эко</a:t>
            </a:r>
            <a:r>
              <a:rPr lang="ru-RU" sz="2400" dirty="0" smtClean="0">
                <a:latin typeface="Arial Black" panose="020B0A04020102020204" pitchFamily="34" charset="0"/>
              </a:rPr>
              <a:t>.</a:t>
            </a:r>
          </a:p>
          <a:p>
            <a:pPr lvl="0"/>
            <a:endParaRPr lang="ru-RU" sz="2400" dirty="0">
              <a:latin typeface="Arial Black" panose="020B0A04020102020204" pitchFamily="34" charset="0"/>
            </a:endParaRPr>
          </a:p>
          <a:p>
            <a:pPr lvl="0"/>
            <a:r>
              <a:rPr lang="ru-RU" sz="2400" dirty="0" smtClean="0">
                <a:latin typeface="Arial Black" panose="020B0A04020102020204" pitchFamily="34" charset="0"/>
              </a:rPr>
              <a:t>4. Курс </a:t>
            </a:r>
            <a:r>
              <a:rPr lang="ru-RU" sz="2400" dirty="0">
                <a:latin typeface="Arial Black" panose="020B0A04020102020204" pitchFamily="34" charset="0"/>
              </a:rPr>
              <a:t>акций мебельной фабрики «Нильс» возрос до 150 эко</a:t>
            </a:r>
            <a:r>
              <a:rPr lang="ru-RU" sz="2400" dirty="0" smtClean="0">
                <a:latin typeface="Arial Black" panose="020B0A04020102020204" pitchFamily="34" charset="0"/>
              </a:rPr>
              <a:t>.</a:t>
            </a:r>
          </a:p>
          <a:p>
            <a:pPr lvl="0"/>
            <a:endParaRPr lang="ru-RU" sz="2400" dirty="0">
              <a:latin typeface="Arial Black" panose="020B0A04020102020204" pitchFamily="34" charset="0"/>
            </a:endParaRPr>
          </a:p>
          <a:p>
            <a:pPr lvl="0"/>
            <a:r>
              <a:rPr lang="ru-RU" sz="2400" dirty="0" smtClean="0">
                <a:latin typeface="Arial Black" panose="020B0A04020102020204" pitchFamily="34" charset="0"/>
              </a:rPr>
              <a:t>5. Курс </a:t>
            </a:r>
            <a:r>
              <a:rPr lang="ru-RU" sz="2400" dirty="0">
                <a:latin typeface="Arial Black" panose="020B0A04020102020204" pitchFamily="34" charset="0"/>
              </a:rPr>
              <a:t>акций молочной фабрики «Милко» возрос до 140 эко.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Black" panose="020B0A04020102020204" pitchFamily="34" charset="0"/>
              </a:rPr>
              <a:t/>
            </a:r>
            <a:b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Black" panose="020B0A04020102020204" pitchFamily="34" charset="0"/>
              </a:rPr>
            </a:b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Black" panose="020B0A04020102020204" pitchFamily="34" charset="0"/>
              </a:rPr>
              <a:t/>
            </a:r>
            <a:b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Black" panose="020B0A04020102020204" pitchFamily="34" charset="0"/>
              </a:rPr>
            </a:b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Black" panose="020B0A04020102020204" pitchFamily="34" charset="0"/>
              </a:rPr>
              <a:t>Деловая игра «Фондовая биржа»</a:t>
            </a:r>
            <a:br>
              <a:rPr lang="ru-RU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Black" panose="020B0A04020102020204" pitchFamily="34" charset="0"/>
              </a:rPr>
            </a:b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Black" panose="020B0A04020102020204" pitchFamily="34" charset="0"/>
              </a:rPr>
              <a:t/>
            </a:r>
            <a:br>
              <a:rPr lang="ru-RU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Black" panose="020B0A04020102020204" pitchFamily="34" charset="0"/>
              </a:rPr>
            </a:br>
            <a:r>
              <a:rPr lang="ru-RU" sz="2200" dirty="0" smtClean="0">
                <a:effectLst/>
                <a:latin typeface="Arial Black" panose="020B0A04020102020204" pitchFamily="34" charset="0"/>
              </a:rPr>
              <a:t> </a:t>
            </a:r>
            <a:br>
              <a:rPr lang="ru-RU" sz="2200" dirty="0" smtClean="0">
                <a:effectLst/>
                <a:latin typeface="Arial Black" panose="020B0A04020102020204" pitchFamily="34" charset="0"/>
              </a:rPr>
            </a:br>
            <a:r>
              <a:rPr lang="ru-RU" sz="2200" dirty="0" smtClean="0">
                <a:effectLst/>
                <a:latin typeface="Arial Black" panose="020B0A04020102020204" pitchFamily="34" charset="0"/>
              </a:rPr>
              <a:t/>
            </a:r>
            <a:br>
              <a:rPr lang="ru-RU" sz="2200" dirty="0" smtClean="0">
                <a:effectLst/>
                <a:latin typeface="Arial Black" panose="020B0A04020102020204" pitchFamily="34" charset="0"/>
              </a:rPr>
            </a:br>
            <a:endParaRPr lang="ru-RU" sz="2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726672"/>
      </p:ext>
    </p:extLst>
  </p:cSld>
  <p:clrMapOvr>
    <a:masterClrMapping/>
  </p:clrMapOvr>
  <p:transition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170579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latin typeface="Arial Black" panose="020B0A04020102020204" pitchFamily="34" charset="0"/>
              </a:rPr>
              <a:t>IV</a:t>
            </a:r>
            <a:r>
              <a:rPr lang="ru-RU" sz="2400" b="1" dirty="0">
                <a:latin typeface="Arial Black" panose="020B0A04020102020204" pitchFamily="34" charset="0"/>
              </a:rPr>
              <a:t> тур</a:t>
            </a:r>
            <a:endParaRPr lang="ru-RU" sz="2400" dirty="0">
              <a:latin typeface="Arial Black" panose="020B0A04020102020204" pitchFamily="34" charset="0"/>
            </a:endParaRPr>
          </a:p>
          <a:p>
            <a:pPr algn="ctr"/>
            <a:r>
              <a:rPr lang="ru-RU" sz="2400" dirty="0">
                <a:latin typeface="Arial Black" panose="020B0A04020102020204" pitchFamily="34" charset="0"/>
              </a:rPr>
              <a:t>НОВОСТИ:</a:t>
            </a:r>
          </a:p>
          <a:p>
            <a:pPr lvl="0"/>
            <a:r>
              <a:rPr lang="ru-RU" sz="2000" dirty="0" smtClean="0">
                <a:latin typeface="Arial Black" panose="020B0A04020102020204" pitchFamily="34" charset="0"/>
              </a:rPr>
              <a:t>1.На </a:t>
            </a:r>
            <a:r>
              <a:rPr lang="ru-RU" sz="2000" dirty="0">
                <a:latin typeface="Arial Black" panose="020B0A04020102020204" pitchFamily="34" charset="0"/>
              </a:rPr>
              <a:t>деревообрабатывающем заводе случился пожар. Жертв нет, причины возгорания выясняются</a:t>
            </a:r>
            <a:r>
              <a:rPr lang="ru-RU" sz="2000" dirty="0" smtClean="0">
                <a:latin typeface="Arial Black" panose="020B0A04020102020204" pitchFamily="34" charset="0"/>
              </a:rPr>
              <a:t>.</a:t>
            </a:r>
          </a:p>
          <a:p>
            <a:pPr lvl="0"/>
            <a:endParaRPr lang="ru-RU" sz="2000" dirty="0">
              <a:latin typeface="Arial Black" panose="020B0A04020102020204" pitchFamily="34" charset="0"/>
            </a:endParaRPr>
          </a:p>
          <a:p>
            <a:pPr lvl="0"/>
            <a:r>
              <a:rPr lang="ru-RU" sz="2000" dirty="0" smtClean="0">
                <a:latin typeface="Arial Black" panose="020B0A04020102020204" pitchFamily="34" charset="0"/>
              </a:rPr>
              <a:t>2. В </a:t>
            </a:r>
            <a:r>
              <a:rPr lang="ru-RU" sz="2000" dirty="0">
                <a:latin typeface="Arial Black" panose="020B0A04020102020204" pitchFamily="34" charset="0"/>
              </a:rPr>
              <a:t>нашем городе тысячи фирм, предоставляющих услуги Снегурочки и Деда Мороза</a:t>
            </a:r>
            <a:r>
              <a:rPr lang="ru-RU" sz="2000" dirty="0" smtClean="0">
                <a:latin typeface="Arial Black" panose="020B0A04020102020204" pitchFamily="34" charset="0"/>
              </a:rPr>
              <a:t>.</a:t>
            </a:r>
          </a:p>
          <a:p>
            <a:pPr lvl="0"/>
            <a:endParaRPr lang="ru-RU" sz="2000" dirty="0">
              <a:latin typeface="Arial Black" panose="020B0A04020102020204" pitchFamily="34" charset="0"/>
            </a:endParaRPr>
          </a:p>
          <a:p>
            <a:pPr lvl="0"/>
            <a:r>
              <a:rPr lang="ru-RU" sz="2000" dirty="0" smtClean="0">
                <a:latin typeface="Arial Black" panose="020B0A04020102020204" pitchFamily="34" charset="0"/>
              </a:rPr>
              <a:t>3. Над </a:t>
            </a:r>
            <a:r>
              <a:rPr lang="ru-RU" sz="2000" dirty="0">
                <a:latin typeface="Arial Black" panose="020B0A04020102020204" pitchFamily="34" charset="0"/>
              </a:rPr>
              <a:t>нашим городом установился циклон, в результате </a:t>
            </a:r>
            <a:r>
              <a:rPr lang="ru-RU" sz="2000" dirty="0" smtClean="0">
                <a:latin typeface="Arial Black" panose="020B0A04020102020204" pitchFamily="34" charset="0"/>
              </a:rPr>
              <a:t>будет </a:t>
            </a:r>
            <a:r>
              <a:rPr lang="ru-RU" sz="2000" dirty="0">
                <a:latin typeface="Arial Black" panose="020B0A04020102020204" pitchFamily="34" charset="0"/>
              </a:rPr>
              <a:t>понижаться температура воздуха. Что благоприятствует распространению инфекционных заболеваний. Будьте осторожны</a:t>
            </a:r>
            <a:r>
              <a:rPr lang="ru-RU" sz="2000" dirty="0" smtClean="0">
                <a:latin typeface="Arial Black" panose="020B0A04020102020204" pitchFamily="34" charset="0"/>
              </a:rPr>
              <a:t>.</a:t>
            </a:r>
          </a:p>
          <a:p>
            <a:pPr lvl="0"/>
            <a:endParaRPr lang="ru-RU" sz="2000" dirty="0">
              <a:latin typeface="Arial Black" panose="020B0A04020102020204" pitchFamily="34" charset="0"/>
            </a:endParaRPr>
          </a:p>
          <a:p>
            <a:pPr lvl="0"/>
            <a:r>
              <a:rPr lang="ru-RU" sz="2000" dirty="0" smtClean="0">
                <a:latin typeface="Arial Black" panose="020B0A04020102020204" pitchFamily="34" charset="0"/>
              </a:rPr>
              <a:t>4. Похоже</a:t>
            </a:r>
            <a:r>
              <a:rPr lang="ru-RU" sz="2000" dirty="0">
                <a:latin typeface="Arial Black" panose="020B0A04020102020204" pitchFamily="34" charset="0"/>
              </a:rPr>
              <a:t>, красноярцам все же придется оплачивать 100%  реальной стоимости услуг ЖКХ.    </a:t>
            </a:r>
          </a:p>
          <a:p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Arial Black" panose="020B0A04020102020204" pitchFamily="34" charset="0"/>
              </a:rPr>
              <a:t>Деловая игра «Фондовая биржа»</a:t>
            </a:r>
            <a:b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Arial Black" panose="020B0A04020102020204" pitchFamily="34" charset="0"/>
              </a:rPr>
            </a:b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6077"/>
      </p:ext>
    </p:extLst>
  </p:cSld>
  <p:clrMapOvr>
    <a:masterClrMapping/>
  </p:clrMapOvr>
  <p:transition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sz="2400" b="1" dirty="0">
                <a:latin typeface="Arial Black" panose="020B0A04020102020204" pitchFamily="34" charset="0"/>
              </a:rPr>
              <a:t>IV</a:t>
            </a:r>
            <a:r>
              <a:rPr lang="ru-RU" sz="2400" b="1" dirty="0">
                <a:latin typeface="Arial Black" panose="020B0A04020102020204" pitchFamily="34" charset="0"/>
              </a:rPr>
              <a:t> тур</a:t>
            </a:r>
            <a:endParaRPr lang="ru-RU" sz="2400" dirty="0">
              <a:latin typeface="Arial Black" panose="020B0A04020102020204" pitchFamily="34" charset="0"/>
            </a:endParaRPr>
          </a:p>
          <a:p>
            <a:pPr algn="ctr"/>
            <a:r>
              <a:rPr lang="ru-RU" sz="2400" b="1" dirty="0">
                <a:solidFill>
                  <a:prstClr val="black"/>
                </a:solidFill>
                <a:latin typeface="Arial Black" panose="020B0A04020102020204" pitchFamily="34" charset="0"/>
              </a:rPr>
              <a:t>РЕЗУЛЬТАТЫ </a:t>
            </a:r>
            <a:r>
              <a:rPr lang="ru-RU" sz="2400" dirty="0" smtClean="0">
                <a:latin typeface="Arial Black" panose="020B0A04020102020204" pitchFamily="34" charset="0"/>
              </a:rPr>
              <a:t>:</a:t>
            </a:r>
            <a:endParaRPr lang="ru-RU" sz="2400" dirty="0">
              <a:latin typeface="Arial Black" panose="020B0A04020102020204" pitchFamily="34" charset="0"/>
            </a:endParaRPr>
          </a:p>
          <a:p>
            <a:pPr lvl="0"/>
            <a:r>
              <a:rPr lang="ru-RU" sz="2400" dirty="0" smtClean="0">
                <a:latin typeface="Arial Black" panose="020B0A04020102020204" pitchFamily="34" charset="0"/>
              </a:rPr>
              <a:t>1. Курс </a:t>
            </a:r>
            <a:r>
              <a:rPr lang="ru-RU" sz="2400" dirty="0">
                <a:latin typeface="Arial Black" panose="020B0A04020102020204" pitchFamily="34" charset="0"/>
              </a:rPr>
              <a:t>акций «</a:t>
            </a:r>
            <a:r>
              <a:rPr lang="ru-RU" sz="2400" dirty="0" err="1">
                <a:latin typeface="Arial Black" panose="020B0A04020102020204" pitchFamily="34" charset="0"/>
              </a:rPr>
              <a:t>Краскона</a:t>
            </a:r>
            <a:r>
              <a:rPr lang="ru-RU" sz="2400" dirty="0">
                <a:latin typeface="Arial Black" panose="020B0A04020102020204" pitchFamily="34" charset="0"/>
              </a:rPr>
              <a:t>» возрос до 150 эко</a:t>
            </a:r>
            <a:r>
              <a:rPr lang="ru-RU" sz="2400" dirty="0" smtClean="0">
                <a:latin typeface="Arial Black" panose="020B0A04020102020204" pitchFamily="34" charset="0"/>
              </a:rPr>
              <a:t>.</a:t>
            </a:r>
          </a:p>
          <a:p>
            <a:pPr lvl="0"/>
            <a:endParaRPr lang="ru-RU" sz="2400" dirty="0">
              <a:latin typeface="Arial Black" panose="020B0A04020102020204" pitchFamily="34" charset="0"/>
            </a:endParaRPr>
          </a:p>
          <a:p>
            <a:pPr lvl="0"/>
            <a:r>
              <a:rPr lang="ru-RU" sz="2400" dirty="0" smtClean="0">
                <a:latin typeface="Arial Black" panose="020B0A04020102020204" pitchFamily="34" charset="0"/>
              </a:rPr>
              <a:t>2. Курс </a:t>
            </a:r>
            <a:r>
              <a:rPr lang="ru-RU" sz="2400" dirty="0">
                <a:latin typeface="Arial Black" panose="020B0A04020102020204" pitchFamily="34" charset="0"/>
              </a:rPr>
              <a:t>акций ЦБК упал до 110 эко</a:t>
            </a:r>
            <a:r>
              <a:rPr lang="ru-RU" sz="2400" dirty="0" smtClean="0">
                <a:latin typeface="Arial Black" panose="020B0A04020102020204" pitchFamily="34" charset="0"/>
              </a:rPr>
              <a:t>.</a:t>
            </a:r>
          </a:p>
          <a:p>
            <a:pPr lvl="0"/>
            <a:endParaRPr lang="ru-RU" sz="2400" dirty="0">
              <a:latin typeface="Arial Black" panose="020B0A04020102020204" pitchFamily="34" charset="0"/>
            </a:endParaRPr>
          </a:p>
          <a:p>
            <a:pPr lvl="0"/>
            <a:r>
              <a:rPr lang="ru-RU" sz="2400" dirty="0" smtClean="0">
                <a:latin typeface="Arial Black" panose="020B0A04020102020204" pitchFamily="34" charset="0"/>
              </a:rPr>
              <a:t>3. Курс </a:t>
            </a:r>
            <a:r>
              <a:rPr lang="ru-RU" sz="2400" dirty="0">
                <a:latin typeface="Arial Black" panose="020B0A04020102020204" pitchFamily="34" charset="0"/>
              </a:rPr>
              <a:t>акций «</a:t>
            </a:r>
            <a:r>
              <a:rPr lang="ru-RU" sz="2400" dirty="0" err="1" smtClean="0">
                <a:latin typeface="Arial Black" panose="020B0A04020102020204" pitchFamily="34" charset="0"/>
              </a:rPr>
              <a:t>Красфармы</a:t>
            </a:r>
            <a:r>
              <a:rPr lang="ru-RU" sz="2400" dirty="0">
                <a:latin typeface="Arial Black" panose="020B0A04020102020204" pitchFamily="34" charset="0"/>
              </a:rPr>
              <a:t>» возрос до 190 эко</a:t>
            </a:r>
            <a:r>
              <a:rPr lang="ru-RU" sz="2400" dirty="0" smtClean="0">
                <a:latin typeface="Arial Black" panose="020B0A04020102020204" pitchFamily="34" charset="0"/>
              </a:rPr>
              <a:t>.</a:t>
            </a:r>
          </a:p>
          <a:p>
            <a:pPr lvl="0"/>
            <a:endParaRPr lang="ru-RU" sz="2400" dirty="0">
              <a:latin typeface="Arial Black" panose="020B0A04020102020204" pitchFamily="34" charset="0"/>
            </a:endParaRPr>
          </a:p>
          <a:p>
            <a:pPr lvl="0"/>
            <a:r>
              <a:rPr lang="ru-RU" sz="2400" dirty="0" smtClean="0">
                <a:latin typeface="Arial Black" panose="020B0A04020102020204" pitchFamily="34" charset="0"/>
              </a:rPr>
              <a:t>4. Курс </a:t>
            </a:r>
            <a:r>
              <a:rPr lang="ru-RU" sz="2400" dirty="0">
                <a:latin typeface="Arial Black" panose="020B0A04020102020204" pitchFamily="34" charset="0"/>
              </a:rPr>
              <a:t>акций мебельной фабрики «Нильс» упал до 120 эко</a:t>
            </a:r>
            <a:r>
              <a:rPr lang="ru-RU" sz="2400" dirty="0" smtClean="0">
                <a:latin typeface="Arial Black" panose="020B0A04020102020204" pitchFamily="34" charset="0"/>
              </a:rPr>
              <a:t>.</a:t>
            </a:r>
          </a:p>
          <a:p>
            <a:pPr lvl="0"/>
            <a:endParaRPr lang="ru-RU" sz="2400" dirty="0">
              <a:latin typeface="Arial Black" panose="020B0A04020102020204" pitchFamily="34" charset="0"/>
            </a:endParaRPr>
          </a:p>
          <a:p>
            <a:pPr lvl="0"/>
            <a:r>
              <a:rPr lang="ru-RU" sz="2400" dirty="0" smtClean="0">
                <a:latin typeface="Arial Black" panose="020B0A04020102020204" pitchFamily="34" charset="0"/>
              </a:rPr>
              <a:t>5. Курс </a:t>
            </a:r>
            <a:r>
              <a:rPr lang="ru-RU" sz="2400" dirty="0">
                <a:latin typeface="Arial Black" panose="020B0A04020102020204" pitchFamily="34" charset="0"/>
              </a:rPr>
              <a:t>акций молочной фабрики «Милко» остался неизменным.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Arial Black" panose="020B0A04020102020204" pitchFamily="34" charset="0"/>
              </a:rPr>
              <a:t>Деловая игра «Фондовая биржа»</a:t>
            </a:r>
            <a:b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Arial Black" panose="020B0A04020102020204" pitchFamily="34" charset="0"/>
              </a:rPr>
            </a:b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921437"/>
      </p:ext>
    </p:extLst>
  </p:cSld>
  <p:clrMapOvr>
    <a:masterClrMapping/>
  </p:clrMapOvr>
  <p:transition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092891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sz="3100" b="1" dirty="0">
                <a:latin typeface="Arial Black" panose="020B0A04020102020204" pitchFamily="34" charset="0"/>
              </a:rPr>
              <a:t>V</a:t>
            </a:r>
            <a:r>
              <a:rPr lang="ru-RU" sz="3100" b="1" dirty="0">
                <a:latin typeface="Arial Black" panose="020B0A04020102020204" pitchFamily="34" charset="0"/>
              </a:rPr>
              <a:t> тур</a:t>
            </a:r>
            <a:endParaRPr lang="ru-RU" sz="3100" dirty="0">
              <a:latin typeface="Arial Black" panose="020B0A04020102020204" pitchFamily="34" charset="0"/>
            </a:endParaRPr>
          </a:p>
          <a:p>
            <a:pPr algn="ctr"/>
            <a:r>
              <a:rPr lang="ru-RU" sz="3100" dirty="0">
                <a:latin typeface="Arial Black" panose="020B0A04020102020204" pitchFamily="34" charset="0"/>
              </a:rPr>
              <a:t>НОВОСТИ:</a:t>
            </a:r>
          </a:p>
          <a:p>
            <a:pPr lvl="0"/>
            <a:r>
              <a:rPr lang="ru-RU" sz="3100" dirty="0" smtClean="0">
                <a:latin typeface="Arial Black" panose="020B0A04020102020204" pitchFamily="34" charset="0"/>
              </a:rPr>
              <a:t>1. Госдума </a:t>
            </a:r>
            <a:r>
              <a:rPr lang="ru-RU" sz="3100" dirty="0">
                <a:latin typeface="Arial Black" panose="020B0A04020102020204" pitchFamily="34" charset="0"/>
              </a:rPr>
              <a:t>приняла закон о повышении акцизных сборов на сахар на 20</a:t>
            </a:r>
            <a:r>
              <a:rPr lang="ru-RU" sz="3100" dirty="0" smtClean="0">
                <a:latin typeface="Arial Black" panose="020B0A04020102020204" pitchFamily="34" charset="0"/>
              </a:rPr>
              <a:t>%.</a:t>
            </a:r>
          </a:p>
          <a:p>
            <a:pPr marL="109728" lvl="0" indent="0">
              <a:buNone/>
            </a:pPr>
            <a:endParaRPr lang="ru-RU" sz="3100" dirty="0">
              <a:latin typeface="Arial Black" panose="020B0A04020102020204" pitchFamily="34" charset="0"/>
            </a:endParaRPr>
          </a:p>
          <a:p>
            <a:pPr lvl="0"/>
            <a:r>
              <a:rPr lang="ru-RU" sz="3100" dirty="0" smtClean="0">
                <a:latin typeface="Arial Black" panose="020B0A04020102020204" pitchFamily="34" charset="0"/>
              </a:rPr>
              <a:t>2. Из-за </a:t>
            </a:r>
            <a:r>
              <a:rPr lang="ru-RU" sz="3100" dirty="0">
                <a:latin typeface="Arial Black" panose="020B0A04020102020204" pitchFamily="34" charset="0"/>
              </a:rPr>
              <a:t>неблагоприятной экологической обстановки медики зафиксировали острую нехватку йода в организме горожан, что грозит увеличению заболеваний щитовидной железы. </a:t>
            </a:r>
            <a:endParaRPr lang="ru-RU" sz="3100" dirty="0" smtClean="0">
              <a:latin typeface="Arial Black" panose="020B0A04020102020204" pitchFamily="34" charset="0"/>
            </a:endParaRPr>
          </a:p>
          <a:p>
            <a:pPr lvl="0"/>
            <a:endParaRPr lang="ru-RU" sz="3100" dirty="0" smtClean="0">
              <a:latin typeface="Arial Black" panose="020B0A04020102020204" pitchFamily="34" charset="0"/>
            </a:endParaRPr>
          </a:p>
          <a:p>
            <a:pPr lvl="0"/>
            <a:r>
              <a:rPr lang="ru-RU" sz="3100" dirty="0" smtClean="0">
                <a:latin typeface="Arial Black" panose="020B0A04020102020204" pitchFamily="34" charset="0"/>
              </a:rPr>
              <a:t>3. На </a:t>
            </a:r>
            <a:r>
              <a:rPr lang="ru-RU" sz="3100" dirty="0">
                <a:latin typeface="Arial Black" panose="020B0A04020102020204" pitchFamily="34" charset="0"/>
              </a:rPr>
              <a:t>прилавках магазинов появилась новая продукция – йодированное молоко</a:t>
            </a:r>
            <a:r>
              <a:rPr lang="ru-RU" sz="3100" dirty="0" smtClean="0">
                <a:latin typeface="Arial Black" panose="020B0A04020102020204" pitchFamily="34" charset="0"/>
              </a:rPr>
              <a:t>.</a:t>
            </a:r>
          </a:p>
          <a:p>
            <a:pPr lvl="0"/>
            <a:endParaRPr lang="ru-RU" sz="3100" dirty="0">
              <a:latin typeface="Arial Black" panose="020B0A04020102020204" pitchFamily="34" charset="0"/>
            </a:endParaRPr>
          </a:p>
          <a:p>
            <a:pPr lvl="0"/>
            <a:r>
              <a:rPr lang="ru-RU" sz="3100" dirty="0" smtClean="0">
                <a:latin typeface="Arial Black" panose="020B0A04020102020204" pitchFamily="34" charset="0"/>
              </a:rPr>
              <a:t>4. На </a:t>
            </a:r>
            <a:r>
              <a:rPr lang="ru-RU" sz="3100" dirty="0">
                <a:latin typeface="Arial Black" panose="020B0A04020102020204" pitchFamily="34" charset="0"/>
              </a:rPr>
              <a:t>мебельной фабрике «Нильс» установлено новое оборудование, применяя которое, можно будет выпускать более качественную и удобную мебель</a:t>
            </a:r>
            <a:r>
              <a:rPr lang="ru-RU" sz="3100" dirty="0" smtClean="0">
                <a:latin typeface="Arial Black" panose="020B0A04020102020204" pitchFamily="34" charset="0"/>
              </a:rPr>
              <a:t>.</a:t>
            </a:r>
          </a:p>
          <a:p>
            <a:pPr lvl="0"/>
            <a:endParaRPr lang="ru-RU" sz="3100" dirty="0">
              <a:latin typeface="Arial Black" panose="020B0A04020102020204" pitchFamily="34" charset="0"/>
            </a:endParaRPr>
          </a:p>
          <a:p>
            <a:pPr lvl="0"/>
            <a:r>
              <a:rPr lang="ru-RU" sz="3100" dirty="0" smtClean="0">
                <a:latin typeface="Arial Black" panose="020B0A04020102020204" pitchFamily="34" charset="0"/>
              </a:rPr>
              <a:t>5. Избирательная </a:t>
            </a:r>
            <a:r>
              <a:rPr lang="ru-RU" sz="3100" dirty="0">
                <a:latin typeface="Arial Black" panose="020B0A04020102020204" pitchFamily="34" charset="0"/>
              </a:rPr>
              <a:t>комиссия Красноярского края закончила прием документов от кандидатов на пост губернатора.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Arial Black" panose="020B0A04020102020204" pitchFamily="34" charset="0"/>
              </a:rPr>
              <a:t>Деловая игра «Фондовая биржа»</a:t>
            </a:r>
            <a:b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Arial Black" panose="020B0A04020102020204" pitchFamily="34" charset="0"/>
              </a:rPr>
            </a:b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56391"/>
      </p:ext>
    </p:extLst>
  </p:cSld>
  <p:clrMapOvr>
    <a:masterClrMapping/>
  </p:clrMapOvr>
  <p:transition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sz="2400" b="1" dirty="0">
                <a:latin typeface="Arial Black" panose="020B0A04020102020204" pitchFamily="34" charset="0"/>
              </a:rPr>
              <a:t>V</a:t>
            </a:r>
            <a:r>
              <a:rPr lang="ru-RU" sz="2400" b="1" dirty="0">
                <a:latin typeface="Arial Black" panose="020B0A04020102020204" pitchFamily="34" charset="0"/>
              </a:rPr>
              <a:t> </a:t>
            </a:r>
            <a:r>
              <a:rPr lang="ru-RU" sz="2400" b="1" dirty="0" smtClean="0">
                <a:latin typeface="Arial Black" panose="020B0A04020102020204" pitchFamily="34" charset="0"/>
              </a:rPr>
              <a:t>тур</a:t>
            </a:r>
          </a:p>
          <a:p>
            <a:pPr algn="ctr"/>
            <a:r>
              <a:rPr lang="ru-RU" sz="2400" b="1" dirty="0">
                <a:solidFill>
                  <a:prstClr val="black"/>
                </a:solidFill>
                <a:latin typeface="Arial Black" panose="020B0A04020102020204" pitchFamily="34" charset="0"/>
              </a:rPr>
              <a:t>РЕЗУЛЬТАТЫ </a:t>
            </a:r>
            <a:r>
              <a:rPr lang="ru-RU" sz="2400" dirty="0" smtClean="0">
                <a:latin typeface="Arial Black" panose="020B0A04020102020204" pitchFamily="34" charset="0"/>
              </a:rPr>
              <a:t>:</a:t>
            </a:r>
            <a:endParaRPr lang="ru-RU" sz="2400" dirty="0">
              <a:latin typeface="Arial Black" panose="020B0A04020102020204" pitchFamily="34" charset="0"/>
            </a:endParaRPr>
          </a:p>
          <a:p>
            <a:pPr lvl="0"/>
            <a:r>
              <a:rPr lang="ru-RU" sz="2400" dirty="0" smtClean="0">
                <a:latin typeface="Arial Black" panose="020B0A04020102020204" pitchFamily="34" charset="0"/>
              </a:rPr>
              <a:t>1. Курс </a:t>
            </a:r>
            <a:r>
              <a:rPr lang="ru-RU" sz="2400" dirty="0">
                <a:latin typeface="Arial Black" panose="020B0A04020102020204" pitchFamily="34" charset="0"/>
              </a:rPr>
              <a:t>акций «</a:t>
            </a:r>
            <a:r>
              <a:rPr lang="ru-RU" sz="2400" dirty="0" err="1">
                <a:latin typeface="Arial Black" panose="020B0A04020102020204" pitchFamily="34" charset="0"/>
              </a:rPr>
              <a:t>Краскона</a:t>
            </a:r>
            <a:r>
              <a:rPr lang="ru-RU" sz="2400" dirty="0">
                <a:latin typeface="Arial Black" panose="020B0A04020102020204" pitchFamily="34" charset="0"/>
              </a:rPr>
              <a:t>» упал до 120 эко</a:t>
            </a:r>
            <a:r>
              <a:rPr lang="ru-RU" sz="2400" dirty="0" smtClean="0">
                <a:latin typeface="Arial Black" panose="020B0A04020102020204" pitchFamily="34" charset="0"/>
              </a:rPr>
              <a:t>.</a:t>
            </a:r>
          </a:p>
          <a:p>
            <a:pPr lvl="0"/>
            <a:endParaRPr lang="ru-RU" sz="2400" dirty="0">
              <a:latin typeface="Arial Black" panose="020B0A04020102020204" pitchFamily="34" charset="0"/>
            </a:endParaRPr>
          </a:p>
          <a:p>
            <a:pPr lvl="0"/>
            <a:r>
              <a:rPr lang="ru-RU" sz="2400" dirty="0" smtClean="0">
                <a:latin typeface="Arial Black" panose="020B0A04020102020204" pitchFamily="34" charset="0"/>
              </a:rPr>
              <a:t>2. Курс </a:t>
            </a:r>
            <a:r>
              <a:rPr lang="ru-RU" sz="2400" dirty="0">
                <a:latin typeface="Arial Black" panose="020B0A04020102020204" pitchFamily="34" charset="0"/>
              </a:rPr>
              <a:t>акций ЦБК остался неизменным</a:t>
            </a:r>
            <a:r>
              <a:rPr lang="ru-RU" sz="2400" dirty="0" smtClean="0">
                <a:latin typeface="Arial Black" panose="020B0A04020102020204" pitchFamily="34" charset="0"/>
              </a:rPr>
              <a:t>.</a:t>
            </a:r>
          </a:p>
          <a:p>
            <a:pPr lvl="0"/>
            <a:endParaRPr lang="ru-RU" sz="2400" dirty="0">
              <a:latin typeface="Arial Black" panose="020B0A04020102020204" pitchFamily="34" charset="0"/>
            </a:endParaRPr>
          </a:p>
          <a:p>
            <a:pPr lvl="0"/>
            <a:r>
              <a:rPr lang="ru-RU" sz="2400" dirty="0" smtClean="0">
                <a:latin typeface="Arial Black" panose="020B0A04020102020204" pitchFamily="34" charset="0"/>
              </a:rPr>
              <a:t>3. Курс </a:t>
            </a:r>
            <a:r>
              <a:rPr lang="ru-RU" sz="2400" dirty="0">
                <a:latin typeface="Arial Black" panose="020B0A04020102020204" pitchFamily="34" charset="0"/>
              </a:rPr>
              <a:t>акций </a:t>
            </a:r>
            <a:r>
              <a:rPr lang="ru-RU" sz="2400" dirty="0">
                <a:latin typeface="Arial Black" panose="020B0A04020102020204" pitchFamily="34" charset="0"/>
                <a:ea typeface="Calibri" panose="020F0502020204030204" pitchFamily="34" charset="0"/>
              </a:rPr>
              <a:t>«</a:t>
            </a:r>
            <a:r>
              <a:rPr lang="ru-RU" sz="2400" dirty="0" err="1">
                <a:latin typeface="Arial Black" panose="020B0A04020102020204" pitchFamily="34" charset="0"/>
                <a:ea typeface="Calibri" panose="020F0502020204030204" pitchFamily="34" charset="0"/>
              </a:rPr>
              <a:t>Красфармы</a:t>
            </a:r>
            <a:r>
              <a:rPr lang="ru-RU" sz="2400" dirty="0">
                <a:latin typeface="Arial Black" panose="020B0A04020102020204" pitchFamily="34" charset="0"/>
                <a:ea typeface="Calibri" panose="020F0502020204030204" pitchFamily="34" charset="0"/>
              </a:rPr>
              <a:t>» </a:t>
            </a:r>
            <a:r>
              <a:rPr lang="ru-RU" sz="2400" dirty="0" smtClean="0">
                <a:latin typeface="Arial Black" panose="020B0A04020102020204" pitchFamily="34" charset="0"/>
              </a:rPr>
              <a:t>остался </a:t>
            </a:r>
            <a:r>
              <a:rPr lang="ru-RU" sz="2400" dirty="0">
                <a:latin typeface="Arial Black" panose="020B0A04020102020204" pitchFamily="34" charset="0"/>
              </a:rPr>
              <a:t>неизменным</a:t>
            </a:r>
            <a:r>
              <a:rPr lang="ru-RU" sz="2400" dirty="0" smtClean="0">
                <a:latin typeface="Arial Black" panose="020B0A04020102020204" pitchFamily="34" charset="0"/>
              </a:rPr>
              <a:t>.</a:t>
            </a:r>
          </a:p>
          <a:p>
            <a:pPr lvl="0"/>
            <a:endParaRPr lang="ru-RU" sz="2400" dirty="0">
              <a:latin typeface="Arial Black" panose="020B0A04020102020204" pitchFamily="34" charset="0"/>
            </a:endParaRPr>
          </a:p>
          <a:p>
            <a:pPr lvl="0"/>
            <a:r>
              <a:rPr lang="ru-RU" sz="2400" dirty="0" smtClean="0">
                <a:latin typeface="Arial Black" panose="020B0A04020102020204" pitchFamily="34" charset="0"/>
              </a:rPr>
              <a:t>4. Курс </a:t>
            </a:r>
            <a:r>
              <a:rPr lang="ru-RU" sz="2400" dirty="0">
                <a:latin typeface="Arial Black" panose="020B0A04020102020204" pitchFamily="34" charset="0"/>
              </a:rPr>
              <a:t>акций мебельной фабрики «Нильс» возрос до 150 эко</a:t>
            </a:r>
            <a:r>
              <a:rPr lang="ru-RU" sz="2400" dirty="0" smtClean="0">
                <a:latin typeface="Arial Black" panose="020B0A04020102020204" pitchFamily="34" charset="0"/>
              </a:rPr>
              <a:t>.</a:t>
            </a:r>
          </a:p>
          <a:p>
            <a:pPr lvl="0"/>
            <a:endParaRPr lang="ru-RU" sz="2400" dirty="0">
              <a:latin typeface="Arial Black" panose="020B0A04020102020204" pitchFamily="34" charset="0"/>
            </a:endParaRPr>
          </a:p>
          <a:p>
            <a:pPr lvl="0"/>
            <a:r>
              <a:rPr lang="ru-RU" sz="2400" dirty="0" smtClean="0">
                <a:latin typeface="Arial Black" panose="020B0A04020102020204" pitchFamily="34" charset="0"/>
              </a:rPr>
              <a:t>5. Курс </a:t>
            </a:r>
            <a:r>
              <a:rPr lang="ru-RU" sz="2400" dirty="0">
                <a:latin typeface="Arial Black" panose="020B0A04020102020204" pitchFamily="34" charset="0"/>
              </a:rPr>
              <a:t>акций молочной фабрики «Милко» возрос до 160 эко.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Arial Black" panose="020B0A04020102020204" pitchFamily="34" charset="0"/>
              </a:rPr>
              <a:t>Деловая игра «Фондовая биржа»</a:t>
            </a:r>
            <a:b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Arial Black" panose="020B0A04020102020204" pitchFamily="34" charset="0"/>
              </a:rPr>
            </a:b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491028"/>
      </p:ext>
    </p:extLst>
  </p:cSld>
  <p:clrMapOvr>
    <a:masterClrMapping/>
  </p:clrMapOvr>
  <p:transition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009300"/>
              </p:ext>
            </p:extLst>
          </p:nvPr>
        </p:nvGraphicFramePr>
        <p:xfrm>
          <a:off x="179513" y="1124747"/>
          <a:ext cx="8856983" cy="4641397"/>
        </p:xfrm>
        <a:graphic>
          <a:graphicData uri="http://schemas.openxmlformats.org/drawingml/2006/table">
            <a:tbl>
              <a:tblPr firstRow="1" firstCol="1" bandRow="1"/>
              <a:tblGrid>
                <a:gridCol w="1509800">
                  <a:extLst>
                    <a:ext uri="{9D8B030D-6E8A-4147-A177-3AD203B41FA5}">
                      <a16:colId xmlns:a16="http://schemas.microsoft.com/office/drawing/2014/main" val="2595622875"/>
                    </a:ext>
                  </a:extLst>
                </a:gridCol>
                <a:gridCol w="775933">
                  <a:extLst>
                    <a:ext uri="{9D8B030D-6E8A-4147-A177-3AD203B41FA5}">
                      <a16:colId xmlns:a16="http://schemas.microsoft.com/office/drawing/2014/main" val="788645925"/>
                    </a:ext>
                  </a:extLst>
                </a:gridCol>
                <a:gridCol w="432660">
                  <a:extLst>
                    <a:ext uri="{9D8B030D-6E8A-4147-A177-3AD203B41FA5}">
                      <a16:colId xmlns:a16="http://schemas.microsoft.com/office/drawing/2014/main" val="3825067662"/>
                    </a:ext>
                  </a:extLst>
                </a:gridCol>
                <a:gridCol w="432660">
                  <a:extLst>
                    <a:ext uri="{9D8B030D-6E8A-4147-A177-3AD203B41FA5}">
                      <a16:colId xmlns:a16="http://schemas.microsoft.com/office/drawing/2014/main" val="1017657880"/>
                    </a:ext>
                  </a:extLst>
                </a:gridCol>
                <a:gridCol w="380079">
                  <a:extLst>
                    <a:ext uri="{9D8B030D-6E8A-4147-A177-3AD203B41FA5}">
                      <a16:colId xmlns:a16="http://schemas.microsoft.com/office/drawing/2014/main" val="3545250270"/>
                    </a:ext>
                  </a:extLst>
                </a:gridCol>
                <a:gridCol w="432660">
                  <a:extLst>
                    <a:ext uri="{9D8B030D-6E8A-4147-A177-3AD203B41FA5}">
                      <a16:colId xmlns:a16="http://schemas.microsoft.com/office/drawing/2014/main" val="1125472689"/>
                    </a:ext>
                  </a:extLst>
                </a:gridCol>
                <a:gridCol w="432660">
                  <a:extLst>
                    <a:ext uri="{9D8B030D-6E8A-4147-A177-3AD203B41FA5}">
                      <a16:colId xmlns:a16="http://schemas.microsoft.com/office/drawing/2014/main" val="2883321223"/>
                    </a:ext>
                  </a:extLst>
                </a:gridCol>
                <a:gridCol w="432660">
                  <a:extLst>
                    <a:ext uri="{9D8B030D-6E8A-4147-A177-3AD203B41FA5}">
                      <a16:colId xmlns:a16="http://schemas.microsoft.com/office/drawing/2014/main" val="2120205018"/>
                    </a:ext>
                  </a:extLst>
                </a:gridCol>
                <a:gridCol w="432660">
                  <a:extLst>
                    <a:ext uri="{9D8B030D-6E8A-4147-A177-3AD203B41FA5}">
                      <a16:colId xmlns:a16="http://schemas.microsoft.com/office/drawing/2014/main" val="961681413"/>
                    </a:ext>
                  </a:extLst>
                </a:gridCol>
                <a:gridCol w="432660">
                  <a:extLst>
                    <a:ext uri="{9D8B030D-6E8A-4147-A177-3AD203B41FA5}">
                      <a16:colId xmlns:a16="http://schemas.microsoft.com/office/drawing/2014/main" val="28698687"/>
                    </a:ext>
                  </a:extLst>
                </a:gridCol>
                <a:gridCol w="432660">
                  <a:extLst>
                    <a:ext uri="{9D8B030D-6E8A-4147-A177-3AD203B41FA5}">
                      <a16:colId xmlns:a16="http://schemas.microsoft.com/office/drawing/2014/main" val="3890012622"/>
                    </a:ext>
                  </a:extLst>
                </a:gridCol>
                <a:gridCol w="432660">
                  <a:extLst>
                    <a:ext uri="{9D8B030D-6E8A-4147-A177-3AD203B41FA5}">
                      <a16:colId xmlns:a16="http://schemas.microsoft.com/office/drawing/2014/main" val="3600774485"/>
                    </a:ext>
                  </a:extLst>
                </a:gridCol>
                <a:gridCol w="522795">
                  <a:extLst>
                    <a:ext uri="{9D8B030D-6E8A-4147-A177-3AD203B41FA5}">
                      <a16:colId xmlns:a16="http://schemas.microsoft.com/office/drawing/2014/main" val="1755278189"/>
                    </a:ext>
                  </a:extLst>
                </a:gridCol>
                <a:gridCol w="522795">
                  <a:extLst>
                    <a:ext uri="{9D8B030D-6E8A-4147-A177-3AD203B41FA5}">
                      <a16:colId xmlns:a16="http://schemas.microsoft.com/office/drawing/2014/main" val="2285789907"/>
                    </a:ext>
                  </a:extLst>
                </a:gridCol>
                <a:gridCol w="432660">
                  <a:extLst>
                    <a:ext uri="{9D8B030D-6E8A-4147-A177-3AD203B41FA5}">
                      <a16:colId xmlns:a16="http://schemas.microsoft.com/office/drawing/2014/main" val="1488222925"/>
                    </a:ext>
                  </a:extLst>
                </a:gridCol>
                <a:gridCol w="432660">
                  <a:extLst>
                    <a:ext uri="{9D8B030D-6E8A-4147-A177-3AD203B41FA5}">
                      <a16:colId xmlns:a16="http://schemas.microsoft.com/office/drawing/2014/main" val="2983410095"/>
                    </a:ext>
                  </a:extLst>
                </a:gridCol>
                <a:gridCol w="300428">
                  <a:extLst>
                    <a:ext uri="{9D8B030D-6E8A-4147-A177-3AD203B41FA5}">
                      <a16:colId xmlns:a16="http://schemas.microsoft.com/office/drawing/2014/main" val="462365727"/>
                    </a:ext>
                  </a:extLst>
                </a:gridCol>
                <a:gridCol w="85893">
                  <a:extLst>
                    <a:ext uri="{9D8B030D-6E8A-4147-A177-3AD203B41FA5}">
                      <a16:colId xmlns:a16="http://schemas.microsoft.com/office/drawing/2014/main" val="1531558664"/>
                    </a:ext>
                  </a:extLst>
                </a:gridCol>
              </a:tblGrid>
              <a:tr h="16842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Предприятия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Начало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(курс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акции)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тур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тур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тур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тур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тур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461727"/>
                  </a:ext>
                </a:extLst>
              </a:tr>
              <a:tr h="11659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 - во 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Курс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Прибыль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 - во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Курс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Прибыль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 - во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Курс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Прибыль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 - во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Курс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Прибыль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 - во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Курс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Прибыль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4299653"/>
                  </a:ext>
                </a:extLst>
              </a:tr>
              <a:tr h="766464"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АО  «Кондитерско-макаронная фабрика «Краскон»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555109"/>
                  </a:ext>
                </a:extLst>
              </a:tr>
              <a:tr h="4996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ООО «ЦБК «Енисей»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3768706"/>
                  </a:ext>
                </a:extLst>
              </a:tr>
              <a:tr h="4996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ПАО «Красфарма»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983874"/>
                  </a:ext>
                </a:extLst>
              </a:tr>
              <a:tr h="5052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Мебельная фабрика «Нильс»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350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385147"/>
                  </a:ext>
                </a:extLst>
              </a:tr>
              <a:tr h="6662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ООО «Молочный комбинат «Милко»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9902128"/>
                  </a:ext>
                </a:extLst>
              </a:tr>
              <a:tr h="336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 доход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590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740 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2290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2860 -500=2360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3" marR="60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615121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27584" y="145648"/>
            <a:ext cx="9799141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биржевых сделок</a:t>
            </a: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506405"/>
      </p:ext>
    </p:extLst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48680"/>
            <a:ext cx="799288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Цель:</a:t>
            </a:r>
          </a:p>
          <a:p>
            <a:endParaRPr lang="ru-RU" sz="28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Определить что такое фондовая биржа,  </a:t>
            </a:r>
          </a:p>
          <a:p>
            <a:r>
              <a:rPr lang="ru-RU" sz="20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функции,   </a:t>
            </a:r>
          </a:p>
          <a:p>
            <a:r>
              <a:rPr lang="ru-RU" sz="20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структуру,</a:t>
            </a:r>
            <a:endParaRPr lang="ru-RU" sz="2000" dirty="0" smtClean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механизмы </a:t>
            </a:r>
            <a:r>
              <a:rPr lang="ru-RU" sz="20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функционирования; </a:t>
            </a:r>
            <a:endParaRPr lang="ru-RU" sz="2000" dirty="0" smtClean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0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смоделировать </a:t>
            </a:r>
            <a:r>
              <a:rPr lang="ru-RU" sz="20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процесс функционирования фондовой   биржи </a:t>
            </a:r>
            <a:r>
              <a:rPr lang="ru-RU" sz="2000" dirty="0" smtClean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через деловую игру</a:t>
            </a:r>
            <a:endParaRPr lang="ru-RU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33704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8712968" cy="6534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856916"/>
      </p:ext>
    </p:extLst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7813"/>
            <a:ext cx="8229600" cy="84772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Фондовый рынок и биржа</a:t>
            </a:r>
          </a:p>
        </p:txBody>
      </p:sp>
      <p:sp>
        <p:nvSpPr>
          <p:cNvPr id="12291" name="Текст 2"/>
          <p:cNvSpPr>
            <a:spLocks noGrp="1"/>
          </p:cNvSpPr>
          <p:nvPr>
            <p:ph type="body" sz="half" idx="4294967295"/>
          </p:nvPr>
        </p:nvSpPr>
        <p:spPr>
          <a:xfrm>
            <a:off x="0" y="1268413"/>
            <a:ext cx="9036496" cy="4862512"/>
          </a:xfrm>
        </p:spPr>
        <p:txBody>
          <a:bodyPr>
            <a:normAutofit/>
          </a:bodyPr>
          <a:lstStyle/>
          <a:p>
            <a:pPr algn="just"/>
            <a:r>
              <a:rPr lang="ru-RU" sz="22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Фондовый рынок </a:t>
            </a:r>
            <a:r>
              <a:rPr lang="ru-RU" sz="2200" b="1" dirty="0" smtClean="0">
                <a:latin typeface="Arial Black" panose="020B0A04020102020204" pitchFamily="34" charset="0"/>
              </a:rPr>
              <a:t>- система экономических отношений между покупателями и продавцами ценных бумаг.</a:t>
            </a:r>
          </a:p>
          <a:p>
            <a:pPr algn="just"/>
            <a:r>
              <a:rPr lang="ru-RU" sz="2200" b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Фо́ндовая</a:t>
            </a:r>
            <a:r>
              <a:rPr lang="ru-RU" sz="22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ru-RU" sz="2200" b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би́ржа</a:t>
            </a:r>
            <a:r>
              <a:rPr lang="ru-RU" sz="2200" b="1" dirty="0" smtClean="0">
                <a:latin typeface="Arial Black" panose="020B0A04020102020204" pitchFamily="34" charset="0"/>
              </a:rPr>
              <a:t> — организация, предметом деятельности которой являются обеспечение необходимых условий нормального обращения ценных бумаг, определение их рыночных цен и распространение информации о них, поддержание высокого уровня профессионализма участников рынка ценных бумаг.</a:t>
            </a:r>
          </a:p>
          <a:p>
            <a:pPr algn="just"/>
            <a:endParaRPr lang="ru-RU" sz="2200" b="1" dirty="0" smtClean="0">
              <a:latin typeface="Arial Black" panose="020B0A04020102020204" pitchFamily="34" charset="0"/>
            </a:endParaRPr>
          </a:p>
          <a:p>
            <a:pPr fontAlgn="t"/>
            <a:r>
              <a:rPr lang="ru-RU" sz="2200" b="1" dirty="0" smtClean="0">
                <a:latin typeface="Arial Black" panose="020B0A04020102020204" pitchFamily="34" charset="0"/>
              </a:rPr>
              <a:t>    (</a:t>
            </a:r>
            <a:r>
              <a:rPr lang="ru-RU" sz="2400" dirty="0" smtClean="0">
                <a:latin typeface="YS Text"/>
              </a:rPr>
              <a:t>Жажда</a:t>
            </a:r>
            <a:r>
              <a:rPr lang="en-US" sz="2400" dirty="0">
                <a:latin typeface="YS Text"/>
              </a:rPr>
              <a:t>Pro </a:t>
            </a:r>
            <a:r>
              <a:rPr lang="ru-RU" sz="24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ru-RU" sz="24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ru-RU" sz="24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www.youtube.com/watch?v=L3vRosSyXDU</a:t>
            </a:r>
            <a:r>
              <a:rPr lang="ru-RU" sz="24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)</a:t>
            </a:r>
          </a:p>
          <a:p>
            <a:pPr fontAlgn="t"/>
            <a:endParaRPr lang="ru-RU" sz="24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t"/>
            <a:endParaRPr lang="ru-RU" sz="2400" u="sng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ru-RU" sz="2400" u="sng" dirty="0" smtClean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2400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2400" u="sng" dirty="0" smtClean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2400" u="sng" dirty="0" smtClean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2400" u="sng" dirty="0" smtClean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2400" b="1" u="sng" dirty="0">
              <a:solidFill>
                <a:srgbClr val="0563C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algn="just"/>
            <a:endParaRPr lang="ru-RU" sz="2200" b="1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5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Основные функции фондовых бирж</a:t>
            </a:r>
          </a:p>
        </p:txBody>
      </p:sp>
      <p:sp>
        <p:nvSpPr>
          <p:cNvPr id="13315" name="Содержимое 6"/>
          <p:cNvSpPr>
            <a:spLocks noGrp="1"/>
          </p:cNvSpPr>
          <p:nvPr>
            <p:ph idx="1"/>
          </p:nvPr>
        </p:nvSpPr>
        <p:spPr>
          <a:xfrm>
            <a:off x="457200" y="1330036"/>
            <a:ext cx="8229600" cy="480089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b="1" dirty="0">
                <a:latin typeface="Arial Black" panose="020B0A04020102020204" pitchFamily="34" charset="0"/>
              </a:rPr>
              <a:t>Мобилизация временно свободных средств через продажу ценных бумаг;</a:t>
            </a:r>
          </a:p>
          <a:p>
            <a:pPr>
              <a:defRPr/>
            </a:pPr>
            <a:r>
              <a:rPr lang="ru-RU" sz="2400" b="1" dirty="0">
                <a:latin typeface="Arial Black" panose="020B0A04020102020204" pitchFamily="34" charset="0"/>
              </a:rPr>
              <a:t>Перелив капиталов между компаниями, отраслями, сферами.</a:t>
            </a:r>
          </a:p>
          <a:p>
            <a:pPr>
              <a:buFont typeface="Wingdings" pitchFamily="2" charset="2"/>
              <a:buNone/>
            </a:pPr>
            <a:endParaRPr lang="ru-RU" sz="2800" b="1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212976"/>
            <a:ext cx="4629616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393" t="11355" r="1006" b="-302"/>
          <a:stretch/>
        </p:blipFill>
        <p:spPr>
          <a:xfrm>
            <a:off x="448041" y="640323"/>
            <a:ext cx="8260585" cy="5544616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48041" y="338328"/>
            <a:ext cx="8229600" cy="570392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31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КАК РАБОТАЕТ ФОНДОВЫЙ РЫНОК</a:t>
            </a:r>
            <a:r>
              <a:rPr lang="ru-RU" altLang="ru-RU" sz="4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/>
            </a:r>
            <a:br>
              <a:rPr lang="ru-RU" altLang="ru-RU" sz="4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20933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184" t="26070" r="1182" b="2541"/>
          <a:stretch/>
        </p:blipFill>
        <p:spPr>
          <a:xfrm>
            <a:off x="539552" y="980728"/>
            <a:ext cx="8272452" cy="4536504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490066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Действующие лица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на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фондовой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бирже 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4764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332656"/>
            <a:ext cx="7776864" cy="5832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36952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948506"/>
              </p:ext>
            </p:extLst>
          </p:nvPr>
        </p:nvGraphicFramePr>
        <p:xfrm>
          <a:off x="611560" y="1052736"/>
          <a:ext cx="7704856" cy="4594607"/>
        </p:xfrm>
        <a:graphic>
          <a:graphicData uri="http://schemas.openxmlformats.org/drawingml/2006/table">
            <a:tbl>
              <a:tblPr firstRow="1" firstCol="1" bandRow="1"/>
              <a:tblGrid>
                <a:gridCol w="1313475">
                  <a:extLst>
                    <a:ext uri="{9D8B030D-6E8A-4147-A177-3AD203B41FA5}">
                      <a16:colId xmlns:a16="http://schemas.microsoft.com/office/drawing/2014/main" val="3292825428"/>
                    </a:ext>
                  </a:extLst>
                </a:gridCol>
                <a:gridCol w="711867">
                  <a:extLst>
                    <a:ext uri="{9D8B030D-6E8A-4147-A177-3AD203B41FA5}">
                      <a16:colId xmlns:a16="http://schemas.microsoft.com/office/drawing/2014/main" val="879658605"/>
                    </a:ext>
                  </a:extLst>
                </a:gridCol>
                <a:gridCol w="362479">
                  <a:extLst>
                    <a:ext uri="{9D8B030D-6E8A-4147-A177-3AD203B41FA5}">
                      <a16:colId xmlns:a16="http://schemas.microsoft.com/office/drawing/2014/main" val="1128886481"/>
                    </a:ext>
                  </a:extLst>
                </a:gridCol>
                <a:gridCol w="362479">
                  <a:extLst>
                    <a:ext uri="{9D8B030D-6E8A-4147-A177-3AD203B41FA5}">
                      <a16:colId xmlns:a16="http://schemas.microsoft.com/office/drawing/2014/main" val="2052184550"/>
                    </a:ext>
                  </a:extLst>
                </a:gridCol>
                <a:gridCol w="362479">
                  <a:extLst>
                    <a:ext uri="{9D8B030D-6E8A-4147-A177-3AD203B41FA5}">
                      <a16:colId xmlns:a16="http://schemas.microsoft.com/office/drawing/2014/main" val="1022962137"/>
                    </a:ext>
                  </a:extLst>
                </a:gridCol>
                <a:gridCol w="455357">
                  <a:extLst>
                    <a:ext uri="{9D8B030D-6E8A-4147-A177-3AD203B41FA5}">
                      <a16:colId xmlns:a16="http://schemas.microsoft.com/office/drawing/2014/main" val="3658839967"/>
                    </a:ext>
                  </a:extLst>
                </a:gridCol>
                <a:gridCol w="343185">
                  <a:extLst>
                    <a:ext uri="{9D8B030D-6E8A-4147-A177-3AD203B41FA5}">
                      <a16:colId xmlns:a16="http://schemas.microsoft.com/office/drawing/2014/main" val="2470896845"/>
                    </a:ext>
                  </a:extLst>
                </a:gridCol>
                <a:gridCol w="343185">
                  <a:extLst>
                    <a:ext uri="{9D8B030D-6E8A-4147-A177-3AD203B41FA5}">
                      <a16:colId xmlns:a16="http://schemas.microsoft.com/office/drawing/2014/main" val="1156311157"/>
                    </a:ext>
                  </a:extLst>
                </a:gridCol>
                <a:gridCol w="455357">
                  <a:extLst>
                    <a:ext uri="{9D8B030D-6E8A-4147-A177-3AD203B41FA5}">
                      <a16:colId xmlns:a16="http://schemas.microsoft.com/office/drawing/2014/main" val="3823960622"/>
                    </a:ext>
                  </a:extLst>
                </a:gridCol>
                <a:gridCol w="343185">
                  <a:extLst>
                    <a:ext uri="{9D8B030D-6E8A-4147-A177-3AD203B41FA5}">
                      <a16:colId xmlns:a16="http://schemas.microsoft.com/office/drawing/2014/main" val="2118056624"/>
                    </a:ext>
                  </a:extLst>
                </a:gridCol>
                <a:gridCol w="343185">
                  <a:extLst>
                    <a:ext uri="{9D8B030D-6E8A-4147-A177-3AD203B41FA5}">
                      <a16:colId xmlns:a16="http://schemas.microsoft.com/office/drawing/2014/main" val="1975061090"/>
                    </a:ext>
                  </a:extLst>
                </a:gridCol>
                <a:gridCol w="455357">
                  <a:extLst>
                    <a:ext uri="{9D8B030D-6E8A-4147-A177-3AD203B41FA5}">
                      <a16:colId xmlns:a16="http://schemas.microsoft.com/office/drawing/2014/main" val="117885028"/>
                    </a:ext>
                  </a:extLst>
                </a:gridCol>
                <a:gridCol w="343185">
                  <a:extLst>
                    <a:ext uri="{9D8B030D-6E8A-4147-A177-3AD203B41FA5}">
                      <a16:colId xmlns:a16="http://schemas.microsoft.com/office/drawing/2014/main" val="1320639471"/>
                    </a:ext>
                  </a:extLst>
                </a:gridCol>
                <a:gridCol w="343185">
                  <a:extLst>
                    <a:ext uri="{9D8B030D-6E8A-4147-A177-3AD203B41FA5}">
                      <a16:colId xmlns:a16="http://schemas.microsoft.com/office/drawing/2014/main" val="3322506531"/>
                    </a:ext>
                  </a:extLst>
                </a:gridCol>
                <a:gridCol w="455357">
                  <a:extLst>
                    <a:ext uri="{9D8B030D-6E8A-4147-A177-3AD203B41FA5}">
                      <a16:colId xmlns:a16="http://schemas.microsoft.com/office/drawing/2014/main" val="299885187"/>
                    </a:ext>
                  </a:extLst>
                </a:gridCol>
                <a:gridCol w="343185">
                  <a:extLst>
                    <a:ext uri="{9D8B030D-6E8A-4147-A177-3AD203B41FA5}">
                      <a16:colId xmlns:a16="http://schemas.microsoft.com/office/drawing/2014/main" val="2930492867"/>
                    </a:ext>
                  </a:extLst>
                </a:gridCol>
                <a:gridCol w="286749">
                  <a:extLst>
                    <a:ext uri="{9D8B030D-6E8A-4147-A177-3AD203B41FA5}">
                      <a16:colId xmlns:a16="http://schemas.microsoft.com/office/drawing/2014/main" val="2247981353"/>
                    </a:ext>
                  </a:extLst>
                </a:gridCol>
                <a:gridCol w="81605">
                  <a:extLst>
                    <a:ext uri="{9D8B030D-6E8A-4147-A177-3AD203B41FA5}">
                      <a16:colId xmlns:a16="http://schemas.microsoft.com/office/drawing/2014/main" val="1534160486"/>
                    </a:ext>
                  </a:extLst>
                </a:gridCol>
              </a:tblGrid>
              <a:tr h="34035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Предприятия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Начало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(курс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акции)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тур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тур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тур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тур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тур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2868491"/>
                  </a:ext>
                </a:extLst>
              </a:tr>
              <a:tr h="8508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 - во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Курс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Прибыль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 - во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Курс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Прибыль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 - во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Курс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Прибыль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 - во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Курс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Прибыль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 - во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Курс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Прибыль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6941957"/>
                  </a:ext>
                </a:extLst>
              </a:tr>
              <a:tr h="681051"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АО  «Кондитерско-макаронная фабрика «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Краскон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120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22057"/>
                  </a:ext>
                </a:extLst>
              </a:tr>
              <a:tr h="5190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ООО «ЦБК «Енисей»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5637214"/>
                  </a:ext>
                </a:extLst>
              </a:tr>
              <a:tr h="5190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ПАО «Красфарма»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204339"/>
                  </a:ext>
                </a:extLst>
              </a:tr>
              <a:tr h="6920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Мебельная фабрика «Нильс»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156703"/>
                  </a:ext>
                </a:extLst>
              </a:tr>
              <a:tr h="646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ООО «Молочный комбинат «Милко»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67822"/>
                  </a:ext>
                </a:extLst>
              </a:tr>
              <a:tr h="346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 доход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5" marR="56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7443784"/>
                  </a:ext>
                </a:extLst>
              </a:tr>
            </a:tbl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561975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Результаты биржевых сделок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730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79511" y="764704"/>
            <a:ext cx="8960621" cy="5242587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latin typeface="Arial Black" panose="020B0A04020102020204" pitchFamily="34" charset="0"/>
              </a:rPr>
              <a:t>I</a:t>
            </a:r>
            <a:r>
              <a:rPr lang="ru-RU" sz="2400" b="1" dirty="0">
                <a:latin typeface="Arial Black" panose="020B0A04020102020204" pitchFamily="34" charset="0"/>
              </a:rPr>
              <a:t> тур</a:t>
            </a:r>
            <a:endParaRPr lang="ru-RU" sz="2400" dirty="0">
              <a:latin typeface="Arial Black" panose="020B0A04020102020204" pitchFamily="34" charset="0"/>
            </a:endParaRPr>
          </a:p>
          <a:p>
            <a:pPr algn="ctr"/>
            <a:r>
              <a:rPr lang="ru-RU" sz="2400" dirty="0">
                <a:latin typeface="Arial Black" panose="020B0A04020102020204" pitchFamily="34" charset="0"/>
              </a:rPr>
              <a:t>НОВОСТИ</a:t>
            </a:r>
            <a:r>
              <a:rPr lang="ru-RU" sz="2400" dirty="0" smtClean="0">
                <a:latin typeface="Arial Black" panose="020B0A04020102020204" pitchFamily="34" charset="0"/>
              </a:rPr>
              <a:t>:</a:t>
            </a:r>
            <a:r>
              <a:rPr lang="ru-RU" sz="2400" dirty="0">
                <a:latin typeface="Arial Black" panose="020B0A04020102020204" pitchFamily="34" charset="0"/>
              </a:rPr>
              <a:t> </a:t>
            </a:r>
          </a:p>
          <a:p>
            <a:pPr lvl="0"/>
            <a:r>
              <a:rPr lang="ru-RU" sz="2000" dirty="0" smtClean="0">
                <a:latin typeface="Arial Black" panose="020B0A04020102020204" pitchFamily="34" charset="0"/>
              </a:rPr>
              <a:t>1.Война </a:t>
            </a:r>
            <a:r>
              <a:rPr lang="ru-RU" sz="2000" dirty="0">
                <a:latin typeface="Arial Black" panose="020B0A04020102020204" pitchFamily="34" charset="0"/>
              </a:rPr>
              <a:t>в Центральной Африке охватила территории, с которых велась поставка какао – бобов</a:t>
            </a:r>
            <a:r>
              <a:rPr lang="ru-RU" sz="2000" dirty="0" smtClean="0">
                <a:latin typeface="Arial Black" panose="020B0A04020102020204" pitchFamily="34" charset="0"/>
              </a:rPr>
              <a:t>.</a:t>
            </a:r>
          </a:p>
          <a:p>
            <a:pPr lvl="0"/>
            <a:endParaRPr lang="ru-RU" sz="2000" dirty="0" smtClean="0">
              <a:latin typeface="Arial Black" panose="020B0A04020102020204" pitchFamily="34" charset="0"/>
            </a:endParaRPr>
          </a:p>
          <a:p>
            <a:pPr lvl="0"/>
            <a:r>
              <a:rPr lang="ru-RU" sz="2000" dirty="0" smtClean="0">
                <a:latin typeface="Arial Black" panose="020B0A04020102020204" pitchFamily="34" charset="0"/>
              </a:rPr>
              <a:t>2.Сезонная </a:t>
            </a:r>
            <a:r>
              <a:rPr lang="ru-RU" sz="2000" dirty="0">
                <a:latin typeface="Arial Black" panose="020B0A04020102020204" pitchFamily="34" charset="0"/>
              </a:rPr>
              <a:t>эпидемиологическая обстановка средней полосы России показывает, что вирус гриппа фактически полностью захватил всю территорию</a:t>
            </a:r>
            <a:r>
              <a:rPr lang="ru-RU" sz="2000" dirty="0" smtClean="0">
                <a:latin typeface="Arial Black" panose="020B0A04020102020204" pitchFamily="34" charset="0"/>
              </a:rPr>
              <a:t>.</a:t>
            </a:r>
          </a:p>
          <a:p>
            <a:pPr lvl="0"/>
            <a:endParaRPr lang="ru-RU" sz="2000" dirty="0">
              <a:latin typeface="Arial Black" panose="020B0A04020102020204" pitchFamily="34" charset="0"/>
            </a:endParaRPr>
          </a:p>
          <a:p>
            <a:pPr lvl="0"/>
            <a:r>
              <a:rPr lang="ru-RU" sz="2000" dirty="0" smtClean="0">
                <a:latin typeface="Arial Black" panose="020B0A04020102020204" pitchFamily="34" charset="0"/>
              </a:rPr>
              <a:t>3.Тропический </a:t>
            </a:r>
            <a:r>
              <a:rPr lang="ru-RU" sz="2000" dirty="0">
                <a:latin typeface="Arial Black" panose="020B0A04020102020204" pitchFamily="34" charset="0"/>
              </a:rPr>
              <a:t>шторм разрушил всю плантацию кокосов</a:t>
            </a:r>
            <a:r>
              <a:rPr lang="ru-RU" sz="2000" dirty="0" smtClean="0">
                <a:latin typeface="Arial Black" panose="020B0A04020102020204" pitchFamily="34" charset="0"/>
              </a:rPr>
              <a:t>.</a:t>
            </a:r>
          </a:p>
          <a:p>
            <a:pPr lvl="0"/>
            <a:endParaRPr lang="ru-RU" sz="2000" dirty="0">
              <a:latin typeface="Arial Black" panose="020B0A04020102020204" pitchFamily="34" charset="0"/>
            </a:endParaRPr>
          </a:p>
          <a:p>
            <a:r>
              <a:rPr lang="ru-RU" sz="2000" dirty="0" smtClean="0">
                <a:latin typeface="Arial Black" panose="020B0A04020102020204" pitchFamily="34" charset="0"/>
              </a:rPr>
              <a:t>4.В фермерском </a:t>
            </a:r>
            <a:r>
              <a:rPr lang="ru-RU" sz="2000" dirty="0">
                <a:latin typeface="Arial Black" panose="020B0A04020102020204" pitchFamily="34" charset="0"/>
              </a:rPr>
              <a:t>хозяйстве </a:t>
            </a:r>
            <a:r>
              <a:rPr lang="ru-RU" sz="2000" dirty="0" smtClean="0">
                <a:latin typeface="Arial Black" panose="020B0A04020102020204" pitchFamily="34" charset="0"/>
              </a:rPr>
              <a:t>  </a:t>
            </a:r>
            <a:r>
              <a:rPr lang="ru-RU" sz="2000" dirty="0">
                <a:latin typeface="Arial Black" panose="020B0A04020102020204" pitchFamily="34" charset="0"/>
              </a:rPr>
              <a:t>у всего поголовья крупнорогатого скота обнаружился ящур.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0533" y="274638"/>
            <a:ext cx="8229600" cy="889144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Arial Black" panose="020B0A04020102020204" pitchFamily="34" charset="0"/>
              </a:rPr>
              <a:t>Деловая игра «Фондовая биржа»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</a:rPr>
              <a:t/>
            </a:r>
            <a:b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</a:rPr>
            </a:b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359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446</TotalTime>
  <Words>929</Words>
  <Application>Microsoft Office PowerPoint</Application>
  <PresentationFormat>Экран (4:3)</PresentationFormat>
  <Paragraphs>401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31" baseType="lpstr">
      <vt:lpstr>Arial</vt:lpstr>
      <vt:lpstr>Arial Black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YS Text</vt:lpstr>
      <vt:lpstr>Открытая</vt:lpstr>
      <vt:lpstr>Фондовый рынок. Фондовая биржа</vt:lpstr>
      <vt:lpstr>Презентация PowerPoint</vt:lpstr>
      <vt:lpstr>Фондовый рынок и биржа</vt:lpstr>
      <vt:lpstr>Основные функции фондовых бирж</vt:lpstr>
      <vt:lpstr>КАК РАБОТАЕТ ФОНДОВЫЙ РЫНОК </vt:lpstr>
      <vt:lpstr>Действующие лица на фондовой бирже </vt:lpstr>
      <vt:lpstr>Презентация PowerPoint</vt:lpstr>
      <vt:lpstr>Результаты биржевых сделок</vt:lpstr>
      <vt:lpstr>Деловая игра «Фондовая биржа» </vt:lpstr>
      <vt:lpstr>Деловая игра «Фондовая биржа» </vt:lpstr>
      <vt:lpstr>Деловая игра «Фондовая биржа» </vt:lpstr>
      <vt:lpstr>Деловая игра «Фондовая биржа» </vt:lpstr>
      <vt:lpstr>Деловая игра «Фондовая биржа» </vt:lpstr>
      <vt:lpstr>  Деловая игра «Фондовая биржа»     </vt:lpstr>
      <vt:lpstr>Деловая игра «Фондовая биржа» </vt:lpstr>
      <vt:lpstr>Деловая игра «Фондовая биржа» </vt:lpstr>
      <vt:lpstr>Деловая игра «Фондовая биржа» </vt:lpstr>
      <vt:lpstr>Деловая игра «Фондовая биржа»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Источники финансирования фирмы</dc:title>
  <dc:creator>Владелец</dc:creator>
  <cp:lastModifiedBy>User</cp:lastModifiedBy>
  <cp:revision>41</cp:revision>
  <dcterms:created xsi:type="dcterms:W3CDTF">2014-12-20T08:18:40Z</dcterms:created>
  <dcterms:modified xsi:type="dcterms:W3CDTF">2021-12-08T06:43:11Z</dcterms:modified>
</cp:coreProperties>
</file>