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648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AA5-0B9C-4D7E-A3BA-DD3943B4972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228-0B76-4839-9538-F3B6E0D37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847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AA5-0B9C-4D7E-A3BA-DD3943B4972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228-0B76-4839-9538-F3B6E0D37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103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AA5-0B9C-4D7E-A3BA-DD3943B4972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228-0B76-4839-9538-F3B6E0D37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005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AA5-0B9C-4D7E-A3BA-DD3943B4972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228-0B76-4839-9538-F3B6E0D37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12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AA5-0B9C-4D7E-A3BA-DD3943B4972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228-0B76-4839-9538-F3B6E0D37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937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AA5-0B9C-4D7E-A3BA-DD3943B4972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228-0B76-4839-9538-F3B6E0D37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50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AA5-0B9C-4D7E-A3BA-DD3943B4972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228-0B76-4839-9538-F3B6E0D37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05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AA5-0B9C-4D7E-A3BA-DD3943B4972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228-0B76-4839-9538-F3B6E0D37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08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AA5-0B9C-4D7E-A3BA-DD3943B4972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228-0B76-4839-9538-F3B6E0D37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87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AA5-0B9C-4D7E-A3BA-DD3943B4972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228-0B76-4839-9538-F3B6E0D37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103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AA5-0B9C-4D7E-A3BA-DD3943B4972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228-0B76-4839-9538-F3B6E0D37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60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accent2">
                <a:lumMod val="20000"/>
                <a:lumOff val="80000"/>
                <a:alpha val="59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A4AA5-0B9C-4D7E-A3BA-DD3943B4972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A6228-0B76-4839-9538-F3B6E0D37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1950" y="1122363"/>
            <a:ext cx="11334750" cy="2897188"/>
          </a:xfrm>
        </p:spPr>
        <p:txBody>
          <a:bodyPr>
            <a:normAutofit/>
          </a:bodyPr>
          <a:lstStyle/>
          <a:p>
            <a:pPr defTabSz="2419350"/>
            <a:r>
              <a:rPr lang="ru-RU" sz="5300" b="1" dirty="0"/>
              <a:t> </a:t>
            </a:r>
            <a:r>
              <a:rPr lang="ru-RU" sz="5300" i="1" dirty="0"/>
              <a:t>  </a:t>
            </a:r>
            <a:r>
              <a:rPr lang="ru-RU" i="1" dirty="0"/>
              <a:t>                                           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62550" y="5564188"/>
            <a:ext cx="9144000" cy="1655762"/>
          </a:xfrm>
        </p:spPr>
        <p:txBody>
          <a:bodyPr/>
          <a:lstStyle/>
          <a:p>
            <a:r>
              <a:rPr lang="ru-RU" i="1" dirty="0" smtClean="0"/>
              <a:t>Подготовила: </a:t>
            </a:r>
          </a:p>
          <a:p>
            <a:r>
              <a:rPr lang="ru-RU" i="1" dirty="0" smtClean="0"/>
              <a:t>учитель-логопед Ворсина Т.В.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76475" y="1630809"/>
            <a:ext cx="7810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«</a:t>
            </a:r>
            <a:r>
              <a:rPr lang="ru-RU" sz="4000" b="1" i="1" dirty="0" smtClean="0"/>
              <a:t>Влияние малых фольклорных форм</a:t>
            </a:r>
            <a:br>
              <a:rPr lang="ru-RU" sz="4000" b="1" i="1" dirty="0" smtClean="0"/>
            </a:br>
            <a:r>
              <a:rPr lang="ru-RU" sz="4000" b="1" i="1" dirty="0" smtClean="0"/>
              <a:t>на речевое развитие </a:t>
            </a:r>
            <a:br>
              <a:rPr lang="ru-RU" sz="4000" b="1" i="1" dirty="0" smtClean="0"/>
            </a:br>
            <a:r>
              <a:rPr lang="ru-RU" sz="4000" b="1" i="1" dirty="0" smtClean="0"/>
              <a:t>детей дошкольного возраста</a:t>
            </a:r>
            <a:r>
              <a:rPr lang="ru-RU" sz="4000" b="1" dirty="0" smtClean="0"/>
              <a:t>» 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14350" y="251975"/>
            <a:ext cx="11334750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МУНИЦИПАЛЬНОЕ КАЗЕННОЕ ДОШКОЛЬНОЕ ОБРАЗОВАТЕЛЬНОЕ УЧРЕЖДЕНИЕ «ДЕТСКИЙ САД №13» СЕЛО ТУГУЛУК ГРАЧЕВСКОГО М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УНИЦИПАЛЬНОГО ОКРУГА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СТАВРОПОЛЬСКОГО КРАЯ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(МКДОУ ДЕТСКИЙ САД 13)</a:t>
            </a:r>
            <a:endParaRPr lang="ru-RU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52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1263" y="721895"/>
            <a:ext cx="11405937" cy="59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392" r="13977"/>
          <a:stretch/>
        </p:blipFill>
        <p:spPr>
          <a:xfrm>
            <a:off x="481263" y="507884"/>
            <a:ext cx="2883779" cy="39704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528" y="507884"/>
            <a:ext cx="2966787" cy="3787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3392" t="2806" r="16433" b="5614"/>
          <a:stretch/>
        </p:blipFill>
        <p:spPr>
          <a:xfrm>
            <a:off x="4589240" y="2493094"/>
            <a:ext cx="3189982" cy="41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27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390" y="574838"/>
            <a:ext cx="11381874" cy="493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ВИДЫ ДЕТСКОЙ ДЕЯТЕЛЬНОСТИ 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ИСПОЛЬЗОВАНИЕМ ФОЛЬКЛОРА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для участников методического объединения: назвать виды детской деятельности с использованием фольклора.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непрерывная образовательная деятельность;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игры;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самостоятельная творческая продуктивная деятельность;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досуги;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календарные праздники.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228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1893" y="1049955"/>
            <a:ext cx="11069053" cy="3780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же обозначает слово «фольклор»?</a:t>
            </a:r>
            <a:endParaRPr lang="ru-RU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Фольклор 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(от англ.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folk+lore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"народная мудрость") — устное народное творчество, собранное из народных традиций, легенд и народных верований, выраженное в пословицах, сказках и песнях, передаваемых из поколения в поколение. 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678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1064427"/>
            <a:ext cx="11484864" cy="486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работы по развитию речи в дошкольных группах – формирование устной речи и культуры речевого общения с окружающими. 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задачи включает в себя работа по развитию речи? 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словаря, 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звуковой культуры речи, 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совершенствование грамматической правильности речи, 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связной речи (диалогической и монологической).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Народное творчество развивает юмор и воображение. Это также незаменимый помощник в процессе развития связной речи. Где, как не в сказках, играх-драматизациях, мы можем развивать монологическую и диалогическую речь. Устное народное творчество нужно нам для развития просодической стороны речи, для автоматизации звуков речи. Дети должны овладеть всеми звуками речи, замечать неправильное произношение, исправлять его в шутке, игре, в непринужденной обстановке, в привычной им среде.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Важно, чтобы ребенок различал, анализировал и дифференцировал на слух фонемы. Фольклор может развивать фонематический слух. Активизирующее звуковое воздействие с помощью повторяющихся фонем и звукосочетаний, звукоподражаний, как бы запрограммированных в самом тексте фольклорных форм.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556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35625"/>
          </a:xfrm>
        </p:spPr>
        <p:txBody>
          <a:bodyPr>
            <a:normAutofit fontScale="90000"/>
          </a:bodyPr>
          <a:lstStyle/>
          <a:p>
            <a:pPr marL="1619250"/>
            <a:r>
              <a:rPr lang="ru-RU" sz="2700" dirty="0"/>
              <a:t>«Не условным звукам только учится ребенок, изучая родной язык, он пьет духовную жизнь и силу из родимой груди родного слова…</a:t>
            </a:r>
            <a:br>
              <a:rPr lang="ru-RU" sz="2700" dirty="0"/>
            </a:br>
            <a:r>
              <a:rPr lang="ru-RU" sz="2700" dirty="0"/>
              <a:t> Оно объясняет ему природу, как не мог бы объяснить ее ни один естествоиспытатель; </a:t>
            </a:r>
            <a:br>
              <a:rPr lang="ru-RU" sz="2700" dirty="0"/>
            </a:br>
            <a:r>
              <a:rPr lang="ru-RU" sz="2700" dirty="0"/>
              <a:t>  оно знакомит его с характером окружающих его людей, с обществом, среди которого он живет, с его историей и стремлениями, как не мог бы познакомить ни один историк; </a:t>
            </a:r>
            <a:br>
              <a:rPr lang="ru-RU" sz="2700" dirty="0"/>
            </a:br>
            <a:r>
              <a:rPr lang="ru-RU" sz="2700" dirty="0"/>
              <a:t>  оно вводит его в народные верования, в народную поэзию, как не мог бы ввести ни один эстетик;</a:t>
            </a:r>
            <a:br>
              <a:rPr lang="ru-RU" sz="2700" dirty="0"/>
            </a:br>
            <a:r>
              <a:rPr lang="ru-RU" sz="2700" dirty="0"/>
              <a:t>  оно, наконец, дает такие логические понятия и философские воззрения, которых, конечно, не мог бы сообщить ребенку ни один философ».</a:t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								К</a:t>
            </a:r>
            <a:r>
              <a:rPr lang="ru-RU" sz="2700" dirty="0"/>
              <a:t>. Д. Ушинский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3162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7610" y="365124"/>
            <a:ext cx="10515600" cy="62041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КОЛЫБЕЛЬНЫЕ </a:t>
            </a:r>
            <a:r>
              <a:rPr lang="ru-RU" sz="3600" b="1" dirty="0" smtClean="0"/>
              <a:t>ПЕСНИ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        </a:t>
            </a:r>
            <a:br>
              <a:rPr lang="ru-RU" sz="3600" dirty="0"/>
            </a:br>
            <a:r>
              <a:rPr lang="ru-RU" sz="3600" dirty="0"/>
              <a:t>«</a:t>
            </a:r>
            <a:r>
              <a:rPr lang="ru-RU" sz="3600" dirty="0" err="1"/>
              <a:t>Котя</a:t>
            </a:r>
            <a:r>
              <a:rPr lang="ru-RU" sz="3600" dirty="0"/>
              <a:t>, </a:t>
            </a:r>
            <a:r>
              <a:rPr lang="ru-RU" sz="3600" dirty="0" err="1"/>
              <a:t>котенька</a:t>
            </a:r>
            <a:r>
              <a:rPr lang="ru-RU" sz="3600" dirty="0"/>
              <a:t>, </a:t>
            </a:r>
            <a:r>
              <a:rPr lang="ru-RU" sz="3600" dirty="0" err="1"/>
              <a:t>коток</a:t>
            </a:r>
            <a:r>
              <a:rPr lang="ru-RU" sz="3600" dirty="0"/>
              <a:t>,</a:t>
            </a:r>
            <a:br>
              <a:rPr lang="ru-RU" sz="3600" dirty="0"/>
            </a:br>
            <a:r>
              <a:rPr lang="ru-RU" sz="3600" dirty="0" err="1"/>
              <a:t>Котя</a:t>
            </a:r>
            <a:r>
              <a:rPr lang="ru-RU" sz="3600" dirty="0"/>
              <a:t> — серенький </a:t>
            </a:r>
            <a:r>
              <a:rPr lang="ru-RU" sz="3600" dirty="0" err="1"/>
              <a:t>хвосток</a:t>
            </a:r>
            <a:r>
              <a:rPr lang="ru-RU" sz="3600" dirty="0"/>
              <a:t>,</a:t>
            </a:r>
            <a:br>
              <a:rPr lang="ru-RU" sz="3600" dirty="0"/>
            </a:br>
            <a:r>
              <a:rPr lang="ru-RU" sz="3600" dirty="0"/>
              <a:t>Приди, </a:t>
            </a:r>
            <a:r>
              <a:rPr lang="ru-RU" sz="3600" dirty="0" err="1"/>
              <a:t>котя</a:t>
            </a:r>
            <a:r>
              <a:rPr lang="ru-RU" sz="3600" dirty="0"/>
              <a:t>, ночевать,</a:t>
            </a:r>
            <a:br>
              <a:rPr lang="ru-RU" sz="3600" dirty="0"/>
            </a:br>
            <a:r>
              <a:rPr lang="ru-RU" sz="3600" dirty="0"/>
              <a:t>Приди Машеньку качать.</a:t>
            </a:r>
            <a:br>
              <a:rPr lang="ru-RU" sz="3600" dirty="0"/>
            </a:br>
            <a:r>
              <a:rPr lang="ru-RU" sz="3600" dirty="0"/>
              <a:t>Уж как я тебе, коту,</a:t>
            </a:r>
            <a:br>
              <a:rPr lang="ru-RU" sz="3600" dirty="0"/>
            </a:br>
            <a:r>
              <a:rPr lang="ru-RU" sz="3600" dirty="0"/>
              <a:t>За работу заплачу —</a:t>
            </a:r>
            <a:br>
              <a:rPr lang="ru-RU" sz="3600" dirty="0"/>
            </a:br>
            <a:r>
              <a:rPr lang="ru-RU" sz="3600" dirty="0"/>
              <a:t>Дам кусок пирога</a:t>
            </a:r>
            <a:br>
              <a:rPr lang="ru-RU" sz="3600" dirty="0"/>
            </a:br>
            <a:r>
              <a:rPr lang="ru-RU" sz="3600" dirty="0"/>
              <a:t>И кувшин молока.</a:t>
            </a:r>
            <a:br>
              <a:rPr lang="ru-RU" sz="3600" dirty="0"/>
            </a:br>
            <a:r>
              <a:rPr lang="ru-RU" sz="3600" dirty="0"/>
              <a:t>Ешь ты, </a:t>
            </a:r>
            <a:r>
              <a:rPr lang="ru-RU" sz="3600" dirty="0" err="1"/>
              <a:t>котя</a:t>
            </a:r>
            <a:r>
              <a:rPr lang="ru-RU" sz="3600" dirty="0"/>
              <a:t>, не кроши,</a:t>
            </a:r>
            <a:br>
              <a:rPr lang="ru-RU" sz="3600" dirty="0"/>
            </a:br>
            <a:r>
              <a:rPr lang="ru-RU" sz="3600" dirty="0" err="1"/>
              <a:t>Котя</a:t>
            </a:r>
            <a:r>
              <a:rPr lang="ru-RU" sz="3600" dirty="0"/>
              <a:t>, больше не проси».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2" y="639761"/>
            <a:ext cx="3798201" cy="56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43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5136" y="365125"/>
            <a:ext cx="6348663" cy="586723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ПРИБАУТКИ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Петушок, петушок, золотой гребешок,  </a:t>
            </a:r>
            <a:br>
              <a:rPr lang="ru-RU" dirty="0"/>
            </a:br>
            <a:r>
              <a:rPr lang="ru-RU" dirty="0" err="1"/>
              <a:t>Масляна</a:t>
            </a:r>
            <a:r>
              <a:rPr lang="ru-RU" dirty="0"/>
              <a:t> головушка, шелкова бородушка,  </a:t>
            </a:r>
            <a:br>
              <a:rPr lang="ru-RU" dirty="0"/>
            </a:br>
            <a:r>
              <a:rPr lang="ru-RU" dirty="0"/>
              <a:t>Что ты рано встаешь, голосисто поешь,</a:t>
            </a:r>
            <a:br>
              <a:rPr lang="ru-RU" dirty="0"/>
            </a:br>
            <a:r>
              <a:rPr lang="ru-RU" dirty="0"/>
              <a:t>Деткам спать не даешь?»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7" y="923758"/>
            <a:ext cx="4143876" cy="55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47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88432" y="244810"/>
            <a:ext cx="10515600" cy="620411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ПЕРЕВЕРТЫШИ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Злая кошка громко лает,</a:t>
            </a:r>
            <a:br>
              <a:rPr lang="ru-RU" dirty="0"/>
            </a:br>
            <a:r>
              <a:rPr lang="ru-RU" dirty="0"/>
              <a:t>Дом хозяйский охраняет.</a:t>
            </a:r>
            <a:br>
              <a:rPr lang="ru-RU" dirty="0"/>
            </a:br>
            <a:r>
              <a:rPr lang="ru-RU" dirty="0"/>
              <a:t>Стой, она тебя не пустит.</a:t>
            </a:r>
            <a:br>
              <a:rPr lang="ru-RU" dirty="0"/>
            </a:br>
            <a:r>
              <a:rPr lang="ru-RU" dirty="0"/>
              <a:t>Не послушаешь – укусит».</a:t>
            </a:r>
            <a:br>
              <a:rPr lang="ru-RU" dirty="0"/>
            </a:br>
            <a:r>
              <a:rPr lang="ru-RU" dirty="0"/>
              <a:t>«Снег идет. Жара такая!</a:t>
            </a:r>
            <a:br>
              <a:rPr lang="ru-RU" dirty="0"/>
            </a:br>
            <a:r>
              <a:rPr lang="ru-RU" dirty="0"/>
              <a:t>Птицы с юга прилетают.</a:t>
            </a:r>
            <a:br>
              <a:rPr lang="ru-RU" dirty="0"/>
            </a:br>
            <a:r>
              <a:rPr lang="ru-RU" dirty="0"/>
              <a:t>Все вокруг белым-бело-</a:t>
            </a:r>
            <a:br>
              <a:rPr lang="ru-RU" dirty="0"/>
            </a:br>
            <a:r>
              <a:rPr lang="ru-RU" dirty="0"/>
              <a:t>Лето красное пришло</a:t>
            </a:r>
            <a:r>
              <a:rPr lang="ru-RU" dirty="0" smtClean="0"/>
              <a:t>!»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0965" t="20702" r="20351" b="10878"/>
          <a:stretch/>
        </p:blipFill>
        <p:spPr>
          <a:xfrm>
            <a:off x="6825916" y="1949117"/>
            <a:ext cx="5366084" cy="469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0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31232" y="316999"/>
            <a:ext cx="10515600" cy="593942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СКОРОГОВОРКИ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За песчаной косой</a:t>
            </a:r>
            <a:br>
              <a:rPr lang="ru-RU" dirty="0"/>
            </a:br>
            <a:r>
              <a:rPr lang="ru-RU" dirty="0"/>
              <a:t>Серый заяц косой</a:t>
            </a:r>
            <a:br>
              <a:rPr lang="ru-RU" dirty="0"/>
            </a:br>
            <a:r>
              <a:rPr lang="ru-RU" dirty="0"/>
              <a:t>Встретил бабу с косой </a:t>
            </a:r>
            <a:br>
              <a:rPr lang="ru-RU" dirty="0"/>
            </a:br>
            <a:r>
              <a:rPr lang="ru-RU" dirty="0"/>
              <a:t>С длинной русой косой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171" y="1179094"/>
            <a:ext cx="4214904" cy="541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11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-525212"/>
            <a:ext cx="10515600" cy="3990307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ПОСЛОВИЦЫ И </a:t>
            </a:r>
            <a:r>
              <a:rPr lang="ru-RU" b="1" dirty="0" smtClean="0"/>
              <a:t>ПОГОВОРКИ</a:t>
            </a:r>
            <a:br>
              <a:rPr lang="ru-RU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 «Нет друга, так ищи, а нашел, так береги».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648" t="6315" r="4299" b="23158"/>
          <a:stretch/>
        </p:blipFill>
        <p:spPr>
          <a:xfrm>
            <a:off x="2622883" y="2589780"/>
            <a:ext cx="7347283" cy="4268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04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9487" y="220746"/>
            <a:ext cx="10515600" cy="514533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ЗАГАДКИ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 smtClean="0"/>
              <a:t>«</a:t>
            </a:r>
            <a:r>
              <a:rPr lang="ru-RU" dirty="0"/>
              <a:t>Всю ночь летает,</a:t>
            </a:r>
            <a:br>
              <a:rPr lang="ru-RU" dirty="0"/>
            </a:br>
            <a:r>
              <a:rPr lang="ru-RU" dirty="0"/>
              <a:t>Мышей добывает,</a:t>
            </a:r>
            <a:br>
              <a:rPr lang="ru-RU" dirty="0"/>
            </a:br>
            <a:r>
              <a:rPr lang="ru-RU" dirty="0"/>
              <a:t>А станет светло,</a:t>
            </a:r>
            <a:br>
              <a:rPr lang="ru-RU" dirty="0"/>
            </a:br>
            <a:r>
              <a:rPr lang="ru-RU" dirty="0"/>
              <a:t>Спать ляжет в дупло».</a:t>
            </a:r>
            <a:br>
              <a:rPr lang="ru-RU" dirty="0"/>
            </a:br>
            <a:r>
              <a:rPr lang="ru-RU" dirty="0" smtClean="0"/>
              <a:t>                                                 (</a:t>
            </a:r>
            <a:r>
              <a:rPr lang="ru-RU" dirty="0"/>
              <a:t>Сова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42056">
            <a:off x="977262" y="570251"/>
            <a:ext cx="2904213" cy="38463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2337">
            <a:off x="2299742" y="3624250"/>
            <a:ext cx="2249246" cy="288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46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2253" y="507404"/>
            <a:ext cx="8109284" cy="5438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СЧИТАЛКИ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ru-RU" sz="3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Аты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-баты - шли солдаты</a:t>
            </a: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b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Аты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-баты - на базар,</a:t>
            </a:r>
            <a:b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Аты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-баты - что купили? </a:t>
            </a:r>
            <a:b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Аты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-баты - самовар,</a:t>
            </a:r>
            <a:b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Аты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-баты - сколько стоит? </a:t>
            </a:r>
            <a:b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Аты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-баты - три рубля, </a:t>
            </a:r>
            <a:b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Аты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-баты - кто выходит?</a:t>
            </a:r>
            <a:b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Аты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-баты - это я!» 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3742" r="15380"/>
          <a:stretch/>
        </p:blipFill>
        <p:spPr>
          <a:xfrm>
            <a:off x="385011" y="1991524"/>
            <a:ext cx="3176336" cy="448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158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108</Words>
  <Application>Microsoft Office PowerPoint</Application>
  <PresentationFormat>Широкоэкранный</PresentationFormat>
  <Paragraphs>38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Times New Roman</vt:lpstr>
      <vt:lpstr>Тема Office</vt:lpstr>
      <vt:lpstr>                                              </vt:lpstr>
      <vt:lpstr>«Не условным звукам только учится ребенок, изучая родной язык, он пьет духовную жизнь и силу из родимой груди родного слова…  Оно объясняет ему природу, как не мог бы объяснить ее ни один естествоиспытатель;    оно знакомит его с характером окружающих его людей, с обществом, среди которого он живет, с его историей и стремлениями, как не мог бы познакомить ни один историк;    оно вводит его в народные верования, в народную поэзию, как не мог бы ввести ни один эстетик;   оно, наконец, дает такие логические понятия и философские воззрения, которых, конечно, не мог бы сообщить ребенку ни один философ».          К. Д. Ушинский </vt:lpstr>
      <vt:lpstr>КОЛЫБЕЛЬНЫЕ ПЕСНИ          «Котя, котенька, коток, Котя — серенький хвосток, Приди, котя, ночевать, Приди Машеньку качать. Уж как я тебе, коту, За работу заплачу — Дам кусок пирога И кувшин молока. Ешь ты, котя, не кроши, Котя, больше не проси». </vt:lpstr>
      <vt:lpstr>ПРИБАУТКИ  «Петушок, петушок, золотой гребешок,   Масляна головушка, шелкова бородушка,   Что ты рано встаешь, голосисто поешь, Деткам спать не даешь?» </vt:lpstr>
      <vt:lpstr>ПЕРЕВЕРТЫШИ  «Злая кошка громко лает, Дом хозяйский охраняет. Стой, она тебя не пустит. Не послушаешь – укусит». «Снег идет. Жара такая! Птицы с юга прилетают. Все вокруг белым-бело- Лето красное пришло!»</vt:lpstr>
      <vt:lpstr>СКОРОГОВОРКИ  «За песчаной косой Серый заяц косой Встретил бабу с косой  С длинной русой косой».</vt:lpstr>
      <vt:lpstr>ПОСЛОВИЦЫ И ПОГОВОРКИ   «Нет друга, так ищи, а нашел, так береги».</vt:lpstr>
      <vt:lpstr>ЗАГАДКИ   «Всю ночь летает, Мышей добывает, А станет светло, Спать ляжет в дупло».                                                  (Сова)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                                             </dc:title>
  <dc:creator>ноут</dc:creator>
  <cp:lastModifiedBy>ноут</cp:lastModifiedBy>
  <cp:revision>4</cp:revision>
  <dcterms:created xsi:type="dcterms:W3CDTF">2022-03-18T05:15:22Z</dcterms:created>
  <dcterms:modified xsi:type="dcterms:W3CDTF">2022-03-18T05:55:18Z</dcterms:modified>
</cp:coreProperties>
</file>