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1" r:id="rId2"/>
    <p:sldId id="280" r:id="rId3"/>
    <p:sldId id="270" r:id="rId4"/>
    <p:sldId id="256" r:id="rId5"/>
    <p:sldId id="269" r:id="rId6"/>
    <p:sldId id="279" r:id="rId7"/>
    <p:sldId id="282" r:id="rId8"/>
    <p:sldId id="272" r:id="rId9"/>
    <p:sldId id="273" r:id="rId10"/>
    <p:sldId id="281" r:id="rId11"/>
    <p:sldId id="274" r:id="rId12"/>
    <p:sldId id="275" r:id="rId13"/>
    <p:sldId id="276" r:id="rId14"/>
    <p:sldId id="277" r:id="rId15"/>
    <p:sldId id="278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422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174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7952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1185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9812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050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124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831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7189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6680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020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627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868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613226/953f28c7-6e59-4239-89b6-0527976dfed4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540568" y="260648"/>
            <a:ext cx="8229600" cy="2362274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УВЛЕКАТЕЛЬНОЕ ПУТЕШЕСТВИЕ</a:t>
            </a:r>
            <a:endParaRPr lang="ru-RU" sz="4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http://1.bp.blogspot.com/-PrFwQMa9NB8/U_J3MI3jyLI/AAAAAAAAFro/s-Axe-i23mU/s1600/%7B22581A58-FEE1-4587-AC8D-15000E8062A6%7D_train%2B(3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96752"/>
            <a:ext cx="4590809" cy="3684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 -0.00602 L -0.29045 0.193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00" y="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929718" cy="5697559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Ок-ок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- выпал снежок</a:t>
            </a:r>
          </a:p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Ул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–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ул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– ветер подул</a:t>
            </a:r>
          </a:p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Ели –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ели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– птицы улетели</a:t>
            </a:r>
          </a:p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Оз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–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оз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– пришел мороз</a:t>
            </a:r>
          </a:p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Ма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–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ма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– наступила зима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Красота зимней природы: красивые фото зимы / природа / Романтика - мир любви и романтики (картинки про любовь, рецепты и кулинария, красивые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Зимние месяцы </a:t>
            </a:r>
            <a:endParaRPr lang="ru-RU" sz="67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41297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Century Gothic" pitchFamily="34" charset="0"/>
              </a:rPr>
              <a:t>Декабрь</a:t>
            </a:r>
          </a:p>
          <a:p>
            <a:pPr algn="ctr"/>
            <a:r>
              <a:rPr lang="ru-RU" sz="6000" b="1" dirty="0" smtClean="0">
                <a:latin typeface="Century Gothic" pitchFamily="34" charset="0"/>
              </a:rPr>
              <a:t>Январь</a:t>
            </a:r>
          </a:p>
          <a:p>
            <a:pPr algn="ctr"/>
            <a:r>
              <a:rPr lang="ru-RU" sz="6000" b="1" dirty="0" smtClean="0">
                <a:latin typeface="Century Gothic" pitchFamily="34" charset="0"/>
              </a:rPr>
              <a:t>Февраль </a:t>
            </a:r>
            <a:endParaRPr lang="ru-RU" sz="60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4" name="Picture 2" descr="https://copypast.ru/uploads/posts/1312795233_30_mz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0"/>
            <a:ext cx="4479450" cy="5805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Роль мягкого знака?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3789040"/>
            <a:ext cx="7344816" cy="2808312"/>
          </a:xfrm>
        </p:spPr>
        <p:txBody>
          <a:bodyPr numCol="2"/>
          <a:lstStyle/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Показатель 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мягкости 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согласных</a:t>
            </a:r>
          </a:p>
          <a:p>
            <a:pPr algn="ctr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День, письмо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Разделительный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</a:p>
          <a:p>
            <a:pPr algn="ctr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Вьюга, семья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203848" y="2420888"/>
            <a:ext cx="1224136" cy="129614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148064" y="2348880"/>
            <a:ext cx="1224136" cy="136815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4" name="Picture 2" descr="https://copypast.ru/uploads/posts/1312795233_30_mz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124744"/>
            <a:ext cx="1887162" cy="2013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2845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Обозначение Ь в транскрипции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9900" b="1" dirty="0" smtClean="0">
                <a:latin typeface="Century Gothic" pitchFamily="34" charset="0"/>
              </a:rPr>
              <a:t>[</a:t>
            </a:r>
            <a:r>
              <a:rPr lang="ru-RU" sz="19900" b="1" dirty="0" smtClean="0">
                <a:latin typeface="Century Gothic" pitchFamily="34" charset="0"/>
              </a:rPr>
              <a:t>   </a:t>
            </a:r>
            <a:r>
              <a:rPr lang="ru-RU" sz="19900" b="1" dirty="0" smtClean="0">
                <a:latin typeface="Century Gothic" pitchFamily="34" charset="0"/>
                <a:cs typeface="Times New Roman" pitchFamily="18" charset="0"/>
              </a:rPr>
              <a:t>’</a:t>
            </a:r>
            <a:r>
              <a:rPr lang="en-US" sz="19900" b="1" dirty="0" smtClean="0">
                <a:latin typeface="Century Gothic" pitchFamily="34" charset="0"/>
              </a:rPr>
              <a:t>]</a:t>
            </a:r>
            <a:r>
              <a:rPr lang="ru-RU" sz="19900" b="1" dirty="0" smtClean="0">
                <a:latin typeface="Century Gothic" pitchFamily="34" charset="0"/>
              </a:rPr>
              <a:t>- Ь</a:t>
            </a:r>
          </a:p>
          <a:p>
            <a:pPr algn="ctr">
              <a:buNone/>
            </a:pPr>
            <a:endParaRPr lang="ru-RU" sz="16600" b="1" dirty="0">
              <a:latin typeface="Century Gothic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928662" y="5143512"/>
            <a:ext cx="7167554" cy="1106463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kumimoji="0" lang="ru-RU" sz="19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шесть – </a:t>
            </a:r>
            <a:r>
              <a:rPr kumimoji="0" lang="en-US" sz="19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[</a:t>
            </a:r>
            <a:r>
              <a:rPr kumimoji="0" lang="ru-RU" sz="199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шэст</a:t>
            </a:r>
            <a:r>
              <a:rPr lang="ru-RU" sz="19900" b="1" dirty="0" smtClean="0">
                <a:latin typeface="Century Gothic" pitchFamily="34" charset="0"/>
                <a:cs typeface="Times New Roman" pitchFamily="18" charset="0"/>
              </a:rPr>
              <a:t> ’</a:t>
            </a:r>
            <a:r>
              <a:rPr kumimoji="0" lang="en-US" sz="19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]</a:t>
            </a:r>
            <a:endParaRPr kumimoji="0" lang="ru-RU" sz="199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683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dirty="0" smtClean="0">
                <a:latin typeface="Century Gothic" pitchFamily="34" charset="0"/>
              </a:rPr>
              <a:t>[</a:t>
            </a:r>
            <a:r>
              <a:rPr lang="ru-RU" sz="6000" b="1" dirty="0" smtClean="0">
                <a:latin typeface="Century Gothic" pitchFamily="34" charset="0"/>
              </a:rPr>
              <a:t>т</a:t>
            </a:r>
            <a:r>
              <a:rPr lang="en-US" sz="6000" b="1" dirty="0" smtClean="0">
                <a:latin typeface="Century Gothic" pitchFamily="34" charset="0"/>
              </a:rPr>
              <a:t>]</a:t>
            </a:r>
            <a:r>
              <a:rPr lang="ru-RU" sz="6000" b="1" dirty="0" smtClean="0">
                <a:latin typeface="Century Gothic" pitchFamily="34" charset="0"/>
              </a:rPr>
              <a:t>, </a:t>
            </a:r>
            <a:r>
              <a:rPr lang="en-US" sz="6000" b="1" dirty="0" smtClean="0">
                <a:latin typeface="Century Gothic" pitchFamily="34" charset="0"/>
              </a:rPr>
              <a:t>[</a:t>
            </a:r>
            <a:r>
              <a:rPr lang="ru-RU" sz="6000" b="1" dirty="0" smtClean="0">
                <a:latin typeface="Century Gothic" pitchFamily="34" charset="0"/>
              </a:rPr>
              <a:t>т</a:t>
            </a:r>
            <a:r>
              <a:rPr lang="ru-RU" sz="6000" b="1" dirty="0" smtClean="0">
                <a:latin typeface="Century Gothic" pitchFamily="34" charset="0"/>
                <a:cs typeface="Times New Roman" pitchFamily="18" charset="0"/>
              </a:rPr>
              <a:t> ’</a:t>
            </a:r>
            <a:r>
              <a:rPr lang="en-US" sz="6000" b="1" dirty="0" smtClean="0">
                <a:latin typeface="Century Gothic" pitchFamily="34" charset="0"/>
              </a:rPr>
              <a:t>]</a:t>
            </a:r>
            <a:endParaRPr lang="ru-RU" sz="6000" b="1" dirty="0" smtClean="0">
              <a:latin typeface="Century Gothic" pitchFamily="34" charset="0"/>
            </a:endParaRPr>
          </a:p>
          <a:p>
            <a:pPr algn="ctr">
              <a:buNone/>
            </a:pPr>
            <a:r>
              <a:rPr lang="en-US" sz="6000" b="1" dirty="0" smtClean="0">
                <a:latin typeface="Century Gothic" pitchFamily="34" charset="0"/>
              </a:rPr>
              <a:t>[</a:t>
            </a:r>
            <a:r>
              <a:rPr lang="ru-RU" sz="6000" b="1" dirty="0" smtClean="0">
                <a:latin typeface="Century Gothic" pitchFamily="34" charset="0"/>
              </a:rPr>
              <a:t>н</a:t>
            </a:r>
            <a:r>
              <a:rPr lang="en-US" sz="6000" b="1" dirty="0" smtClean="0">
                <a:latin typeface="Century Gothic" pitchFamily="34" charset="0"/>
              </a:rPr>
              <a:t>]</a:t>
            </a:r>
            <a:r>
              <a:rPr lang="ru-RU" sz="6000" b="1" dirty="0" smtClean="0">
                <a:latin typeface="Century Gothic" pitchFamily="34" charset="0"/>
              </a:rPr>
              <a:t>, </a:t>
            </a:r>
            <a:r>
              <a:rPr lang="en-US" sz="6000" b="1" dirty="0" smtClean="0">
                <a:latin typeface="Century Gothic" pitchFamily="34" charset="0"/>
              </a:rPr>
              <a:t>[</a:t>
            </a:r>
            <a:r>
              <a:rPr lang="ru-RU" sz="6000" b="1" dirty="0" smtClean="0">
                <a:latin typeface="Century Gothic" pitchFamily="34" charset="0"/>
              </a:rPr>
              <a:t>н</a:t>
            </a:r>
            <a:r>
              <a:rPr lang="ru-RU" sz="6000" b="1" dirty="0" smtClean="0"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sz="6000" b="1" dirty="0" smtClean="0">
                <a:latin typeface="Century Gothic" pitchFamily="34" charset="0"/>
                <a:cs typeface="Times New Roman" pitchFamily="18" charset="0"/>
              </a:rPr>
              <a:t>’</a:t>
            </a:r>
            <a:r>
              <a:rPr lang="en-US" sz="6000" b="1" dirty="0" smtClean="0">
                <a:latin typeface="Century Gothic" pitchFamily="34" charset="0"/>
              </a:rPr>
              <a:t>]</a:t>
            </a:r>
            <a:endParaRPr lang="ru-RU" sz="6000" b="1" dirty="0" smtClean="0">
              <a:latin typeface="Century Gothic" pitchFamily="34" charset="0"/>
            </a:endParaRPr>
          </a:p>
          <a:p>
            <a:pPr algn="ctr">
              <a:buNone/>
            </a:pPr>
            <a:r>
              <a:rPr lang="en-US" sz="6000" b="1" dirty="0" smtClean="0">
                <a:latin typeface="Century Gothic" pitchFamily="34" charset="0"/>
              </a:rPr>
              <a:t>[</a:t>
            </a:r>
            <a:r>
              <a:rPr lang="ru-RU" sz="6000" b="1" dirty="0" smtClean="0">
                <a:latin typeface="Century Gothic" pitchFamily="34" charset="0"/>
              </a:rPr>
              <a:t>с</a:t>
            </a:r>
            <a:r>
              <a:rPr lang="en-US" sz="6000" b="1" dirty="0" smtClean="0">
                <a:latin typeface="Century Gothic" pitchFamily="34" charset="0"/>
              </a:rPr>
              <a:t>]</a:t>
            </a:r>
            <a:r>
              <a:rPr lang="ru-RU" sz="6000" b="1" dirty="0" smtClean="0">
                <a:latin typeface="Century Gothic" pitchFamily="34" charset="0"/>
              </a:rPr>
              <a:t>, </a:t>
            </a:r>
            <a:r>
              <a:rPr lang="en-US" sz="6000" b="1" dirty="0" smtClean="0">
                <a:latin typeface="Century Gothic" pitchFamily="34" charset="0"/>
              </a:rPr>
              <a:t>[</a:t>
            </a:r>
            <a:r>
              <a:rPr lang="ru-RU" sz="6000" b="1" dirty="0" smtClean="0">
                <a:latin typeface="Century Gothic" pitchFamily="34" charset="0"/>
              </a:rPr>
              <a:t>с</a:t>
            </a:r>
            <a:r>
              <a:rPr lang="ru-RU" sz="6000" b="1" dirty="0" smtClean="0"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sz="6000" b="1" dirty="0" smtClean="0">
                <a:latin typeface="Century Gothic" pitchFamily="34" charset="0"/>
                <a:cs typeface="Times New Roman" pitchFamily="18" charset="0"/>
              </a:rPr>
              <a:t>’</a:t>
            </a:r>
            <a:r>
              <a:rPr lang="en-US" sz="6000" b="1" dirty="0" smtClean="0">
                <a:latin typeface="Century Gothic" pitchFamily="34" charset="0"/>
              </a:rPr>
              <a:t>]</a:t>
            </a:r>
            <a:endParaRPr lang="ru-RU" sz="6000" b="1" dirty="0" smtClean="0">
              <a:latin typeface="Century Gothic" pitchFamily="34" charset="0"/>
            </a:endParaRPr>
          </a:p>
          <a:p>
            <a:pPr algn="ctr">
              <a:buNone/>
            </a:pPr>
            <a:r>
              <a:rPr lang="en-US" sz="6000" b="1" dirty="0" smtClean="0">
                <a:latin typeface="Century Gothic" pitchFamily="34" charset="0"/>
              </a:rPr>
              <a:t>[</a:t>
            </a:r>
            <a:r>
              <a:rPr lang="ru-RU" sz="6000" b="1" dirty="0" smtClean="0">
                <a:latin typeface="Century Gothic" pitchFamily="34" charset="0"/>
              </a:rPr>
              <a:t>р</a:t>
            </a:r>
            <a:r>
              <a:rPr lang="en-US" sz="6000" b="1" dirty="0" smtClean="0">
                <a:latin typeface="Century Gothic" pitchFamily="34" charset="0"/>
              </a:rPr>
              <a:t>]</a:t>
            </a:r>
            <a:r>
              <a:rPr lang="ru-RU" sz="6000" b="1" dirty="0" smtClean="0">
                <a:latin typeface="Century Gothic" pitchFamily="34" charset="0"/>
              </a:rPr>
              <a:t>, </a:t>
            </a:r>
            <a:r>
              <a:rPr lang="en-US" sz="6000" b="1" dirty="0" smtClean="0">
                <a:latin typeface="Century Gothic" pitchFamily="34" charset="0"/>
              </a:rPr>
              <a:t>[</a:t>
            </a:r>
            <a:r>
              <a:rPr lang="ru-RU" sz="6000" b="1" dirty="0" smtClean="0">
                <a:latin typeface="Century Gothic" pitchFamily="34" charset="0"/>
              </a:rPr>
              <a:t>р</a:t>
            </a:r>
            <a:r>
              <a:rPr lang="ru-RU" sz="6000" b="1" dirty="0" smtClean="0"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sz="6000" b="1" dirty="0" smtClean="0">
                <a:latin typeface="Century Gothic" pitchFamily="34" charset="0"/>
                <a:cs typeface="Times New Roman" pitchFamily="18" charset="0"/>
              </a:rPr>
              <a:t>’</a:t>
            </a:r>
            <a:r>
              <a:rPr lang="en-US" sz="6000" b="1" dirty="0" smtClean="0">
                <a:latin typeface="Century Gothic" pitchFamily="34" charset="0"/>
              </a:rPr>
              <a:t>]</a:t>
            </a:r>
            <a:endParaRPr lang="ru-RU" sz="6000" b="1" dirty="0" smtClean="0">
              <a:latin typeface="Century Gothic" pitchFamily="34" charset="0"/>
            </a:endParaRPr>
          </a:p>
          <a:p>
            <a:pPr>
              <a:buNone/>
            </a:pPr>
            <a:endParaRPr lang="ru-RU" sz="6000" dirty="0" smtClean="0">
              <a:latin typeface="Century Gothic" pitchFamily="34" charset="0"/>
            </a:endParaRPr>
          </a:p>
          <a:p>
            <a:pPr>
              <a:buNone/>
            </a:pPr>
            <a:endParaRPr lang="ru-RU" sz="6000" dirty="0" smtClean="0">
              <a:latin typeface="Century Gothic" pitchFamily="34" charset="0"/>
            </a:endParaRPr>
          </a:p>
          <a:p>
            <a:pPr>
              <a:buNone/>
            </a:pPr>
            <a:endParaRPr lang="ru-RU" sz="6000" dirty="0" smtClean="0">
              <a:latin typeface="Century Gothic" pitchFamily="34" charset="0"/>
            </a:endParaRPr>
          </a:p>
          <a:p>
            <a:pPr>
              <a:buNone/>
            </a:pPr>
            <a:endParaRPr lang="ru-RU" sz="6000" dirty="0" smtClean="0">
              <a:latin typeface="Century Gothic" pitchFamily="34" charset="0"/>
            </a:endParaRPr>
          </a:p>
          <a:p>
            <a:pPr>
              <a:buNone/>
            </a:pPr>
            <a:endParaRPr lang="ru-RU" sz="60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36" name="Picture 16" descr="https://im0-tub-ru.yandex.net/i?id=64a6c98afa2471b05ae967fd74ce3a77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242047"/>
            <a:ext cx="2910247" cy="2615953"/>
          </a:xfrm>
          <a:prstGeom prst="rect">
            <a:avLst/>
          </a:prstGeom>
          <a:noFill/>
        </p:spPr>
      </p:pic>
      <p:pic>
        <p:nvPicPr>
          <p:cNvPr id="30732" name="Picture 12" descr="https://www.fishworld.eu/uploads/assets/images/arany%20v.%20sz%C3%A9les%20k%C3%A1r%C3%A1sz.jpg"/>
          <p:cNvPicPr>
            <a:picLocks noChangeAspect="1" noChangeArrowheads="1"/>
          </p:cNvPicPr>
          <p:nvPr/>
        </p:nvPicPr>
        <p:blipFill>
          <a:blip r:embed="rId4" cstate="print"/>
          <a:srcRect l="4663" t="11111" r="6733" b="13333"/>
          <a:stretch>
            <a:fillRect/>
          </a:stretch>
        </p:blipFill>
        <p:spPr bwMode="auto">
          <a:xfrm>
            <a:off x="6930814" y="2960963"/>
            <a:ext cx="1961666" cy="140414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Ь – показатель мягкости в словах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85723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entury Gothic" pitchFamily="34" charset="0"/>
                <a:cs typeface="Times New Roman" pitchFamily="18" charset="0"/>
              </a:rPr>
              <a:t>[ т’ у л’ э н’ ] [ г о л у п ’] [ а л’ э н’ ] [ к а р а с’ ]</a:t>
            </a:r>
          </a:p>
          <a:p>
            <a:pPr marL="0" indent="0">
              <a:buNone/>
            </a:pPr>
            <a:r>
              <a:rPr lang="ru-RU" sz="2400" b="1" dirty="0" smtClean="0">
                <a:latin typeface="Century Gothic" pitchFamily="34" charset="0"/>
                <a:cs typeface="Times New Roman" pitchFamily="18" charset="0"/>
              </a:rPr>
              <a:t> [ л о ш а т’ ] [ г у с’ ] [ с н’ и г’ и р’ ] </a:t>
            </a:r>
          </a:p>
          <a:p>
            <a:pPr marL="0" indent="0">
              <a:buNone/>
            </a:pPr>
            <a:r>
              <a:rPr lang="ru-RU" sz="2400" b="1" dirty="0" smtClean="0">
                <a:latin typeface="Century Gothic" pitchFamily="34" charset="0"/>
                <a:cs typeface="Times New Roman" pitchFamily="18" charset="0"/>
              </a:rPr>
              <a:t>[ о к у </a:t>
            </a:r>
            <a:r>
              <a:rPr lang="ru-RU" sz="2400" b="1" dirty="0" err="1" smtClean="0">
                <a:latin typeface="Century Gothic" pitchFamily="34" charset="0"/>
                <a:cs typeface="Times New Roman" pitchFamily="18" charset="0"/>
              </a:rPr>
              <a:t>н</a:t>
            </a:r>
            <a:r>
              <a:rPr lang="ru-RU" sz="2400" b="1" dirty="0" smtClean="0">
                <a:latin typeface="Century Gothic" pitchFamily="34" charset="0"/>
                <a:cs typeface="Times New Roman" pitchFamily="18" charset="0"/>
              </a:rPr>
              <a:t>’ ] [ с’ э л’ т’ ]</a:t>
            </a:r>
            <a:endParaRPr lang="ru-RU" sz="2400" b="1" dirty="0"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30726" name="Picture 6" descr="https://im0-tub-ru.yandex.net/i?id=a4899205e5f6998a5db6b4c5aaf70f46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4170039"/>
            <a:ext cx="2687960" cy="2687961"/>
          </a:xfrm>
          <a:prstGeom prst="rect">
            <a:avLst/>
          </a:prstGeom>
          <a:noFill/>
        </p:spPr>
      </p:pic>
      <p:pic>
        <p:nvPicPr>
          <p:cNvPr id="30728" name="Picture 8" descr="https://res.cloudinary.com/dk-find-out/image/upload/q_80,w_1920,f_auto/MA_00317629_x6sva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477310"/>
            <a:ext cx="2448272" cy="2380690"/>
          </a:xfrm>
          <a:prstGeom prst="rect">
            <a:avLst/>
          </a:prstGeom>
          <a:noFill/>
        </p:spPr>
      </p:pic>
      <p:pic>
        <p:nvPicPr>
          <p:cNvPr id="30730" name="Picture 10" descr="https://avatars.mds.yandex.net/get-pdb/1615223/08a64c90-6a31-4f00-a6cf-2e061370d61c/s12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6296" y="1221149"/>
            <a:ext cx="1656184" cy="1747761"/>
          </a:xfrm>
          <a:prstGeom prst="rect">
            <a:avLst/>
          </a:prstGeom>
          <a:noFill/>
        </p:spPr>
      </p:pic>
      <p:pic>
        <p:nvPicPr>
          <p:cNvPr id="30740" name="Picture 20" descr="http://www.playcast.ru/uploads/2017/12/16/2415316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888" y="2924944"/>
            <a:ext cx="2304256" cy="1728192"/>
          </a:xfrm>
          <a:prstGeom prst="rect">
            <a:avLst/>
          </a:prstGeom>
          <a:noFill/>
        </p:spPr>
      </p:pic>
      <p:pic>
        <p:nvPicPr>
          <p:cNvPr id="30742" name="Picture 22" descr="http://lovim-ruby.ru/wp-content/uploads/2013/06/lovlja-okunja-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0534" y="1772816"/>
            <a:ext cx="2520280" cy="1384931"/>
          </a:xfrm>
          <a:prstGeom prst="rect">
            <a:avLst/>
          </a:prstGeom>
          <a:noFill/>
        </p:spPr>
      </p:pic>
      <p:pic>
        <p:nvPicPr>
          <p:cNvPr id="30744" name="Picture 24" descr="https://im0-tub-ru.yandex.net/i?id=26470867aad74f1251b23052366265e6-l&amp;n=13"/>
          <p:cNvPicPr>
            <a:picLocks noChangeAspect="1" noChangeArrowheads="1"/>
          </p:cNvPicPr>
          <p:nvPr/>
        </p:nvPicPr>
        <p:blipFill>
          <a:blip r:embed="rId10" cstate="print"/>
          <a:srcRect t="19565" b="17391"/>
          <a:stretch>
            <a:fillRect/>
          </a:stretch>
        </p:blipFill>
        <p:spPr bwMode="auto">
          <a:xfrm>
            <a:off x="1558452" y="2127585"/>
            <a:ext cx="2617503" cy="928217"/>
          </a:xfrm>
          <a:prstGeom prst="rect">
            <a:avLst/>
          </a:prstGeom>
          <a:noFill/>
        </p:spPr>
      </p:pic>
      <p:pic>
        <p:nvPicPr>
          <p:cNvPr id="30738" name="Picture 18" descr="https://im0-tub-ru.yandex.net/i?id=d5fcc0e3f21f8dc3b35008366464aa34&amp;n=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24136" y="2910384"/>
            <a:ext cx="1387536" cy="2276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Ь – показатель мягкости в словах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2420888"/>
            <a:ext cx="8697144" cy="4713387"/>
          </a:xfrm>
        </p:spPr>
        <p:txBody>
          <a:bodyPr numCol="3">
            <a:noAutofit/>
          </a:bodyPr>
          <a:lstStyle/>
          <a:p>
            <a:pPr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Животные:</a:t>
            </a:r>
          </a:p>
          <a:p>
            <a:pPr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тюлень, </a:t>
            </a:r>
          </a:p>
          <a:p>
            <a:pPr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олень, </a:t>
            </a:r>
          </a:p>
          <a:p>
            <a:pPr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лошадь.</a:t>
            </a:r>
          </a:p>
          <a:p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 Птицы: </a:t>
            </a:r>
          </a:p>
          <a:p>
            <a:pPr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 голубь, </a:t>
            </a:r>
          </a:p>
          <a:p>
            <a:pPr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 гусь, </a:t>
            </a:r>
          </a:p>
          <a:p>
            <a:pPr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 снегирь.</a:t>
            </a:r>
          </a:p>
          <a:p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>
              <a:buNone/>
            </a:pPr>
            <a:endPara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Рыбы:</a:t>
            </a:r>
          </a:p>
          <a:p>
            <a:pPr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карась, </a:t>
            </a:r>
          </a:p>
          <a:p>
            <a:pPr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окунь, </a:t>
            </a:r>
          </a:p>
          <a:p>
            <a:pPr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сельдь.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136" y="327209"/>
            <a:ext cx="8686800" cy="90872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Ь - волшебник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41" y="4365105"/>
            <a:ext cx="8472518" cy="1008112"/>
          </a:xfrm>
        </p:spPr>
        <p:txBody>
          <a:bodyPr numCol="2">
            <a:noAutofit/>
          </a:bodyPr>
          <a:lstStyle/>
          <a:p>
            <a:pPr algn="ctr">
              <a:buNone/>
            </a:pPr>
            <a:endParaRPr lang="ru-RU" sz="5400" dirty="0" smtClean="0">
              <a:latin typeface="Century Gothic" pitchFamily="34" charset="0"/>
            </a:endParaRPr>
          </a:p>
          <a:p>
            <a:pPr algn="ctr">
              <a:buNone/>
            </a:pPr>
            <a:endParaRPr lang="ru-RU" sz="5400" dirty="0" smtClean="0"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18124" y="1289047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5400" dirty="0">
                <a:latin typeface="Century Gothic" pitchFamily="34" charset="0"/>
              </a:rPr>
              <a:t>Угол – уголь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636" y="2170263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5400" dirty="0">
                <a:latin typeface="Century Gothic" pitchFamily="34" charset="0"/>
              </a:rPr>
              <a:t>Брат – брать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8124" y="3068960"/>
            <a:ext cx="65527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5400" dirty="0">
                <a:latin typeface="Century Gothic" pitchFamily="34" charset="0"/>
              </a:rPr>
              <a:t>Ел – </a:t>
            </a:r>
            <a:r>
              <a:rPr lang="ru-RU" sz="5400" dirty="0" smtClean="0">
                <a:latin typeface="Century Gothic" pitchFamily="34" charset="0"/>
              </a:rPr>
              <a:t>ель</a:t>
            </a:r>
          </a:p>
          <a:p>
            <a:pPr algn="ctr"/>
            <a:r>
              <a:rPr lang="ru-RU" sz="5400" dirty="0">
                <a:latin typeface="Century Gothic" pitchFamily="34" charset="0"/>
              </a:rPr>
              <a:t>Полка - полька</a:t>
            </a:r>
          </a:p>
          <a:p>
            <a:pPr algn="ctr"/>
            <a:r>
              <a:rPr lang="ru-RU" sz="5400" dirty="0">
                <a:latin typeface="Century Gothic" pitchFamily="34" charset="0"/>
              </a:rPr>
              <a:t>Банка – банька</a:t>
            </a:r>
          </a:p>
          <a:p>
            <a:pPr algn="ctr">
              <a:buNone/>
            </a:pPr>
            <a:endParaRPr lang="ru-RU" sz="54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3421251" cy="632832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В конце слова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45703136"/>
              </p:ext>
            </p:extLst>
          </p:nvPr>
        </p:nvGraphicFramePr>
        <p:xfrm>
          <a:off x="755576" y="2708920"/>
          <a:ext cx="7632848" cy="405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6384"/>
                <a:gridCol w="4176464"/>
              </a:tblGrid>
              <a:tr h="40250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Century Gothic" pitchFamily="34" charset="0"/>
                        </a:rPr>
                        <a:t>Пень </a:t>
                      </a:r>
                      <a:endParaRPr lang="ru-RU" sz="32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Century Gothic" pitchFamily="34" charset="0"/>
                        </a:rPr>
                        <a:t>Пеньки</a:t>
                      </a:r>
                      <a:endParaRPr lang="ru-RU" sz="32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47451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Century Gothic" pitchFamily="34" charset="0"/>
                        </a:rPr>
                        <a:t>Огонь</a:t>
                      </a:r>
                      <a:endParaRPr lang="ru-RU" sz="32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Century Gothic" pitchFamily="34" charset="0"/>
                        </a:rPr>
                        <a:t>Огоньки </a:t>
                      </a:r>
                      <a:endParaRPr lang="ru-RU" sz="32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4745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Century Gothic" pitchFamily="34" charset="0"/>
                        </a:rPr>
                        <a:t>День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Century Gothic" pitchFamily="34" charset="0"/>
                        </a:rPr>
                        <a:t>Деньки </a:t>
                      </a:r>
                      <a:endParaRPr lang="ru-RU" sz="32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4745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Century Gothic" pitchFamily="34" charset="0"/>
                        </a:rPr>
                        <a:t>Пыль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Century Gothic" pitchFamily="34" charset="0"/>
                        </a:rPr>
                        <a:t>Пыльный </a:t>
                      </a:r>
                      <a:endParaRPr lang="ru-RU" sz="32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3420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Century Gothic" pitchFamily="34" charset="0"/>
                        </a:rPr>
                        <a:t>Боль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Century Gothic" pitchFamily="34" charset="0"/>
                        </a:rPr>
                        <a:t>Больной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Century Gothic" pitchFamily="34" charset="0"/>
                        </a:rPr>
                        <a:t>Мебель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Century Gothic" pitchFamily="34" charset="0"/>
                        </a:rPr>
                        <a:t>Мебельный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1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Century Gothic" pitchFamily="34" charset="0"/>
                        </a:rPr>
                        <a:t>Сталь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Century Gothic" pitchFamily="34" charset="0"/>
                        </a:rPr>
                        <a:t>Стальной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 l="17429" t="38016" r="25014" b="44266"/>
          <a:stretch>
            <a:fillRect/>
          </a:stretch>
        </p:blipFill>
        <p:spPr bwMode="auto">
          <a:xfrm>
            <a:off x="683568" y="1484784"/>
            <a:ext cx="770485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4283968" y="188640"/>
            <a:ext cx="39520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В середине слова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1863080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Прочитайте слова. Где надо, поставьте букву Ь. Подчеркните мягкие согласные вместе с буквой 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082347"/>
          </a:xfrm>
        </p:spPr>
        <p:txBody>
          <a:bodyPr/>
          <a:lstStyle/>
          <a:p>
            <a:pPr marL="0" lvl="0" indent="457200" algn="just">
              <a:buNone/>
            </a:pP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Новая </a:t>
            </a:r>
            <a:r>
              <a:rPr lang="ru-RU" dirty="0" err="1" smtClean="0">
                <a:latin typeface="Century Gothic" pitchFamily="34" charset="0"/>
                <a:cs typeface="Times New Roman" pitchFamily="18" charset="0"/>
              </a:rPr>
              <a:t>тетрад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., высокий мост.,   крепкая стал.,   хитрый лис., большой </a:t>
            </a:r>
            <a:r>
              <a:rPr lang="ru-RU" dirty="0" err="1" smtClean="0">
                <a:latin typeface="Century Gothic" pitchFamily="34" charset="0"/>
                <a:cs typeface="Times New Roman" pitchFamily="18" charset="0"/>
              </a:rPr>
              <a:t>роял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.,  густой лес.,   синий </a:t>
            </a:r>
            <a:r>
              <a:rPr lang="ru-RU" dirty="0" err="1" smtClean="0">
                <a:latin typeface="Century Gothic" pitchFamily="34" charset="0"/>
                <a:cs typeface="Times New Roman" pitchFamily="18" charset="0"/>
              </a:rPr>
              <a:t>портфел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.,   высокий </a:t>
            </a:r>
            <a:r>
              <a:rPr lang="ru-RU" dirty="0" err="1" smtClean="0">
                <a:latin typeface="Century Gothic" pitchFamily="34" charset="0"/>
                <a:cs typeface="Times New Roman" pitchFamily="18" charset="0"/>
              </a:rPr>
              <a:t>топол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., голубой платок.,   весёлая </a:t>
            </a:r>
            <a:r>
              <a:rPr lang="ru-RU" dirty="0" err="1" smtClean="0">
                <a:latin typeface="Century Gothic" pitchFamily="34" charset="0"/>
                <a:cs typeface="Times New Roman" pitchFamily="18" charset="0"/>
              </a:rPr>
              <a:t>гармон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Проверьте свою работу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730419"/>
          </a:xfrm>
        </p:spPr>
        <p:txBody>
          <a:bodyPr/>
          <a:lstStyle/>
          <a:p>
            <a:pPr marL="0" lvl="0" indent="457200" algn="just">
              <a:buNone/>
            </a:pP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Новая тетрад</a:t>
            </a:r>
            <a:r>
              <a:rPr lang="ru-RU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ь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,   высокий мост.,   крепкая стал</a:t>
            </a:r>
            <a:r>
              <a:rPr lang="ru-RU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ь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,   хитрый лис., большой роял</a:t>
            </a:r>
            <a:r>
              <a:rPr lang="ru-RU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ь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,   густой лес.,   синий портфел</a:t>
            </a:r>
            <a:r>
              <a:rPr lang="ru-RU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ь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,   высокий топол</a:t>
            </a:r>
            <a:r>
              <a:rPr lang="ru-RU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ь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,  голубой платок.,   весёлая гармон</a:t>
            </a:r>
            <a:r>
              <a:rPr lang="ru-RU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ь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Закончите предложения, подобрав слово  по смыслу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49431" y="1977533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4000" dirty="0" smtClean="0">
                <a:latin typeface="Century Gothic" pitchFamily="34" charset="0"/>
                <a:cs typeface="Times New Roman" pitchFamily="18" charset="0"/>
              </a:rPr>
              <a:t>После лета наступает ______. </a:t>
            </a:r>
          </a:p>
          <a:p>
            <a:pPr>
              <a:lnSpc>
                <a:spcPct val="150000"/>
              </a:lnSpc>
            </a:pPr>
            <a:r>
              <a:rPr lang="ru-RU" sz="4000" dirty="0" smtClean="0">
                <a:latin typeface="Century Gothic" pitchFamily="34" charset="0"/>
                <a:cs typeface="Times New Roman" pitchFamily="18" charset="0"/>
              </a:rPr>
              <a:t>Первый месяц в году -______ .</a:t>
            </a:r>
          </a:p>
          <a:p>
            <a:pPr>
              <a:lnSpc>
                <a:spcPct val="150000"/>
              </a:lnSpc>
            </a:pPr>
            <a:r>
              <a:rPr lang="ru-RU" sz="4000" dirty="0" smtClean="0">
                <a:latin typeface="Century Gothic" pitchFamily="34" charset="0"/>
                <a:cs typeface="Times New Roman" pitchFamily="18" charset="0"/>
              </a:rPr>
              <a:t>На дворе гогочет _________. </a:t>
            </a:r>
          </a:p>
          <a:p>
            <a:pPr>
              <a:lnSpc>
                <a:spcPct val="150000"/>
              </a:lnSpc>
            </a:pPr>
            <a:r>
              <a:rPr lang="ru-RU" sz="4000" dirty="0" smtClean="0">
                <a:latin typeface="Century Gothic" pitchFamily="34" charset="0"/>
                <a:cs typeface="Times New Roman" pitchFamily="18" charset="0"/>
              </a:rPr>
              <a:t>В берлоге спит _____________ .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yandex.ru/images/_crpd/KP5cCy620/4b62080R/DDKRbxHChYgm-LVin_k_bTgqYw02HJ3sVQpKusxg_9VBCABYkez1rs3et9R5KRY36IZ1-Mdx7zmbcWDZr3PI4ExHkX7048V98mmwAgo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Проверьте свою работу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556792"/>
            <a:ext cx="8589640" cy="4525963"/>
          </a:xfrm>
        </p:spPr>
        <p:txBody>
          <a:bodyPr/>
          <a:lstStyle/>
          <a:p>
            <a:pPr algn="just"/>
            <a:r>
              <a:rPr lang="ru-RU" sz="4400" dirty="0" smtClean="0">
                <a:latin typeface="Century Gothic" pitchFamily="34" charset="0"/>
                <a:cs typeface="Times New Roman" pitchFamily="18" charset="0"/>
              </a:rPr>
              <a:t>После лета наступает </a:t>
            </a:r>
            <a:r>
              <a:rPr lang="ru-RU" sz="4400" u="sng" dirty="0" smtClean="0">
                <a:latin typeface="Century Gothic" pitchFamily="34" charset="0"/>
                <a:cs typeface="Times New Roman" pitchFamily="18" charset="0"/>
              </a:rPr>
              <a:t>осень</a:t>
            </a:r>
            <a:r>
              <a:rPr lang="ru-RU" sz="4400" dirty="0" smtClean="0">
                <a:latin typeface="Century Gothic" pitchFamily="34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4400" dirty="0" smtClean="0">
                <a:latin typeface="Century Gothic" pitchFamily="34" charset="0"/>
                <a:cs typeface="Times New Roman" pitchFamily="18" charset="0"/>
              </a:rPr>
              <a:t>Первый месяц в году-</a:t>
            </a:r>
            <a:r>
              <a:rPr lang="ru-RU" sz="4400" u="sng" dirty="0" smtClean="0">
                <a:latin typeface="Century Gothic" pitchFamily="34" charset="0"/>
                <a:cs typeface="Times New Roman" pitchFamily="18" charset="0"/>
              </a:rPr>
              <a:t>январь</a:t>
            </a:r>
            <a:r>
              <a:rPr lang="ru-RU" sz="4400" dirty="0" smtClean="0">
                <a:latin typeface="Century Gothic" pitchFamily="34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4400" dirty="0" smtClean="0">
                <a:latin typeface="Century Gothic" pitchFamily="34" charset="0"/>
                <a:cs typeface="Times New Roman" pitchFamily="18" charset="0"/>
              </a:rPr>
              <a:t>На дворе гогочет </a:t>
            </a:r>
            <a:r>
              <a:rPr lang="ru-RU" sz="4400" u="sng" dirty="0" smtClean="0">
                <a:latin typeface="Century Gothic" pitchFamily="34" charset="0"/>
                <a:cs typeface="Times New Roman" pitchFamily="18" charset="0"/>
              </a:rPr>
              <a:t>гусь</a:t>
            </a:r>
            <a:r>
              <a:rPr lang="ru-RU" sz="4400" dirty="0" smtClean="0">
                <a:latin typeface="Century Gothic" pitchFamily="34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4400" dirty="0" smtClean="0">
                <a:latin typeface="Century Gothic" pitchFamily="34" charset="0"/>
                <a:cs typeface="Times New Roman" pitchFamily="18" charset="0"/>
              </a:rPr>
              <a:t>В берлоге спит </a:t>
            </a:r>
            <a:r>
              <a:rPr lang="ru-RU" sz="4400" u="sng" dirty="0" smtClean="0">
                <a:latin typeface="Century Gothic" pitchFamily="34" charset="0"/>
                <a:cs typeface="Times New Roman" pitchFamily="18" charset="0"/>
              </a:rPr>
              <a:t>медведь</a:t>
            </a:r>
            <a:r>
              <a:rPr lang="ru-RU" sz="4400" dirty="0" smtClean="0">
                <a:latin typeface="Century Gothic" pitchFamily="34" charset="0"/>
                <a:cs typeface="Times New Roman" pitchFamily="18" charset="0"/>
              </a:rPr>
              <a:t>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расота зимней природы: красивые фото зимы / природа / Романтика - мир любви и романтики (картинки про любовь, рецепты и кулинария, красивые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ДО НОВЫХ ВСТРЕЧ</a:t>
            </a:r>
          </a:p>
        </p:txBody>
      </p:sp>
      <p:pic>
        <p:nvPicPr>
          <p:cNvPr id="5" name="Picture 4" descr="http://1.bp.blogspot.com/-PrFwQMa9NB8/U_J3MI3jyLI/AAAAAAAAFro/s-Axe-i23mU/s1600/%7B22581A58-FEE1-4587-AC8D-15000E8062A6%7D_train%2B(3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2564904"/>
            <a:ext cx="4032448" cy="3684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45 0.1302 L 0.75295 0.3085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00" y="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</TotalTime>
  <Words>379</Words>
  <Application>Microsoft Office PowerPoint</Application>
  <PresentationFormat>Экран (4:3)</PresentationFormat>
  <Paragraphs>85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УВЛЕКАТЕЛЬНОЕ ПУТЕШЕСТВИЕ</vt:lpstr>
      <vt:lpstr>Слайд 2</vt:lpstr>
      <vt:lpstr> Зимние месяцы </vt:lpstr>
      <vt:lpstr>Слайд 4</vt:lpstr>
      <vt:lpstr>Роль мягкого знака?</vt:lpstr>
      <vt:lpstr>Обозначение Ь в транскрипции</vt:lpstr>
      <vt:lpstr>Слайд 7</vt:lpstr>
      <vt:lpstr>Ь – показатель мягкости в словах</vt:lpstr>
      <vt:lpstr>Ь – показатель мягкости в словах</vt:lpstr>
      <vt:lpstr>Ь - волшебник</vt:lpstr>
      <vt:lpstr>В конце слова</vt:lpstr>
      <vt:lpstr>Прочитайте слова. Где надо, поставьте букву Ь. Подчеркните мягкие согласные вместе с буквой Ь </vt:lpstr>
      <vt:lpstr>Проверьте свою работу </vt:lpstr>
      <vt:lpstr>Закончите предложения, подобрав слово  по смыслу </vt:lpstr>
      <vt:lpstr>Проверьте свою работу 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Городов</cp:lastModifiedBy>
  <cp:revision>42</cp:revision>
  <dcterms:created xsi:type="dcterms:W3CDTF">2019-11-07T20:35:38Z</dcterms:created>
  <dcterms:modified xsi:type="dcterms:W3CDTF">2019-12-06T07:38:37Z</dcterms:modified>
</cp:coreProperties>
</file>