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57" r:id="rId5"/>
    <p:sldId id="276" r:id="rId6"/>
    <p:sldId id="268" r:id="rId7"/>
    <p:sldId id="277" r:id="rId8"/>
    <p:sldId id="262" r:id="rId9"/>
    <p:sldId id="265" r:id="rId10"/>
    <p:sldId id="271" r:id="rId11"/>
    <p:sldId id="261" r:id="rId12"/>
    <p:sldId id="266" r:id="rId13"/>
    <p:sldId id="281" r:id="rId14"/>
    <p:sldId id="273" r:id="rId15"/>
    <p:sldId id="274" r:id="rId16"/>
    <p:sldId id="275" r:id="rId17"/>
    <p:sldId id="278" r:id="rId18"/>
    <p:sldId id="263" r:id="rId19"/>
    <p:sldId id="264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B7450D-9E90-4541-8677-8B72184EFA8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6AC9B5-330D-475B-AE73-C669FF8DBC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6892280" cy="6858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 презентации Одинцова Елена Рафаиловна,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музыки МБОУ «Каменская СОШ»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324" y="21328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/>
              </a:rPr>
              <a:t>В музыкальном театре</a:t>
            </a:r>
            <a:endParaRPr lang="ru-RU" dirty="0">
              <a:effectLst/>
            </a:endParaRPr>
          </a:p>
        </p:txBody>
      </p:sp>
      <p:pic>
        <p:nvPicPr>
          <p:cNvPr id="1026" name="Picture 2" descr="E:\Одинцова ЕР\фоны для презент\7 s12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434" y="585664"/>
            <a:ext cx="1179131" cy="136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587875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</a:rPr>
              <a:t>Премьера рок-оперы состоялась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17 </a:t>
            </a:r>
            <a:r>
              <a:rPr lang="ru-RU" sz="2800" dirty="0">
                <a:effectLst/>
              </a:rPr>
              <a:t>марта 2016 года в «Театре мюзикла» в </a:t>
            </a:r>
            <a:r>
              <a:rPr lang="ru-RU" sz="2800" dirty="0" smtClean="0">
                <a:effectLst/>
              </a:rPr>
              <a:t>Москве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лена\Desktop\Достоевский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704856" cy="43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06" y="188640"/>
            <a:ext cx="874249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587" y="4558464"/>
            <a:ext cx="74168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Интродукция</a:t>
            </a:r>
            <a:r>
              <a:rPr lang="ru-RU" sz="3200" dirty="0">
                <a:effectLst/>
              </a:rPr>
              <a:t>.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Баллада </a:t>
            </a:r>
            <a:r>
              <a:rPr lang="ru-RU" sz="3200" dirty="0">
                <a:effectLst/>
              </a:rPr>
              <a:t>шарманщика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1880" y="83907"/>
            <a:ext cx="67602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1880" y="83907"/>
            <a:ext cx="67602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756" y="4996205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A6378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Толпа и очередь к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A6378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старухе-процентщице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A6378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A6378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1880" y="83907"/>
            <a:ext cx="67602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756" y="5013176"/>
            <a:ext cx="896448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Соня у старухи-процентщицы</a:t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5165" y="92223"/>
            <a:ext cx="6073669" cy="439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4570161"/>
            <a:ext cx="896448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Раскольников: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«</a:t>
            </a:r>
            <a:r>
              <a:rPr lang="ru-RU" sz="3200" dirty="0">
                <a:effectLst/>
              </a:rPr>
              <a:t>Не все на свете люди </a:t>
            </a:r>
            <a:r>
              <a:rPr lang="ru-RU" sz="3200" dirty="0" smtClean="0">
                <a:effectLst/>
              </a:rPr>
              <a:t>– </a:t>
            </a:r>
            <a:r>
              <a:rPr lang="ru-RU" sz="3200" dirty="0">
                <a:effectLst/>
              </a:rPr>
              <a:t>муравьи!»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8687" y="73764"/>
            <a:ext cx="6726626" cy="48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561" y="5132032"/>
            <a:ext cx="67687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Монолог Раскольникова 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756" y="5013176"/>
            <a:ext cx="896448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Раскольников - ария "Что со мной?"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814" y="116632"/>
            <a:ext cx="3844143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86" y="5694272"/>
            <a:ext cx="7081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/>
              <a:t>Станислав Косенков. Раскольников на мосту.</a:t>
            </a:r>
            <a:r>
              <a:rPr lang="ru-RU" sz="2200" dirty="0"/>
              <a:t> Иллюстрация к роману </a:t>
            </a:r>
            <a:r>
              <a:rPr lang="ru-RU" sz="2200" dirty="0" err="1"/>
              <a:t>Ф.Достоевского</a:t>
            </a:r>
            <a:r>
              <a:rPr lang="ru-RU" sz="2200" dirty="0"/>
              <a:t> «Преступление и наказание». 1970</a:t>
            </a:r>
          </a:p>
        </p:txBody>
      </p:sp>
    </p:spTree>
    <p:extLst>
      <p:ext uri="{BB962C8B-B14F-4D97-AF65-F5344CB8AC3E}">
        <p14:creationId xmlns:p14="http://schemas.microsoft.com/office/powerpoint/2010/main" val="37818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97" y="184381"/>
            <a:ext cx="701160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1" y="5674628"/>
            <a:ext cx="6938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/>
              <a:t>Станислав Косенков. Бред Раскольникова </a:t>
            </a:r>
            <a:r>
              <a:rPr lang="ru-RU" sz="2200" dirty="0" smtClean="0"/>
              <a:t>(фр.). Иллюстрация к роману </a:t>
            </a:r>
            <a:r>
              <a:rPr lang="ru-RU" sz="2200" dirty="0" err="1" smtClean="0"/>
              <a:t>Ф.Достоевского</a:t>
            </a:r>
            <a:r>
              <a:rPr lang="ru-RU" sz="2200" dirty="0" smtClean="0"/>
              <a:t> «Преступление и наказание» 1971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53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www.culture.ru/storage/images/fd4348ece67a1c5a6f5bfa125cc0d460/52a67b316f0ef25c6dbe63db02df5c09.jpg/_/7-mi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885" y="149520"/>
            <a:ext cx="5760229" cy="324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08239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000" dirty="0" smtClean="0"/>
              <a:t>«Музыка сделана блестяще. Эдуард Артемьев – большой мастер. Несмотря на то, что это рок-опера, сохранена национальная интонация. В то же время русская музыка сделана современно и профессионально. Фамилии создателей говорят за себя. Всё должно двигаться и развиваться, хоть и сохранены мысли, которые были заложены в романе».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697" y="3389649"/>
            <a:ext cx="8634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             </a:t>
            </a:r>
            <a:r>
              <a:rPr lang="ru-RU" sz="2200" dirty="0" err="1" smtClean="0">
                <a:solidFill>
                  <a:prstClr val="black"/>
                </a:solidFill>
              </a:rPr>
              <a:t>Полад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</a:rPr>
              <a:t>Бюльбюль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</a:rPr>
              <a:t>оглы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smtClean="0"/>
              <a:t>певец</a:t>
            </a:r>
            <a:r>
              <a:rPr lang="ru-RU" dirty="0"/>
              <a:t>, композитор, </a:t>
            </a:r>
            <a:r>
              <a:rPr lang="ru-RU" dirty="0" smtClean="0"/>
              <a:t>актёр</a:t>
            </a:r>
            <a:r>
              <a:rPr lang="ru-RU" dirty="0"/>
              <a:t>, доктор искусствоведения, </a:t>
            </a:r>
            <a:r>
              <a:rPr lang="ru-RU" dirty="0" smtClean="0"/>
              <a:t>профессор, политический </a:t>
            </a:r>
            <a:r>
              <a:rPr lang="ru-RU" dirty="0"/>
              <a:t>и общественный </a:t>
            </a:r>
            <a:r>
              <a:rPr lang="ru-RU" dirty="0" smtClean="0"/>
              <a:t>деятель: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" y="1693105"/>
            <a:ext cx="1417332" cy="203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Алена\Desktop\Достоевский\И.Сусани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182"/>
            <a:ext cx="3863059" cy="25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на\Desktop\Достоевский\Иисус Христос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893946"/>
            <a:ext cx="3705456" cy="26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на\Desktop\Достоевский\К.Игорь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893879"/>
            <a:ext cx="3816424" cy="26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448" y="174967"/>
            <a:ext cx="3816424" cy="256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922090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200" dirty="0" smtClean="0"/>
              <a:t>Вспомни названия спектаклей и их авторов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7596"/>
            <a:ext cx="810562" cy="833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Алена\Desktop\Достоевский\И.Сусани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45" y="172182"/>
            <a:ext cx="3863059" cy="25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лена\Desktop\Достоевский\К.Игорь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377" y="2893879"/>
            <a:ext cx="3816424" cy="26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265" y="174967"/>
            <a:ext cx="3816424" cy="256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2" y="5730875"/>
            <a:ext cx="5498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/>
              <a:t>Станислав Косенков. У Сонечки. </a:t>
            </a:r>
            <a:r>
              <a:rPr lang="ru-RU" sz="2200" dirty="0" smtClean="0"/>
              <a:t>Иллюстрация к роману </a:t>
            </a:r>
            <a:r>
              <a:rPr lang="ru-RU" sz="2200" dirty="0" err="1" smtClean="0"/>
              <a:t>Ф.Достоевского</a:t>
            </a:r>
            <a:r>
              <a:rPr lang="ru-RU" sz="2200" dirty="0" smtClean="0"/>
              <a:t> «Преступление и наказание». 1971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56" y="467551"/>
            <a:ext cx="3978696" cy="497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232565"/>
            <a:ext cx="46314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. Найди аудио/видео запись рок-оперы «</a:t>
            </a:r>
            <a:r>
              <a:rPr lang="ru-RU" sz="2000" dirty="0" smtClean="0"/>
              <a:t>Преступление и наказание</a:t>
            </a:r>
            <a:r>
              <a:rPr lang="ru-RU" sz="2000" dirty="0"/>
              <a:t>» в Интернете. Познакомься с ней более подробно. Почему рок-опера заканчивается сценой наводнения? Обсуди это с друзьями, с одноклассниками.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Составь </a:t>
            </a:r>
            <a:r>
              <a:rPr lang="ru-RU" sz="2000" dirty="0" err="1"/>
              <a:t>синквейн</a:t>
            </a:r>
            <a:r>
              <a:rPr lang="ru-RU" sz="2000" dirty="0"/>
              <a:t> (письменно) к любому номеру из </a:t>
            </a:r>
            <a:r>
              <a:rPr lang="ru-RU" sz="2000" dirty="0" smtClean="0"/>
              <a:t>рок-оперы.</a:t>
            </a: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Узнай из источников информации, какие кинофильмы были сняты по роману «Преступление и наказание» </a:t>
            </a:r>
            <a:r>
              <a:rPr lang="ru-RU" sz="2000" dirty="0" smtClean="0"/>
              <a:t>Ф.М. </a:t>
            </a:r>
            <a:r>
              <a:rPr lang="ru-RU" sz="2000" dirty="0"/>
              <a:t>Достоевского.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96238" y="300476"/>
            <a:ext cx="472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A6378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Домашнее задание</a:t>
            </a:r>
            <a:endParaRPr lang="ru-RU" sz="32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5A6378">
                      <a:alpha val="65000"/>
                    </a:srgbClr>
                  </a:gs>
                </a:gsLst>
                <a:lin ang="5400000" scaled="0"/>
              </a:gra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295" y="175352"/>
            <a:ext cx="8112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05475"/>
            <a:ext cx="4572000" cy="30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09600"/>
            <a:ext cx="3660118" cy="30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" y="3269158"/>
            <a:ext cx="4629371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400" dirty="0"/>
              <a:t>Фёдор </a:t>
            </a:r>
            <a:r>
              <a:rPr lang="ru-RU" sz="2400" dirty="0" smtClean="0"/>
              <a:t>Михайлович Достоевский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000" dirty="0" smtClean="0"/>
              <a:t>(1821 г. —1881 г.) Русский писатель, мыслитель, философ и публицист. </a:t>
            </a:r>
            <a:r>
              <a:rPr lang="ru-RU" sz="2000" dirty="0"/>
              <a:t>Классик мировой литературы, по данным ЮНЕСКО, один из самых читаемых писателей в </a:t>
            </a:r>
            <a:r>
              <a:rPr lang="ru-RU" sz="2000" dirty="0" smtClean="0"/>
              <a:t>мире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endParaRPr lang="ru-RU" sz="2200" dirty="0">
              <a:solidFill>
                <a:srgbClr val="5A637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756" y="3268414"/>
            <a:ext cx="4338228" cy="249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 smtClean="0">
                <a:effectLst/>
                <a:ea typeface="Calibri"/>
                <a:cs typeface="Times New Roman"/>
              </a:rPr>
              <a:t>Эдуард Николаевич Артемьев </a:t>
            </a:r>
          </a:p>
          <a:p>
            <a:pPr algn="ctr">
              <a:spcAft>
                <a:spcPts val="1000"/>
              </a:spcAft>
            </a:pPr>
            <a:r>
              <a:rPr lang="ru-RU" sz="2000" dirty="0" smtClean="0">
                <a:effectLst/>
                <a:ea typeface="Calibri"/>
                <a:cs typeface="Times New Roman"/>
              </a:rPr>
              <a:t>(1937 г. </a:t>
            </a:r>
            <a:r>
              <a:rPr lang="ru-RU" sz="2000" dirty="0" err="1" smtClean="0">
                <a:effectLst/>
                <a:ea typeface="Calibri"/>
                <a:cs typeface="Times New Roman"/>
              </a:rPr>
              <a:t>рожд</a:t>
            </a:r>
            <a:r>
              <a:rPr lang="ru-RU" sz="2000" dirty="0" smtClean="0">
                <a:effectLst/>
                <a:ea typeface="Calibri"/>
                <a:cs typeface="Times New Roman"/>
              </a:rPr>
              <a:t>.) Советский и российский композитор. Специализируется в области электронной музыки, а также музыки к кинофильмам </a:t>
            </a:r>
            <a:endParaRPr lang="ru-RU" sz="2200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756" y="2924944"/>
            <a:ext cx="896448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музыкальном театре. «Человек есть </a:t>
            </a:r>
            <a:r>
              <a:rPr lang="ru-RU" dirty="0" smtClean="0">
                <a:effectLst/>
              </a:rPr>
              <a:t>тайна…»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Рок-опера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Преступление </a:t>
            </a:r>
            <a:r>
              <a:rPr lang="ru-RU" dirty="0" smtClean="0">
                <a:effectLst/>
              </a:rPr>
              <a:t>и наказание»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46" y="44624"/>
            <a:ext cx="221154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6633"/>
            <a:ext cx="1933219" cy="29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05475"/>
            <a:ext cx="4572000" cy="30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09600"/>
            <a:ext cx="3660118" cy="30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" y="3269158"/>
            <a:ext cx="4629371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400" dirty="0"/>
              <a:t>Фёдор </a:t>
            </a:r>
            <a:r>
              <a:rPr lang="ru-RU" sz="2400" dirty="0" smtClean="0"/>
              <a:t>Михайлович Достоевский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000" dirty="0" smtClean="0"/>
              <a:t>(1821 г. —1881 г.) </a:t>
            </a:r>
          </a:p>
          <a:p>
            <a:pPr algn="ctr"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000" dirty="0" smtClean="0"/>
              <a:t>Русский писатель, мыслитель, философ и публицист. </a:t>
            </a:r>
          </a:p>
          <a:p>
            <a:pPr algn="ctr"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000" dirty="0" smtClean="0"/>
              <a:t>Автор романа </a:t>
            </a:r>
          </a:p>
          <a:p>
            <a:pPr algn="ctr"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000" dirty="0" smtClean="0"/>
              <a:t>«Преступление и наказание»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endParaRPr lang="ru-RU" sz="2200" dirty="0">
              <a:solidFill>
                <a:srgbClr val="5A637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756" y="3268414"/>
            <a:ext cx="4338228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 smtClean="0">
                <a:effectLst/>
                <a:ea typeface="Calibri"/>
                <a:cs typeface="Times New Roman"/>
              </a:rPr>
              <a:t>Эдуард Николаевич Артемьев </a:t>
            </a:r>
          </a:p>
          <a:p>
            <a:pPr algn="ctr"/>
            <a:r>
              <a:rPr lang="ru-RU" sz="2000" dirty="0" smtClean="0">
                <a:effectLst/>
                <a:ea typeface="Calibri"/>
                <a:cs typeface="Times New Roman"/>
              </a:rPr>
              <a:t>(1937 г. </a:t>
            </a:r>
            <a:r>
              <a:rPr lang="ru-RU" sz="2000" dirty="0" err="1" smtClean="0">
                <a:effectLst/>
                <a:ea typeface="Calibri"/>
                <a:cs typeface="Times New Roman"/>
              </a:rPr>
              <a:t>рожд</a:t>
            </a:r>
            <a:r>
              <a:rPr lang="ru-RU" sz="2000" dirty="0" smtClean="0">
                <a:effectLst/>
                <a:ea typeface="Calibri"/>
                <a:cs typeface="Times New Roman"/>
              </a:rPr>
              <a:t>.) </a:t>
            </a:r>
          </a:p>
          <a:p>
            <a:pPr algn="ctr"/>
            <a:r>
              <a:rPr lang="ru-RU" sz="2000" dirty="0" smtClean="0">
                <a:effectLst/>
                <a:ea typeface="Calibri"/>
                <a:cs typeface="Times New Roman"/>
              </a:rPr>
              <a:t>Советский и российский композитор. </a:t>
            </a:r>
            <a:r>
              <a:rPr lang="ru-RU" sz="2000" dirty="0"/>
              <a:t>Автор </a:t>
            </a:r>
            <a:r>
              <a:rPr lang="ru-RU" sz="2000" dirty="0" smtClean="0"/>
              <a:t>музыки </a:t>
            </a:r>
          </a:p>
          <a:p>
            <a:pPr algn="ctr"/>
            <a:r>
              <a:rPr lang="ru-RU" sz="2000" dirty="0" smtClean="0"/>
              <a:t>рок-оперы </a:t>
            </a:r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Преступление и наказание»</a:t>
            </a:r>
          </a:p>
          <a:p>
            <a:pPr algn="ctr">
              <a:spcAft>
                <a:spcPts val="1000"/>
              </a:spcAft>
            </a:pPr>
            <a:endParaRPr lang="ru-RU" sz="2200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108893"/>
            <a:ext cx="8712968" cy="210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endParaRPr lang="ru-RU" sz="2400" dirty="0" smtClean="0"/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400" dirty="0" smtClean="0"/>
              <a:t>Фёдор Михайлович Достоевский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000" dirty="0" smtClean="0"/>
              <a:t>«</a:t>
            </a:r>
            <a:r>
              <a:rPr lang="ru-RU" sz="2000" dirty="0"/>
              <a:t>Я происходил из семейства русского и благочестивого. С тех пор как я себя помню, я помню любовь ко мне родителей…»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endParaRPr lang="ru-RU" sz="2200" dirty="0">
              <a:solidFill>
                <a:srgbClr val="5A637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194" y="210694"/>
            <a:ext cx="6723291" cy="4327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лена\Desktop\Достоевский\4013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325" y="1628800"/>
            <a:ext cx="28779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на\Desktop\Достоевский\cccp.fun_prestuplenie-i-nakazanie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95536" cy="40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на\Desktop\Достоевский\img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2869983" cy="40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09716"/>
            <a:ext cx="5711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C64847">
                  <a:lumMod val="75000"/>
                </a:srgbClr>
              </a:buClr>
              <a:buSzPct val="130000"/>
            </a:pPr>
            <a:r>
              <a:rPr lang="ru-RU" sz="2200" dirty="0" smtClean="0"/>
              <a:t>Экранизация романа Ф.М. Достоевского «Преступление и наказание»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500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0800" y="165912"/>
            <a:ext cx="2814994" cy="315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4121" y="3381182"/>
            <a:ext cx="3168352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Юрий Евгеньевич </a:t>
            </a:r>
            <a:r>
              <a:rPr lang="ru-RU" sz="2400" dirty="0" err="1" smtClean="0">
                <a:solidFill>
                  <a:prstClr val="black"/>
                </a:solidFill>
                <a:ea typeface="Calibri"/>
                <a:cs typeface="Times New Roman"/>
              </a:rPr>
              <a:t>Ряшенцев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1931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г. </a:t>
            </a:r>
            <a:r>
              <a:rPr lang="ru-RU" dirty="0" err="1">
                <a:solidFill>
                  <a:prstClr val="black"/>
                </a:solidFill>
                <a:ea typeface="Calibri"/>
                <a:cs typeface="Times New Roman"/>
              </a:rPr>
              <a:t>рожд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.)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— советский и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российский поэт, прозаик и сценарист, автор стихов к песням для театра и кино, мастер мюзикла,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a typeface="Calibri"/>
                <a:cs typeface="Times New Roman"/>
              </a:rPr>
              <a:t>переводчик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794" y="134135"/>
            <a:ext cx="2843308" cy="319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" y="3376923"/>
            <a:ext cx="3203846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Андрей Сергеевич Кончаловский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1937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г. </a:t>
            </a:r>
            <a:r>
              <a:rPr lang="ru-RU" dirty="0" err="1">
                <a:solidFill>
                  <a:prstClr val="black"/>
                </a:solidFill>
                <a:ea typeface="Calibri"/>
                <a:cs typeface="Times New Roman"/>
              </a:rPr>
              <a:t>рожд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.)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—</a:t>
            </a:r>
            <a:r>
              <a:rPr lang="ru-RU" dirty="0" smtClean="0"/>
              <a:t>советский, </a:t>
            </a:r>
            <a:r>
              <a:rPr lang="ru-RU" dirty="0"/>
              <a:t>американский и российский киноактёр, режиссёр театра и кино, сценарист, продюсер, общественный </a:t>
            </a:r>
            <a:r>
              <a:rPr lang="ru-RU" dirty="0" smtClean="0"/>
              <a:t>и политический деятель</a:t>
            </a:r>
            <a:r>
              <a:rPr lang="ru-RU" dirty="0"/>
              <a:t> </a:t>
            </a:r>
            <a:endParaRPr lang="ru-RU" dirty="0">
              <a:solidFill>
                <a:srgbClr val="5A637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368539"/>
            <a:ext cx="2915816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Марк Григорьевич Розовский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1937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г. </a:t>
            </a:r>
            <a:r>
              <a:rPr lang="ru-RU" dirty="0" err="1">
                <a:solidFill>
                  <a:prstClr val="black"/>
                </a:solidFill>
                <a:ea typeface="Calibri"/>
                <a:cs typeface="Times New Roman"/>
              </a:rPr>
              <a:t>рожд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.)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—</a:t>
            </a:r>
            <a:r>
              <a:rPr lang="ru-RU" dirty="0" smtClean="0"/>
              <a:t>советский и </a:t>
            </a:r>
            <a:r>
              <a:rPr lang="ru-RU" dirty="0"/>
              <a:t>российский театральный режиссёр, драматург и сценарист, композитор, прозаик,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поэт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726" y="154878"/>
            <a:ext cx="2736304" cy="31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756" y="548680"/>
            <a:ext cx="8964487" cy="1143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 err="1">
                <a:solidFill>
                  <a:srgbClr val="7030A0"/>
                </a:solidFill>
                <a:effectLst/>
              </a:rPr>
              <a:t>Полистили́стика</a:t>
            </a:r>
            <a:r>
              <a:rPr lang="ru-RU" sz="3600" dirty="0">
                <a:solidFill>
                  <a:srgbClr val="7030A0"/>
                </a:solidFill>
                <a:effectLst/>
              </a:rPr>
              <a:t>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2800" i="1" dirty="0" smtClean="0">
                <a:effectLst/>
              </a:rPr>
              <a:t>(</a:t>
            </a:r>
            <a:r>
              <a:rPr lang="ru-RU" sz="2800" i="1" dirty="0">
                <a:effectLst/>
              </a:rPr>
              <a:t>от </a:t>
            </a:r>
            <a:r>
              <a:rPr lang="ru-RU" sz="2800" i="1" dirty="0" smtClean="0">
                <a:effectLst/>
              </a:rPr>
              <a:t>греч. многочисленный и </a:t>
            </a:r>
            <a:r>
              <a:rPr lang="ru-RU" sz="2800" i="1" dirty="0">
                <a:effectLst/>
              </a:rPr>
              <a:t>стиль) — </a:t>
            </a:r>
            <a:r>
              <a:rPr lang="ru-RU" sz="3200" i="1" dirty="0" smtClean="0">
                <a:effectLst/>
              </a:rPr>
              <a:t/>
            </a:r>
            <a:br>
              <a:rPr lang="ru-RU" sz="3200" i="1" dirty="0" smtClean="0">
                <a:effectLst/>
              </a:rPr>
            </a:br>
            <a:r>
              <a:rPr lang="ru-RU" sz="3200" dirty="0" smtClean="0">
                <a:effectLst/>
              </a:rPr>
              <a:t>намеренное сочетание </a:t>
            </a:r>
            <a:r>
              <a:rPr lang="ru-RU" sz="3200" dirty="0">
                <a:effectLst/>
              </a:rPr>
              <a:t>в </a:t>
            </a:r>
            <a:r>
              <a:rPr lang="ru-RU" sz="3200" dirty="0" smtClean="0">
                <a:effectLst/>
              </a:rPr>
              <a:t>одном произведении несовместимых 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(или различных, разнородных) стилистических элементов</a:t>
            </a: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087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1342</TotalTime>
  <Words>491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В музыкальном театре</vt:lpstr>
      <vt:lpstr>Презентация PowerPoint</vt:lpstr>
      <vt:lpstr>Презентация PowerPoint</vt:lpstr>
      <vt:lpstr>В музыкальном театре. «Человек есть тайна…»  Рок-опера  «Преступление и наказание»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Полистили́стика  (от греч. многочисленный и стиль) —  намеренное сочетание в одном произведении несовместимых  (или различных, разнородных) стилистических элементов</vt:lpstr>
      <vt:lpstr>Премьера рок-оперы состоялась  17 марта 2016 года в «Театре мюзикла» в Москве  </vt:lpstr>
      <vt:lpstr>Интродукция.  Баллада шарманщика</vt:lpstr>
      <vt:lpstr>Презентация PowerPoint</vt:lpstr>
      <vt:lpstr>Презентация PowerPoint</vt:lpstr>
      <vt:lpstr>Соня у старухи-процентщицы </vt:lpstr>
      <vt:lpstr>Раскольников:  «Не все на свете люди – муравьи!» </vt:lpstr>
      <vt:lpstr>Монолог Раскольникова   </vt:lpstr>
      <vt:lpstr>Раскольников - ария "Что со мной?"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музыкальном театре</dc:title>
  <dc:creator>Алена</dc:creator>
  <cp:lastModifiedBy>Алена</cp:lastModifiedBy>
  <cp:revision>60</cp:revision>
  <dcterms:created xsi:type="dcterms:W3CDTF">2021-10-31T16:58:12Z</dcterms:created>
  <dcterms:modified xsi:type="dcterms:W3CDTF">2022-09-16T18:07:21Z</dcterms:modified>
</cp:coreProperties>
</file>