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8" r:id="rId3"/>
    <p:sldId id="260" r:id="rId4"/>
    <p:sldId id="270" r:id="rId5"/>
    <p:sldId id="271" r:id="rId6"/>
    <p:sldId id="272" r:id="rId7"/>
    <p:sldId id="268" r:id="rId8"/>
    <p:sldId id="269" r:id="rId9"/>
    <p:sldId id="266" r:id="rId10"/>
    <p:sldId id="267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030170083360825E-2"/>
          <c:y val="3.2735056426543341E-2"/>
          <c:w val="0.81328877920766163"/>
          <c:h val="0.908143948627584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Ученики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воздержусь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0.89000000000000035</c:v>
                </c:pt>
                <c:pt idx="1">
                  <c:v>0</c:v>
                </c:pt>
                <c:pt idx="2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Родители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воздержусь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8422656"/>
        <c:axId val="88424448"/>
        <c:axId val="0"/>
      </c:bar3DChart>
      <c:catAx>
        <c:axId val="88422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8424448"/>
        <c:crosses val="autoZero"/>
        <c:auto val="1"/>
        <c:lblAlgn val="ctr"/>
        <c:lblOffset val="100"/>
        <c:noMultiLvlLbl val="0"/>
      </c:catAx>
      <c:valAx>
        <c:axId val="884244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8422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454682908163661"/>
          <c:y val="0.44668370722738004"/>
          <c:w val="0.11364849645317557"/>
          <c:h val="0.1361169344634893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648007348457362E-2"/>
          <c:y val="3.7656616587637852E-2"/>
          <c:w val="0.84518705471204381"/>
          <c:h val="0.894333827847607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pupils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sightseeing</c:v>
                </c:pt>
                <c:pt idx="1">
                  <c:v>town map</c:v>
                </c:pt>
                <c:pt idx="2">
                  <c:v>recreation place</c:v>
                </c:pt>
                <c:pt idx="3">
                  <c:v>advertisement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0.19</c:v>
                </c:pt>
                <c:pt idx="1">
                  <c:v>0.14000000000000001</c:v>
                </c:pt>
                <c:pt idx="2">
                  <c:v>0.56999999999999995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parents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sightseeing</c:v>
                </c:pt>
                <c:pt idx="1">
                  <c:v>town map</c:v>
                </c:pt>
                <c:pt idx="2">
                  <c:v>recreation place</c:v>
                </c:pt>
                <c:pt idx="3">
                  <c:v>advertisement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0.66000000000000103</c:v>
                </c:pt>
                <c:pt idx="1">
                  <c:v>0.70000000000000062</c:v>
                </c:pt>
                <c:pt idx="2">
                  <c:v>3.0000000000000002E-2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2350720"/>
        <c:axId val="112352256"/>
        <c:axId val="0"/>
      </c:bar3DChart>
      <c:catAx>
        <c:axId val="112350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2352256"/>
        <c:crosses val="autoZero"/>
        <c:auto val="1"/>
        <c:lblAlgn val="ctr"/>
        <c:lblOffset val="100"/>
        <c:noMultiLvlLbl val="0"/>
      </c:catAx>
      <c:valAx>
        <c:axId val="1123522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2350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172793195343919"/>
          <c:y val="0.43866772246131908"/>
          <c:w val="8.272068046560814E-2"/>
          <c:h val="0.1769317770599679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\Рабочий стол\к  работе\конференция 2021\темы для презентации\0032-025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1" y="0"/>
            <a:ext cx="9156701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9449" y="24649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Т</a:t>
            </a:r>
            <a:r>
              <a:rPr lang="en-US" sz="5400" b="1" dirty="0" err="1" smtClean="0">
                <a:solidFill>
                  <a:srgbClr val="002060"/>
                </a:solidFill>
                <a:latin typeface="Algerian" pitchFamily="82" charset="0"/>
              </a:rPr>
              <a:t>ourist</a:t>
            </a:r>
            <a:r>
              <a:rPr lang="en-US" sz="5400" b="1" dirty="0" smtClean="0">
                <a:solidFill>
                  <a:srgbClr val="002060"/>
                </a:solidFill>
                <a:latin typeface="Algerian" pitchFamily="82" charset="0"/>
              </a:rPr>
              <a:t> booklet of Murom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444" y="3645024"/>
            <a:ext cx="6400800" cy="1752600"/>
          </a:xfrm>
        </p:spPr>
        <p:txBody>
          <a:bodyPr>
            <a:normAutofit/>
          </a:bodyPr>
          <a:lstStyle/>
          <a:p>
            <a:pPr algn="r"/>
            <a:endParaRPr lang="en-US" sz="2400" dirty="0" smtClean="0">
              <a:solidFill>
                <a:srgbClr val="002060"/>
              </a:solidFill>
            </a:endParaRPr>
          </a:p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Выполнила: учитель </a:t>
            </a:r>
            <a:r>
              <a:rPr lang="ru-RU" sz="2000" dirty="0" smtClean="0">
                <a:solidFill>
                  <a:srgbClr val="002060"/>
                </a:solidFill>
              </a:rPr>
              <a:t>иностранного языка</a:t>
            </a:r>
          </a:p>
          <a:p>
            <a:pPr algn="r"/>
            <a:r>
              <a:rPr lang="ru-RU" sz="2000" dirty="0" err="1" smtClean="0">
                <a:solidFill>
                  <a:srgbClr val="002060"/>
                </a:solidFill>
              </a:rPr>
              <a:t>Изъюрова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Александра А</a:t>
            </a:r>
            <a:r>
              <a:rPr lang="ru-RU" sz="2000" dirty="0" smtClean="0">
                <a:solidFill>
                  <a:srgbClr val="002060"/>
                </a:solidFill>
              </a:rPr>
              <a:t>натольевна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5" y="0"/>
            <a:ext cx="1857375" cy="2457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244356"/>
            <a:ext cx="6912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Муниципальное бюджетное общеобразовательное учреждение «Средняя общеобразовательная школа №3»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76" y="1"/>
            <a:ext cx="9155476" cy="691468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064896" cy="1556792"/>
          </a:xfrm>
        </p:spPr>
        <p:txBody>
          <a:bodyPr>
            <a:normAutofit/>
          </a:bodyPr>
          <a:lstStyle/>
          <a:p>
            <a:r>
              <a:rPr lang="en-US" sz="6000" i="1" dirty="0" smtClean="0">
                <a:solidFill>
                  <a:srgbClr val="FF0000"/>
                </a:solidFill>
                <a:latin typeface="Algerian" pitchFamily="82" charset="0"/>
              </a:rPr>
              <a:t>Welcome to </a:t>
            </a:r>
            <a:endParaRPr lang="ru-RU" sz="6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53" y="0"/>
            <a:ext cx="914806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lgerian" pitchFamily="82" charset="0"/>
              </a:rPr>
              <a:t>Thank you for your attention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635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06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09" y="188640"/>
            <a:ext cx="8249571" cy="1800200"/>
          </a:xfrm>
        </p:spPr>
        <p:txBody>
          <a:bodyPr>
            <a:normAutofit fontScale="90000"/>
          </a:bodyPr>
          <a:lstStyle/>
          <a:p>
            <a:r>
              <a:rPr lang="ru-RU" sz="2800" b="1" u="sng" dirty="0"/>
              <a:t>Буклет </a:t>
            </a:r>
            <a:r>
              <a:rPr lang="ru-RU" sz="2800" b="1" dirty="0"/>
              <a:t>(</a:t>
            </a:r>
            <a:r>
              <a:rPr lang="ru-RU" sz="2800" b="1" dirty="0" err="1"/>
              <a:t>booklet</a:t>
            </a:r>
            <a:r>
              <a:rPr lang="ru-RU" sz="2800" b="1" dirty="0"/>
              <a:t>, </a:t>
            </a:r>
            <a:r>
              <a:rPr lang="ru-RU" sz="2800" b="1" dirty="0" err="1"/>
              <a:t>pamphlet</a:t>
            </a:r>
            <a:r>
              <a:rPr lang="ru-RU" sz="2800" b="1" dirty="0"/>
              <a:t>, </a:t>
            </a:r>
            <a:r>
              <a:rPr lang="ru-RU" sz="2800" b="1" dirty="0" err="1"/>
              <a:t>folder</a:t>
            </a:r>
            <a:r>
              <a:rPr lang="ru-RU" sz="2800" b="1" dirty="0"/>
              <a:t>) - </a:t>
            </a:r>
            <a:r>
              <a:rPr lang="ru-RU" sz="2800" dirty="0"/>
              <a:t>листовое издание в виде одного листа печатного материала, сфальцованного любым способом в два сгиба и более.</a:t>
            </a:r>
            <a:br>
              <a:rPr lang="ru-RU" sz="2800" dirty="0"/>
            </a:br>
            <a:endParaRPr lang="ru-RU" sz="2800" i="1" dirty="0"/>
          </a:p>
        </p:txBody>
      </p:sp>
      <p:pic>
        <p:nvPicPr>
          <p:cNvPr id="4" name="Picture 2" descr="https://im0-tub-ru.yandex.net/i?id=364ed2a9d54a71cf30b13e2931074673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38924">
            <a:off x="241101" y="1791630"/>
            <a:ext cx="3091282" cy="2182445"/>
          </a:xfrm>
          <a:prstGeom prst="rect">
            <a:avLst/>
          </a:prstGeom>
          <a:noFill/>
        </p:spPr>
      </p:pic>
      <p:pic>
        <p:nvPicPr>
          <p:cNvPr id="6" name="Picture 8" descr="https://ds02.infourok.ru/uploads/ex/08d2/0007bd79-73248da6/img17.jpg"/>
          <p:cNvPicPr>
            <a:picLocks noChangeAspect="1" noChangeArrowheads="1"/>
          </p:cNvPicPr>
          <p:nvPr/>
        </p:nvPicPr>
        <p:blipFill>
          <a:blip r:embed="rId4" cstate="print"/>
          <a:srcRect l="7812" t="10417" r="8594" b="14582"/>
          <a:stretch>
            <a:fillRect/>
          </a:stretch>
        </p:blipFill>
        <p:spPr bwMode="auto">
          <a:xfrm>
            <a:off x="3200093" y="2977593"/>
            <a:ext cx="3243332" cy="2182428"/>
          </a:xfrm>
          <a:prstGeom prst="rect">
            <a:avLst/>
          </a:prstGeom>
          <a:noFill/>
        </p:spPr>
      </p:pic>
      <p:pic>
        <p:nvPicPr>
          <p:cNvPr id="7" name="Picture 4" descr="https://im0-tub-ru.yandex.net/i?id=0d868982ecc9432a71952ee150b099d2-l&amp;n=13"/>
          <p:cNvPicPr>
            <a:picLocks noChangeAspect="1" noChangeArrowheads="1"/>
          </p:cNvPicPr>
          <p:nvPr/>
        </p:nvPicPr>
        <p:blipFill>
          <a:blip r:embed="rId5" cstate="print"/>
          <a:srcRect t="6686" r="2212" b="13078"/>
          <a:stretch>
            <a:fillRect/>
          </a:stretch>
        </p:blipFill>
        <p:spPr bwMode="auto">
          <a:xfrm rot="1051652">
            <a:off x="5534100" y="1857558"/>
            <a:ext cx="3289136" cy="1948048"/>
          </a:xfrm>
          <a:prstGeom prst="rect">
            <a:avLst/>
          </a:prstGeom>
          <a:noFill/>
        </p:spPr>
      </p:pic>
      <p:pic>
        <p:nvPicPr>
          <p:cNvPr id="8" name="Picture 6" descr="https://fsd.kopilkaurokov.ru/up/html/2017/08/28/k_59a44730db5b1/img_user_file_59a447315904f_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09" y="4463638"/>
            <a:ext cx="2930575" cy="2197932"/>
          </a:xfrm>
          <a:prstGeom prst="rect">
            <a:avLst/>
          </a:prstGeom>
          <a:noFill/>
        </p:spPr>
      </p:pic>
      <p:pic>
        <p:nvPicPr>
          <p:cNvPr id="9" name="Picture 10" descr="https://3.bp.blogspot.com/-h3Pwjz8IQ-g/W2rF9iPH-RI/AAAAAAAABDQ/j4t6dsZCXG87YYwxXrb2IHm1DAG_8ZcIgCLcBGAs/s1600/DSC_08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05773" y="4486066"/>
            <a:ext cx="2993494" cy="2175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Преимущества буклета: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  <a:t>короткая и необходимая информация;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  <a:t>значимость туристической информации для целевой аудитории;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  <a:t>буклеты способны ответить на распространенные вопросы туристов;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  <a:t>развитие туристических</a:t>
            </a:r>
            <a:r>
              <a:rPr lang="en-US" sz="28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  <a:t>возможностей города.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26"/>
            <a:ext cx="9144000" cy="68549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632848" cy="288032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/>
              <a:t>Основные виды буклетов:</a:t>
            </a:r>
            <a:br>
              <a:rPr lang="ru-RU" sz="3200" b="1" dirty="0" smtClean="0"/>
            </a:br>
            <a:r>
              <a:rPr lang="ru-RU" sz="3200" dirty="0" smtClean="0"/>
              <a:t>1. </a:t>
            </a:r>
            <a:r>
              <a:rPr lang="ru-RU" sz="3200" dirty="0" err="1" smtClean="0"/>
              <a:t>Имиджевые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2. Рекламные</a:t>
            </a:r>
            <a:br>
              <a:rPr lang="ru-RU" sz="3200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По способу фальцовки:</a:t>
            </a:r>
            <a:endParaRPr lang="ru-RU" sz="3200" b="1" dirty="0"/>
          </a:p>
        </p:txBody>
      </p:sp>
      <p:pic>
        <p:nvPicPr>
          <p:cNvPr id="5" name="Рисунок 4" descr="buklet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83" y="3140968"/>
            <a:ext cx="8576917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696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4"/>
            <a:ext cx="9144000" cy="6854956"/>
          </a:xfrm>
          <a:prstGeom prst="rect">
            <a:avLst/>
          </a:prstGeom>
        </p:spPr>
      </p:pic>
      <p:pic>
        <p:nvPicPr>
          <p:cNvPr id="5" name="Рисунок 4" descr="image021-1.jpg"/>
          <p:cNvPicPr>
            <a:picLocks noChangeAspect="1"/>
          </p:cNvPicPr>
          <p:nvPr/>
        </p:nvPicPr>
        <p:blipFill>
          <a:blip r:embed="rId3" cstate="print"/>
          <a:srcRect l="19355" t="9677" r="19354" b="3225"/>
          <a:stretch>
            <a:fillRect/>
          </a:stretch>
        </p:blipFill>
        <p:spPr>
          <a:xfrm>
            <a:off x="571472" y="620359"/>
            <a:ext cx="1643074" cy="311319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Рисунок 5" descr="Описание: http://st.top.turtella.ru/p/l104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24552"/>
            <a:ext cx="3071834" cy="2286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7" name="Содержимое 6" descr="pamyatnik_ile_muromcu_v_murome.jpg"/>
          <p:cNvPicPr>
            <a:picLocks noChangeAspect="1"/>
          </p:cNvPicPr>
          <p:nvPr/>
        </p:nvPicPr>
        <p:blipFill>
          <a:blip r:embed="rId5" cstate="print"/>
          <a:srcRect l="23789" t="-632" r="39743"/>
          <a:stretch>
            <a:fillRect/>
          </a:stretch>
        </p:blipFill>
        <p:spPr>
          <a:xfrm>
            <a:off x="6500826" y="285728"/>
            <a:ext cx="1571636" cy="313125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Рисунок 7" descr="D:\Work\Рабочий стол\к  работе\конференция 2021\image995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933056"/>
            <a:ext cx="2917558" cy="2639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9" name="Рисунок 8" descr="Описание: http://st.top.turtella.ru/p/l1045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694" y="3933056"/>
            <a:ext cx="2376264" cy="27232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595537" y="908720"/>
            <a:ext cx="1738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Murom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bridge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48964" y="4635387"/>
            <a:ext cx="218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Peter and </a:t>
            </a:r>
            <a:r>
              <a:rPr lang="en-US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Fevroniya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00760" y="3416982"/>
            <a:ext cx="2770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Ilya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Muromets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monument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25919" y="4635387"/>
            <a:ext cx="1418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Water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tower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97401" y="98065"/>
            <a:ext cx="4564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Famous sights of Murom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526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956"/>
          </a:xfrm>
          <a:prstGeom prst="rect">
            <a:avLst/>
          </a:prstGeom>
        </p:spPr>
      </p:pic>
      <p:pic>
        <p:nvPicPr>
          <p:cNvPr id="4" name="Рисунок 3" descr="Описание: http://st.top.turtella.ru/p/l103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320216" cy="23774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" name="Рисунок 4" descr="Описание: http://st.top.turtella.ru/p/l104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293" y="1238406"/>
            <a:ext cx="2507740" cy="20916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6" name="Рисунок 5" descr="Описание: http://st.top.turtella.ru/p/l104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785" y="476672"/>
            <a:ext cx="2745424" cy="2405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7" name="Рисунок 6" descr="Описание: http://st.top.turtella.ru/p/l104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844458"/>
            <a:ext cx="2343204" cy="19688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8" name="Рисунок 7" descr="Описание: http://st.top.turtella.ru/p/l103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782" y="3816911"/>
            <a:ext cx="2093305" cy="17552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9" name="Рисунок 8" descr="Описание: http://st.top.turtella.ru/p/l1040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3816911"/>
            <a:ext cx="2673986" cy="17552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2571736" y="869074"/>
            <a:ext cx="3568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10101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</a:t>
            </a:r>
            <a:r>
              <a:rPr lang="en-US" b="1" dirty="0">
                <a:solidFill>
                  <a:srgbClr val="10101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b="1" dirty="0" smtClean="0">
                <a:solidFill>
                  <a:srgbClr val="10101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Nicholas </a:t>
            </a:r>
            <a:r>
              <a:rPr lang="en-US" b="1" dirty="0" err="1" smtClean="0">
                <a:solidFill>
                  <a:srgbClr val="10101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Nabereznaya</a:t>
            </a:r>
            <a:r>
              <a:rPr lang="en-US" b="1" dirty="0" smtClean="0">
                <a:solidFill>
                  <a:srgbClr val="10101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Church</a:t>
            </a:r>
            <a:r>
              <a:rPr lang="ru-RU" b="1" dirty="0" smtClean="0">
                <a:solidFill>
                  <a:srgbClr val="10101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04048" y="289735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Karacharovo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-  is the place, where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Ilya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Murometz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was born...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513211" y="2697956"/>
            <a:ext cx="3386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0101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Savior (</a:t>
            </a:r>
            <a:r>
              <a:rPr lang="en-US" b="1" dirty="0" err="1">
                <a:solidFill>
                  <a:srgbClr val="10101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Spassky</a:t>
            </a:r>
            <a:r>
              <a:rPr lang="en-US" b="1" dirty="0">
                <a:solidFill>
                  <a:srgbClr val="10101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monastery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96" y="60932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40586" y="5954796"/>
            <a:ext cx="2158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St.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Kosma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and Damian Church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94738" y="5723964"/>
            <a:ext cx="4081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Holy Resurrection Women's Monastery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529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825"/>
          </a:xfrm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165618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Хотели бы вы получить туристический буклет при посещении другого города или страны?</a:t>
            </a:r>
            <a:endParaRPr lang="ru-RU" sz="2800" b="1" dirty="0"/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115536213"/>
              </p:ext>
            </p:extLst>
          </p:nvPr>
        </p:nvGraphicFramePr>
        <p:xfrm>
          <a:off x="1357290" y="1785926"/>
          <a:ext cx="6455070" cy="4307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3571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737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Что было бы интересно увидеть в туристическом буклете?</a:t>
            </a:r>
            <a:endParaRPr lang="ru-RU" sz="2800" b="1" dirty="0"/>
          </a:p>
        </p:txBody>
      </p:sp>
      <p:graphicFrame>
        <p:nvGraphicFramePr>
          <p:cNvPr id="4" name="Содержимое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53095"/>
              </p:ext>
            </p:extLst>
          </p:nvPr>
        </p:nvGraphicFramePr>
        <p:xfrm>
          <a:off x="457200" y="1484784"/>
          <a:ext cx="8291264" cy="374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297296" y="5229200"/>
            <a:ext cx="5587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Sightseeng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Достопримечательности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19% - 66%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Town map (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</a:t>
            </a:r>
            <a:r>
              <a:rPr lang="en-U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города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14% - 70%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Recreation place (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Места отдыха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57% - 3%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Advertisement (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Реклама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0% - 0%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295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Перспективы проекта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64" y="836712"/>
            <a:ext cx="8715436" cy="557216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/>
              <a:t>Положительные отзывы менеджеров туристических агентств и желание использовать наш буклет в работе с приезжающими туристами;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Возможность использования данного буклета на уроках английского языка в школе;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Возможность размещения в сети Интернет</a:t>
            </a:r>
          </a:p>
          <a:p>
            <a:endParaRPr lang="ru-RU" sz="2800" dirty="0"/>
          </a:p>
          <a:p>
            <a:endParaRPr lang="ru-RU" sz="2800" dirty="0" smtClean="0"/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Повышение туристической привлекательности города Мурома</a:t>
            </a:r>
          </a:p>
          <a:p>
            <a:endParaRPr lang="ru-RU" dirty="0" smtClean="0"/>
          </a:p>
        </p:txBody>
      </p:sp>
      <p:sp>
        <p:nvSpPr>
          <p:cNvPr id="4" name="Стрелка вниз 3"/>
          <p:cNvSpPr/>
          <p:nvPr/>
        </p:nvSpPr>
        <p:spPr>
          <a:xfrm>
            <a:off x="4429124" y="3789040"/>
            <a:ext cx="48463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</TotalTime>
  <Words>242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Тourist booklet of Murom</vt:lpstr>
      <vt:lpstr>Буклет (booklet, pamphlet, folder) - листовое издание в виде одного листа печатного материала, сфальцованного любым способом в два сгиба и более. </vt:lpstr>
      <vt:lpstr>Преимущества буклета:</vt:lpstr>
      <vt:lpstr>Основные виды буклетов: 1. Имиджевые 2. Рекламные  По способу фальцовки:</vt:lpstr>
      <vt:lpstr>Презентация PowerPoint</vt:lpstr>
      <vt:lpstr>Презентация PowerPoint</vt:lpstr>
      <vt:lpstr>Хотели бы вы получить туристический буклет при посещении другого города или страны?</vt:lpstr>
      <vt:lpstr>Что было бы интересно увидеть в туристическом буклете?</vt:lpstr>
      <vt:lpstr>Перспективы проекта</vt:lpstr>
      <vt:lpstr>Welcome to 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41</cp:revision>
  <dcterms:created xsi:type="dcterms:W3CDTF">2016-02-25T18:16:22Z</dcterms:created>
  <dcterms:modified xsi:type="dcterms:W3CDTF">2023-06-07T10:58:58Z</dcterms:modified>
</cp:coreProperties>
</file>