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5"/>
  </p:notesMasterIdLst>
  <p:sldIdLst>
    <p:sldId id="270" r:id="rId2"/>
    <p:sldId id="256" r:id="rId3"/>
    <p:sldId id="257" r:id="rId4"/>
    <p:sldId id="258" r:id="rId5"/>
    <p:sldId id="259" r:id="rId6"/>
    <p:sldId id="266" r:id="rId7"/>
    <p:sldId id="262" r:id="rId8"/>
    <p:sldId id="263" r:id="rId9"/>
    <p:sldId id="264" r:id="rId10"/>
    <p:sldId id="265" r:id="rId11"/>
    <p:sldId id="268" r:id="rId12"/>
    <p:sldId id="269" r:id="rId13"/>
    <p:sldId id="271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  <a:srgbClr val="269A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10" d="100"/>
          <a:sy n="110" d="100"/>
        </p:scale>
        <p:origin x="-1560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7D917B0-AEB6-4AC5-B2C0-E1D7CA6B394D}" type="doc">
      <dgm:prSet loTypeId="urn:microsoft.com/office/officeart/2005/8/layout/cycle3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7064999-3FF9-4424-AB39-0544FB349DAF}">
      <dgm:prSet phldrT="[Текст]" custT="1"/>
      <dgm:spPr/>
      <dgm:t>
        <a:bodyPr/>
        <a:lstStyle/>
        <a:p>
          <a:r>
            <a:rPr lang="ru-RU" sz="2400" b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НОРМАТИВНО-ПРАВОВЫЕ</a:t>
          </a:r>
          <a:endParaRPr lang="ru-RU" sz="24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B14E9F2B-B23E-4743-9E24-C4B5B57F272E}" type="parTrans" cxnId="{0542BA1B-712F-454B-B352-52C204DCF751}">
      <dgm:prSet/>
      <dgm:spPr/>
      <dgm:t>
        <a:bodyPr/>
        <a:lstStyle/>
        <a:p>
          <a:endParaRPr lang="ru-RU"/>
        </a:p>
      </dgm:t>
    </dgm:pt>
    <dgm:pt modelId="{F520D576-990F-4314-BC89-30584D36F8E3}" type="sibTrans" cxnId="{0542BA1B-712F-454B-B352-52C204DCF751}">
      <dgm:prSet/>
      <dgm:spPr/>
      <dgm:t>
        <a:bodyPr/>
        <a:lstStyle/>
        <a:p>
          <a:endParaRPr lang="ru-RU"/>
        </a:p>
      </dgm:t>
    </dgm:pt>
    <dgm:pt modelId="{55ABD538-9456-458D-93D4-94C9C5B6B8AF}">
      <dgm:prSet phldrT="[Текст]"/>
      <dgm:spPr/>
      <dgm:t>
        <a:bodyPr/>
        <a:lstStyle/>
        <a:p>
          <a:r>
            <a: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НАУЧНО-МЕТОДИЧЕСКИЕ</a:t>
          </a:r>
          <a:endParaRPr lang="ru-RU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7446A7F0-03D3-48D1-AE78-69AF42BF74D6}" type="parTrans" cxnId="{CA6F608E-8C36-4E6B-96E5-ACB05073B604}">
      <dgm:prSet/>
      <dgm:spPr/>
      <dgm:t>
        <a:bodyPr/>
        <a:lstStyle/>
        <a:p>
          <a:endParaRPr lang="ru-RU"/>
        </a:p>
      </dgm:t>
    </dgm:pt>
    <dgm:pt modelId="{E6E74AEF-FE91-4E55-96D8-12EDB80324FF}" type="sibTrans" cxnId="{CA6F608E-8C36-4E6B-96E5-ACB05073B604}">
      <dgm:prSet/>
      <dgm:spPr/>
      <dgm:t>
        <a:bodyPr/>
        <a:lstStyle/>
        <a:p>
          <a:endParaRPr lang="ru-RU"/>
        </a:p>
      </dgm:t>
    </dgm:pt>
    <dgm:pt modelId="{E534A646-3AEC-4F71-9D6C-0F2C4EAA3BA5}">
      <dgm:prSet phldrT="[Текст]" custT="1"/>
      <dgm:spPr/>
      <dgm:t>
        <a:bodyPr/>
        <a:lstStyle/>
        <a:p>
          <a:r>
            <a:rPr lang="ru-RU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ИНФОРМАЦИОННО-ПРОСВЕТИТЕЛЬСКИЕ</a:t>
          </a:r>
          <a:endParaRPr lang="ru-RU" sz="24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847F9998-FB01-40C0-90C3-FC6ABD6B3DA8}" type="parTrans" cxnId="{89EB1C8B-582A-4939-8926-DB3A44CAED93}">
      <dgm:prSet/>
      <dgm:spPr/>
      <dgm:t>
        <a:bodyPr/>
        <a:lstStyle/>
        <a:p>
          <a:endParaRPr lang="ru-RU"/>
        </a:p>
      </dgm:t>
    </dgm:pt>
    <dgm:pt modelId="{EB875E52-474D-4818-84E5-51301E0E45ED}" type="sibTrans" cxnId="{89EB1C8B-582A-4939-8926-DB3A44CAED93}">
      <dgm:prSet/>
      <dgm:spPr/>
      <dgm:t>
        <a:bodyPr/>
        <a:lstStyle/>
        <a:p>
          <a:endParaRPr lang="ru-RU"/>
        </a:p>
      </dgm:t>
    </dgm:pt>
    <dgm:pt modelId="{E608D841-0916-44EA-A7EC-3E673945DDD5}">
      <dgm:prSet phldrT="[Текст]"/>
      <dgm:spPr/>
      <dgm:t>
        <a:bodyPr/>
        <a:lstStyle/>
        <a:p>
          <a:r>
            <a:rPr lang="uk-UA" b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РЕСУРСН</a:t>
          </a:r>
          <a:r>
            <a:rPr lang="ru-RU" b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Ы</a:t>
          </a:r>
          <a:r>
            <a:rPr lang="uk-UA" b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Е</a:t>
          </a:r>
          <a:endParaRPr lang="ru-RU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873D58B4-8BDF-403E-827C-1EB42741FAC1}" type="parTrans" cxnId="{9270DB9F-916B-403D-BE40-C8908F456A48}">
      <dgm:prSet/>
      <dgm:spPr/>
      <dgm:t>
        <a:bodyPr/>
        <a:lstStyle/>
        <a:p>
          <a:endParaRPr lang="ru-RU"/>
        </a:p>
      </dgm:t>
    </dgm:pt>
    <dgm:pt modelId="{9A321C2A-738E-48F7-A9F8-74FFD06E838E}" type="sibTrans" cxnId="{9270DB9F-916B-403D-BE40-C8908F456A48}">
      <dgm:prSet/>
      <dgm:spPr/>
      <dgm:t>
        <a:bodyPr/>
        <a:lstStyle/>
        <a:p>
          <a:endParaRPr lang="ru-RU"/>
        </a:p>
      </dgm:t>
    </dgm:pt>
    <dgm:pt modelId="{F102C94A-3997-4585-B9C6-8CAF650EC98C}">
      <dgm:prSet phldrT="[Текст]" custT="1"/>
      <dgm:spPr/>
      <dgm:t>
        <a:bodyPr/>
        <a:lstStyle/>
        <a:p>
          <a:r>
            <a:rPr lang="ru-RU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СОЦИОКУЛЬТУРНЫЕ</a:t>
          </a:r>
          <a:endParaRPr lang="ru-RU" sz="24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2A35F56E-1FCA-4890-BDBE-3FD4684E287B}" type="sibTrans" cxnId="{72591AD8-83B6-4948-989D-A039011951E7}">
      <dgm:prSet/>
      <dgm:spPr/>
      <dgm:t>
        <a:bodyPr/>
        <a:lstStyle/>
        <a:p>
          <a:endParaRPr lang="ru-RU"/>
        </a:p>
      </dgm:t>
    </dgm:pt>
    <dgm:pt modelId="{03E4AF85-57F0-437C-8562-7D3237FDA97E}" type="parTrans" cxnId="{72591AD8-83B6-4948-989D-A039011951E7}">
      <dgm:prSet/>
      <dgm:spPr/>
      <dgm:t>
        <a:bodyPr/>
        <a:lstStyle/>
        <a:p>
          <a:endParaRPr lang="ru-RU"/>
        </a:p>
      </dgm:t>
    </dgm:pt>
    <dgm:pt modelId="{491781D0-EE52-4916-B091-010D574AFCDB}" type="pres">
      <dgm:prSet presAssocID="{E7D917B0-AEB6-4AC5-B2C0-E1D7CA6B394D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78F26A0-DCEF-4E83-923D-7DFFDA7043E6}" type="pres">
      <dgm:prSet presAssocID="{E7D917B0-AEB6-4AC5-B2C0-E1D7CA6B394D}" presName="cycle" presStyleCnt="0"/>
      <dgm:spPr/>
    </dgm:pt>
    <dgm:pt modelId="{57FE2C7B-AAC2-4118-B80F-1A2AC188A803}" type="pres">
      <dgm:prSet presAssocID="{47064999-3FF9-4424-AB39-0544FB349DAF}" presName="nodeFirstNode" presStyleLbl="node1" presStyleIdx="0" presStyleCnt="5" custScaleX="151757" custRadScaleRad="96427" custRadScaleInc="-683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AB5EEC7-2826-4AE4-80B8-95C789F7F97F}" type="pres">
      <dgm:prSet presAssocID="{F520D576-990F-4314-BC89-30584D36F8E3}" presName="sibTransFirstNode" presStyleLbl="bgShp" presStyleIdx="0" presStyleCnt="1"/>
      <dgm:spPr/>
      <dgm:t>
        <a:bodyPr/>
        <a:lstStyle/>
        <a:p>
          <a:endParaRPr lang="ru-RU"/>
        </a:p>
      </dgm:t>
    </dgm:pt>
    <dgm:pt modelId="{F379A7F5-9021-49ED-973F-18AD1D0888DB}" type="pres">
      <dgm:prSet presAssocID="{55ABD538-9456-458D-93D4-94C9C5B6B8AF}" presName="nodeFollowingNodes" presStyleLbl="node1" presStyleIdx="1" presStyleCnt="5" custScaleX="146542" custRadScaleRad="122664" custRadScaleInc="1347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F52EFA6-8B73-4AC9-95B8-87A2FC8AEFD1}" type="pres">
      <dgm:prSet presAssocID="{E534A646-3AEC-4F71-9D6C-0F2C4EAA3BA5}" presName="nodeFollowingNodes" presStyleLbl="node1" presStyleIdx="2" presStyleCnt="5" custScaleX="180264" custRadScaleRad="141007" custRadScaleInc="-2893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0D3CA05-FF11-4BF8-9D39-072B2F7B7055}" type="pres">
      <dgm:prSet presAssocID="{F102C94A-3997-4585-B9C6-8CAF650EC98C}" presName="nodeFollowingNodes" presStyleLbl="node1" presStyleIdx="3" presStyleCnt="5" custScaleX="180743" custRadScaleRad="142571" custRadScaleInc="2826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2C78E6F-7DED-41D8-9140-2B5B616CE700}" type="pres">
      <dgm:prSet presAssocID="{E608D841-0916-44EA-A7EC-3E673945DDD5}" presName="nodeFollowingNodes" presStyleLbl="node1" presStyleIdx="4" presStyleCnt="5" custScaleX="147629" custRadScaleRad="132166" custRadScaleInc="-1467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9EB1C8B-582A-4939-8926-DB3A44CAED93}" srcId="{E7D917B0-AEB6-4AC5-B2C0-E1D7CA6B394D}" destId="{E534A646-3AEC-4F71-9D6C-0F2C4EAA3BA5}" srcOrd="2" destOrd="0" parTransId="{847F9998-FB01-40C0-90C3-FC6ABD6B3DA8}" sibTransId="{EB875E52-474D-4818-84E5-51301E0E45ED}"/>
    <dgm:cxn modelId="{CB793DB6-F530-4B3F-8F90-358994D57685}" type="presOf" srcId="{55ABD538-9456-458D-93D4-94C9C5B6B8AF}" destId="{F379A7F5-9021-49ED-973F-18AD1D0888DB}" srcOrd="0" destOrd="0" presId="urn:microsoft.com/office/officeart/2005/8/layout/cycle3"/>
    <dgm:cxn modelId="{0542BA1B-712F-454B-B352-52C204DCF751}" srcId="{E7D917B0-AEB6-4AC5-B2C0-E1D7CA6B394D}" destId="{47064999-3FF9-4424-AB39-0544FB349DAF}" srcOrd="0" destOrd="0" parTransId="{B14E9F2B-B23E-4743-9E24-C4B5B57F272E}" sibTransId="{F520D576-990F-4314-BC89-30584D36F8E3}"/>
    <dgm:cxn modelId="{72591AD8-83B6-4948-989D-A039011951E7}" srcId="{E7D917B0-AEB6-4AC5-B2C0-E1D7CA6B394D}" destId="{F102C94A-3997-4585-B9C6-8CAF650EC98C}" srcOrd="3" destOrd="0" parTransId="{03E4AF85-57F0-437C-8562-7D3237FDA97E}" sibTransId="{2A35F56E-1FCA-4890-BDBE-3FD4684E287B}"/>
    <dgm:cxn modelId="{BBFB111A-15EC-44E8-94AE-0A004019C4EC}" type="presOf" srcId="{47064999-3FF9-4424-AB39-0544FB349DAF}" destId="{57FE2C7B-AAC2-4118-B80F-1A2AC188A803}" srcOrd="0" destOrd="0" presId="urn:microsoft.com/office/officeart/2005/8/layout/cycle3"/>
    <dgm:cxn modelId="{CA6F608E-8C36-4E6B-96E5-ACB05073B604}" srcId="{E7D917B0-AEB6-4AC5-B2C0-E1D7CA6B394D}" destId="{55ABD538-9456-458D-93D4-94C9C5B6B8AF}" srcOrd="1" destOrd="0" parTransId="{7446A7F0-03D3-48D1-AE78-69AF42BF74D6}" sibTransId="{E6E74AEF-FE91-4E55-96D8-12EDB80324FF}"/>
    <dgm:cxn modelId="{71668B48-CC68-4577-9CC7-0F520A1ADDC5}" type="presOf" srcId="{F520D576-990F-4314-BC89-30584D36F8E3}" destId="{7AB5EEC7-2826-4AE4-80B8-95C789F7F97F}" srcOrd="0" destOrd="0" presId="urn:microsoft.com/office/officeart/2005/8/layout/cycle3"/>
    <dgm:cxn modelId="{2016E504-433A-4678-A79B-994710C19A66}" type="presOf" srcId="{E534A646-3AEC-4F71-9D6C-0F2C4EAA3BA5}" destId="{AF52EFA6-8B73-4AC9-95B8-87A2FC8AEFD1}" srcOrd="0" destOrd="0" presId="urn:microsoft.com/office/officeart/2005/8/layout/cycle3"/>
    <dgm:cxn modelId="{10C3B6E6-8589-489C-B86A-49CE5FB1E381}" type="presOf" srcId="{F102C94A-3997-4585-B9C6-8CAF650EC98C}" destId="{50D3CA05-FF11-4BF8-9D39-072B2F7B7055}" srcOrd="0" destOrd="0" presId="urn:microsoft.com/office/officeart/2005/8/layout/cycle3"/>
    <dgm:cxn modelId="{3464E84C-0161-4770-B706-71D1A76CF6D1}" type="presOf" srcId="{E608D841-0916-44EA-A7EC-3E673945DDD5}" destId="{E2C78E6F-7DED-41D8-9140-2B5B616CE700}" srcOrd="0" destOrd="0" presId="urn:microsoft.com/office/officeart/2005/8/layout/cycle3"/>
    <dgm:cxn modelId="{F1373E91-66DE-461C-815E-DB0D0609D0B3}" type="presOf" srcId="{E7D917B0-AEB6-4AC5-B2C0-E1D7CA6B394D}" destId="{491781D0-EE52-4916-B091-010D574AFCDB}" srcOrd="0" destOrd="0" presId="urn:microsoft.com/office/officeart/2005/8/layout/cycle3"/>
    <dgm:cxn modelId="{9270DB9F-916B-403D-BE40-C8908F456A48}" srcId="{E7D917B0-AEB6-4AC5-B2C0-E1D7CA6B394D}" destId="{E608D841-0916-44EA-A7EC-3E673945DDD5}" srcOrd="4" destOrd="0" parTransId="{873D58B4-8BDF-403E-827C-1EB42741FAC1}" sibTransId="{9A321C2A-738E-48F7-A9F8-74FFD06E838E}"/>
    <dgm:cxn modelId="{22C0F738-ED59-4B69-8D7F-127FC3CC269C}" type="presParOf" srcId="{491781D0-EE52-4916-B091-010D574AFCDB}" destId="{A78F26A0-DCEF-4E83-923D-7DFFDA7043E6}" srcOrd="0" destOrd="0" presId="urn:microsoft.com/office/officeart/2005/8/layout/cycle3"/>
    <dgm:cxn modelId="{43430001-DFED-4969-A30E-F51B83D10454}" type="presParOf" srcId="{A78F26A0-DCEF-4E83-923D-7DFFDA7043E6}" destId="{57FE2C7B-AAC2-4118-B80F-1A2AC188A803}" srcOrd="0" destOrd="0" presId="urn:microsoft.com/office/officeart/2005/8/layout/cycle3"/>
    <dgm:cxn modelId="{E2A4A3F9-BAA8-4F98-AF3E-0F0833F66245}" type="presParOf" srcId="{A78F26A0-DCEF-4E83-923D-7DFFDA7043E6}" destId="{7AB5EEC7-2826-4AE4-80B8-95C789F7F97F}" srcOrd="1" destOrd="0" presId="urn:microsoft.com/office/officeart/2005/8/layout/cycle3"/>
    <dgm:cxn modelId="{9F40DB27-B444-48A0-91EB-75CDB94792C2}" type="presParOf" srcId="{A78F26A0-DCEF-4E83-923D-7DFFDA7043E6}" destId="{F379A7F5-9021-49ED-973F-18AD1D0888DB}" srcOrd="2" destOrd="0" presId="urn:microsoft.com/office/officeart/2005/8/layout/cycle3"/>
    <dgm:cxn modelId="{831A6712-30B1-4552-B177-9C4D50186B69}" type="presParOf" srcId="{A78F26A0-DCEF-4E83-923D-7DFFDA7043E6}" destId="{AF52EFA6-8B73-4AC9-95B8-87A2FC8AEFD1}" srcOrd="3" destOrd="0" presId="urn:microsoft.com/office/officeart/2005/8/layout/cycle3"/>
    <dgm:cxn modelId="{9C3516C2-9FEF-4151-B6B4-A6A6C9B282F7}" type="presParOf" srcId="{A78F26A0-DCEF-4E83-923D-7DFFDA7043E6}" destId="{50D3CA05-FF11-4BF8-9D39-072B2F7B7055}" srcOrd="4" destOrd="0" presId="urn:microsoft.com/office/officeart/2005/8/layout/cycle3"/>
    <dgm:cxn modelId="{BCD61B39-9D33-498D-B390-2F7278EC78AE}" type="presParOf" srcId="{A78F26A0-DCEF-4E83-923D-7DFFDA7043E6}" destId="{E2C78E6F-7DED-41D8-9140-2B5B616CE700}" srcOrd="5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AB5EEC7-2826-4AE4-80B8-95C789F7F97F}">
      <dsp:nvSpPr>
        <dsp:cNvPr id="0" name=""/>
        <dsp:cNvSpPr/>
      </dsp:nvSpPr>
      <dsp:spPr>
        <a:xfrm>
          <a:off x="1971388" y="-463619"/>
          <a:ext cx="4491297" cy="4491297"/>
        </a:xfrm>
        <a:prstGeom prst="circularArrow">
          <a:avLst>
            <a:gd name="adj1" fmla="val 5544"/>
            <a:gd name="adj2" fmla="val 330680"/>
            <a:gd name="adj3" fmla="val 12368088"/>
            <a:gd name="adj4" fmla="val 18315336"/>
            <a:gd name="adj5" fmla="val 5757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7FE2C7B-AAC2-4118-B80F-1A2AC188A803}">
      <dsp:nvSpPr>
        <dsp:cNvPr id="0" name=""/>
        <dsp:cNvSpPr/>
      </dsp:nvSpPr>
      <dsp:spPr>
        <a:xfrm>
          <a:off x="2611023" y="74631"/>
          <a:ext cx="3212026" cy="105827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НОРМАТИВНО-ПРАВОВЫЕ</a:t>
          </a:r>
          <a:endParaRPr lang="ru-RU" sz="24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662684" y="126292"/>
        <a:ext cx="3108704" cy="954957"/>
      </dsp:txXfrm>
    </dsp:sp>
    <dsp:sp modelId="{F379A7F5-9021-49ED-973F-18AD1D0888DB}">
      <dsp:nvSpPr>
        <dsp:cNvPr id="0" name=""/>
        <dsp:cNvSpPr/>
      </dsp:nvSpPr>
      <dsp:spPr>
        <a:xfrm>
          <a:off x="5112571" y="1512158"/>
          <a:ext cx="3101648" cy="105827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НАУЧНО-МЕТОДИЧЕСКИЕ</a:t>
          </a:r>
          <a:endParaRPr lang="ru-RU" sz="25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5164232" y="1563819"/>
        <a:ext cx="2998326" cy="954957"/>
      </dsp:txXfrm>
    </dsp:sp>
    <dsp:sp modelId="{AF52EFA6-8B73-4AC9-95B8-87A2FC8AEFD1}">
      <dsp:nvSpPr>
        <dsp:cNvPr id="0" name=""/>
        <dsp:cNvSpPr/>
      </dsp:nvSpPr>
      <dsp:spPr>
        <a:xfrm>
          <a:off x="4608510" y="3467682"/>
          <a:ext cx="3815394" cy="105827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ИНФОРМАЦИОННО-ПРОСВЕТИТЕЛЬСКИЕ</a:t>
          </a:r>
          <a:endParaRPr lang="ru-RU" sz="24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4660171" y="3519343"/>
        <a:ext cx="3712072" cy="954957"/>
      </dsp:txXfrm>
    </dsp:sp>
    <dsp:sp modelId="{50D3CA05-FF11-4BF8-9D39-072B2F7B7055}">
      <dsp:nvSpPr>
        <dsp:cNvPr id="0" name=""/>
        <dsp:cNvSpPr/>
      </dsp:nvSpPr>
      <dsp:spPr>
        <a:xfrm>
          <a:off x="256814" y="3467682"/>
          <a:ext cx="3825532" cy="105827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СОЦИОКУЛЬТУРНЫЕ</a:t>
          </a:r>
          <a:endParaRPr lang="ru-RU" sz="24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308475" y="3519343"/>
        <a:ext cx="3722210" cy="954957"/>
      </dsp:txXfrm>
    </dsp:sp>
    <dsp:sp modelId="{E2C78E6F-7DED-41D8-9140-2B5B616CE700}">
      <dsp:nvSpPr>
        <dsp:cNvPr id="0" name=""/>
        <dsp:cNvSpPr/>
      </dsp:nvSpPr>
      <dsp:spPr>
        <a:xfrm>
          <a:off x="288033" y="1512160"/>
          <a:ext cx="3124655" cy="105827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500" b="1" kern="120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РЕСУРСН</a:t>
          </a:r>
          <a:r>
            <a:rPr lang="ru-RU" sz="2500" b="1" kern="120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Ы</a:t>
          </a:r>
          <a:r>
            <a:rPr lang="uk-UA" sz="2500" b="1" kern="120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Е</a:t>
          </a:r>
          <a:endParaRPr lang="ru-RU" sz="25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339694" y="1563821"/>
        <a:ext cx="3021333" cy="95495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23555B-6EAC-4E13-AE8F-C42FED99CA51}" type="datetimeFigureOut">
              <a:rPr lang="ru-RU" smtClean="0"/>
              <a:t>30.07.2020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A8E0F1-257D-4AB5-B8BB-55FBE3B3A3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96602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30.07.2020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Объект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30.07.2020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30.07.2020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30.07.2020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Объект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30.07.2020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30.07.2020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30.07.2020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30.07.2020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30.07.2020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30.07.2020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30.07.2020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30.07.2020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8601" y="1412776"/>
            <a:ext cx="8686800" cy="4525963"/>
          </a:xfrm>
        </p:spPr>
        <p:txBody>
          <a:bodyPr/>
          <a:lstStyle/>
          <a:p>
            <a:r>
              <a:rPr lang="ru-RU" dirty="0" smtClean="0"/>
              <a:t>                             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23528" y="1412776"/>
            <a:ext cx="8496944" cy="48320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Повышение качества образования путем самосовершенствования педагогов, развития образовательной среды школы в условиях реализации ГОС</a:t>
            </a:r>
          </a:p>
          <a:p>
            <a:pPr algn="ctr"/>
            <a:endParaRPr lang="ru-RU" sz="4400" b="1" dirty="0" smtClean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 Black" pitchFamily="34" charset="0"/>
            </a:endParaRPr>
          </a:p>
          <a:p>
            <a:pPr indent="2778125"/>
            <a:r>
              <a:rPr lang="ru-RU" sz="1600" b="1" cap="none" spc="0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Подготовила</a:t>
            </a:r>
            <a:r>
              <a:rPr lang="ru-RU" sz="1600" b="1" cap="none" spc="0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: заместитель директора </a:t>
            </a:r>
            <a:endParaRPr lang="ru-RU" sz="1600" b="1" cap="none" spc="0" dirty="0" smtClean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indent="2778125"/>
            <a:r>
              <a:rPr lang="ru-RU" sz="1600" b="1" cap="none" spc="0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 учебно-воспитательной работе</a:t>
            </a:r>
          </a:p>
          <a:p>
            <a:pPr indent="2778125"/>
            <a:r>
              <a:rPr lang="ru-RU" sz="16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Муниципального общеобразовательного учреждения</a:t>
            </a:r>
          </a:p>
          <a:p>
            <a:pPr indent="2778125"/>
            <a:r>
              <a:rPr lang="ru-RU" sz="16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«Основная школа №25 города Макеевки»</a:t>
            </a:r>
          </a:p>
          <a:p>
            <a:pPr indent="2778125"/>
            <a:r>
              <a:rPr lang="ru-RU" sz="1600" b="1" dirty="0" err="1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Надольная</a:t>
            </a:r>
            <a:r>
              <a:rPr lang="ru-RU" sz="16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Антонина Николаевна</a:t>
            </a:r>
            <a:endParaRPr lang="ru-RU" sz="1600" b="1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ru-RU" sz="2800" b="1" cap="none" spc="0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5843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Овал 14"/>
          <p:cNvSpPr/>
          <p:nvPr/>
        </p:nvSpPr>
        <p:spPr>
          <a:xfrm>
            <a:off x="691952" y="4077072"/>
            <a:ext cx="7848872" cy="2517577"/>
          </a:xfrm>
          <a:prstGeom prst="ellipse">
            <a:avLst/>
          </a:prstGeom>
          <a:solidFill>
            <a:srgbClr val="0099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683568" y="1512079"/>
            <a:ext cx="7848872" cy="2420977"/>
          </a:xfrm>
          <a:prstGeom prst="ellipse">
            <a:avLst/>
          </a:prstGeom>
          <a:solidFill>
            <a:srgbClr val="0099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686800" cy="8382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71600" y="1916832"/>
            <a:ext cx="7246640" cy="4525963"/>
          </a:xfrm>
        </p:spPr>
        <p:txBody>
          <a:bodyPr/>
          <a:lstStyle/>
          <a:p>
            <a:pPr marL="0" indent="0" algn="ctr">
              <a:buNone/>
            </a:pPr>
            <a:r>
              <a:rPr lang="ru-RU" sz="2800" dirty="0" smtClean="0">
                <a:solidFill>
                  <a:schemeClr val="tx1"/>
                </a:solidFill>
              </a:rPr>
              <a:t>    </a:t>
            </a:r>
            <a: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Единство образовательного </a:t>
            </a:r>
          </a:p>
          <a:p>
            <a:pPr marL="0" indent="0" algn="ctr">
              <a:buNone/>
            </a:pPr>
            <a: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пространства</a:t>
            </a:r>
            <a:endParaRPr lang="ru-RU" sz="2000" dirty="0" smtClean="0"/>
          </a:p>
          <a:p>
            <a:pPr marL="0" lvl="1" indent="0">
              <a:buNone/>
            </a:pPr>
            <a:endParaRPr lang="ru-RU" sz="2000" dirty="0"/>
          </a:p>
          <a:p>
            <a:pPr marL="0" lvl="1" indent="0">
              <a:buNone/>
            </a:pPr>
            <a:r>
              <a:rPr lang="ru-RU" sz="2000" dirty="0"/>
              <a:t> </a:t>
            </a:r>
            <a:r>
              <a:rPr lang="ru-RU" sz="2000" dirty="0" smtClean="0"/>
              <a:t>                </a:t>
            </a:r>
          </a:p>
          <a:p>
            <a:pPr marL="0" lvl="1" indent="0" algn="ctr">
              <a:buNone/>
            </a:pPr>
            <a:r>
              <a:rPr lang="ru-RU" sz="2000" dirty="0"/>
              <a:t> </a:t>
            </a:r>
            <a:r>
              <a:rPr lang="ru-RU" sz="2000" dirty="0" smtClean="0"/>
              <a:t>   </a:t>
            </a:r>
            <a:endParaRPr lang="ru-RU" sz="2000" dirty="0" smtClean="0"/>
          </a:p>
          <a:p>
            <a:pPr marL="0" lvl="1" indent="0" algn="ctr">
              <a:buNone/>
            </a:pPr>
            <a:endParaRPr lang="ru-RU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lvl="1" indent="0" algn="ctr">
              <a:buNone/>
            </a:pPr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Преемственность </a:t>
            </a:r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основных </a:t>
            </a:r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            образовательных </a:t>
            </a:r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программ дошкольного, </a:t>
            </a:r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начального</a:t>
            </a:r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 основного общего образования.</a:t>
            </a:r>
          </a:p>
          <a:p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188640"/>
            <a:ext cx="8712968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cap="none" spc="0" dirty="0" smtClean="0">
                <a:ln w="1905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Государственный образовательный стандарт призван обеспечить</a:t>
            </a:r>
            <a:endParaRPr lang="ru-RU" sz="4000" b="1" cap="none" spc="0" dirty="0">
              <a:ln w="1905"/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890211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60648"/>
            <a:ext cx="8686800" cy="8382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6700" b="1" cap="none" dirty="0" smtClean="0">
                <a:ln w="1905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6700" b="1" cap="none" dirty="0" smtClean="0">
                <a:ln w="1905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6000" b="1" cap="none" dirty="0" smtClean="0">
                <a:ln w="1905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ГОС включает в себя требования к:</a:t>
            </a:r>
            <a:r>
              <a:rPr lang="ru-RU" sz="3100" b="1" cap="none" dirty="0">
                <a:ln w="1905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100" b="1" cap="none" dirty="0">
                <a:ln w="1905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65113" indent="-265113"/>
            <a:endParaRPr lang="ru-RU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35686" y="1772816"/>
            <a:ext cx="8562873" cy="1296144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defTabSz="8890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1) структуре 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основной </a:t>
            </a:r>
            <a:r>
              <a:rPr lang="ru-RU" sz="2000"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образовательной </a:t>
            </a:r>
            <a:r>
              <a:rPr lang="ru-RU" sz="20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программы, 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том числе требования к соотношению и объёму обязательной и формируемой участниками образовательного процесса частей основной образовательной программы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35686" y="3242320"/>
            <a:ext cx="8562873" cy="1296144"/>
          </a:xfrm>
          <a:prstGeom prst="roundRect">
            <a:avLst/>
          </a:prstGeom>
          <a:solidFill>
            <a:srgbClr val="269A2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defTabSz="8890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2) </a:t>
            </a:r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словиям 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её реализации, в том числе кадровым, финансовым, материально-техническим и иным</a:t>
            </a:r>
          </a:p>
          <a:p>
            <a:pPr marL="0" lvl="1" defTabSz="8890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35685" y="4797152"/>
            <a:ext cx="8563711" cy="1296144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defTabSz="8890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3) результатом 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освоения основной образовательной программы</a:t>
            </a:r>
          </a:p>
          <a:p>
            <a:pPr marL="0" lvl="1" defTabSz="8890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D:\576461_6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694" y="4485506"/>
            <a:ext cx="1382646" cy="2372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5396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cap="none" dirty="0" smtClean="0">
                <a:ln w="1905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Условия создания организации деятельности при введении ГОС</a:t>
            </a:r>
            <a:endParaRPr lang="ru-RU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5015809"/>
              </p:ext>
            </p:extLst>
          </p:nvPr>
        </p:nvGraphicFramePr>
        <p:xfrm>
          <a:off x="251520" y="1628800"/>
          <a:ext cx="8686800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4" name="Стрелка вправо 13"/>
          <p:cNvSpPr/>
          <p:nvPr/>
        </p:nvSpPr>
        <p:spPr>
          <a:xfrm rot="19186958">
            <a:off x="1931891" y="2512910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право 14"/>
          <p:cNvSpPr/>
          <p:nvPr/>
        </p:nvSpPr>
        <p:spPr>
          <a:xfrm rot="3062747">
            <a:off x="6031683" y="2489103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 вправо 16"/>
          <p:cNvSpPr/>
          <p:nvPr/>
        </p:nvSpPr>
        <p:spPr>
          <a:xfrm rot="6878546">
            <a:off x="6221958" y="4445547"/>
            <a:ext cx="891527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 вправо 17"/>
          <p:cNvSpPr/>
          <p:nvPr/>
        </p:nvSpPr>
        <p:spPr>
          <a:xfrm rot="14319704">
            <a:off x="1899990" y="4441219"/>
            <a:ext cx="891527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трелка вправо 19"/>
          <p:cNvSpPr/>
          <p:nvPr/>
        </p:nvSpPr>
        <p:spPr>
          <a:xfrm rot="10953557">
            <a:off x="4296153" y="5361710"/>
            <a:ext cx="560301" cy="55838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6931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9" descr="PE02106_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7424" y="1371839"/>
            <a:ext cx="3245864" cy="4104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4900" b="1" cap="none" dirty="0" smtClean="0">
                <a:ln w="1905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Проблемы введения Стандарта</a:t>
            </a:r>
            <a:r>
              <a:rPr lang="ru-RU" sz="1600" b="1" cap="none" dirty="0">
                <a:ln w="1905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1600" b="1" cap="none" dirty="0">
                <a:ln w="1905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Прямоугольник с двумя скругленными противолежащими углами 8"/>
          <p:cNvSpPr/>
          <p:nvPr/>
        </p:nvSpPr>
        <p:spPr>
          <a:xfrm>
            <a:off x="3275856" y="1196752"/>
            <a:ext cx="5472608" cy="2227315"/>
          </a:xfrm>
          <a:prstGeom prst="round2Diag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Формирование 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институциональной нормативно-правовой базы, сводящееся подчас лишь к изданию отдельных нормативных актов, не всегда отражающих системные изменения целей, задач, форм и технологий обучения, содержания деятельности системы 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образования.</a:t>
            </a:r>
            <a:endParaRPr lang="ru-RU" sz="2000" dirty="0"/>
          </a:p>
        </p:txBody>
      </p:sp>
      <p:sp>
        <p:nvSpPr>
          <p:cNvPr id="10" name="Прямоугольник с двумя скругленными противолежащими углами 9"/>
          <p:cNvSpPr/>
          <p:nvPr/>
        </p:nvSpPr>
        <p:spPr>
          <a:xfrm>
            <a:off x="3275856" y="3717032"/>
            <a:ext cx="5472608" cy="2592288"/>
          </a:xfrm>
          <a:prstGeom prst="round2DiagRect">
            <a:avLst/>
          </a:prstGeom>
          <a:solidFill>
            <a:srgbClr val="269A2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Ресурсного 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обеспечения деятельности образовательной системы 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ОО 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 учётом особенностей и специфики территории, контингента обучающихся (их 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родителей (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законных представителей)), реализуемых образовательных программ, а также условий осуществления деятельности 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ОО.</a:t>
            </a:r>
            <a:endParaRPr lang="ru-RU" sz="2000" b="1" dirty="0"/>
          </a:p>
          <a:p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3428028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9" descr="PE02106_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92" y="1628800"/>
            <a:ext cx="3245864" cy="4104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4900" b="1" cap="none" dirty="0" smtClean="0">
                <a:ln w="1905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Проблемы введения Стандарта</a:t>
            </a:r>
            <a:r>
              <a:rPr lang="ru-RU" sz="1600" b="1" cap="none" dirty="0">
                <a:ln w="1905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1600" b="1" cap="none" dirty="0">
                <a:ln w="1905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Прямоугольник с двумя скругленными противолежащими углами 8"/>
          <p:cNvSpPr/>
          <p:nvPr/>
        </p:nvSpPr>
        <p:spPr>
          <a:xfrm>
            <a:off x="3275856" y="1196752"/>
            <a:ext cx="5472608" cy="2880320"/>
          </a:xfrm>
          <a:prstGeom prst="round2Diag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/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Использования возможностей и потенциала образовательных учреждений общего, профессионального (начального, среднего, высшего) и дополнительного образования, учреждений и организаций иной ведомственной принадлежности – культуры, спорта, здравоохранения и др., социальных и общественных 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институтов.</a:t>
            </a:r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/>
          </a:p>
        </p:txBody>
      </p:sp>
      <p:sp>
        <p:nvSpPr>
          <p:cNvPr id="10" name="Прямоугольник с двумя скругленными противолежащими углами 9"/>
          <p:cNvSpPr/>
          <p:nvPr/>
        </p:nvSpPr>
        <p:spPr>
          <a:xfrm>
            <a:off x="3419872" y="4509120"/>
            <a:ext cx="5328592" cy="1512167"/>
          </a:xfrm>
          <a:prstGeom prst="round2DiagRect">
            <a:avLst/>
          </a:prstGeom>
          <a:solidFill>
            <a:srgbClr val="269A2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/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Готовности управленческих и педагогических кадров к работе в новых 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условиях.</a:t>
            </a:r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432892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619253" y="4005064"/>
            <a:ext cx="8273226" cy="1080120"/>
          </a:xfrm>
          <a:prstGeom prst="rect">
            <a:avLst/>
          </a:prstGeom>
          <a:solidFill>
            <a:schemeClr val="bg2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584534" y="5517232"/>
            <a:ext cx="8307945" cy="1014101"/>
          </a:xfrm>
          <a:prstGeom prst="rect">
            <a:avLst/>
          </a:prstGeom>
          <a:solidFill>
            <a:schemeClr val="bg2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661713" y="1052736"/>
            <a:ext cx="8214271" cy="1014101"/>
          </a:xfrm>
          <a:prstGeom prst="rect">
            <a:avLst/>
          </a:prstGeom>
          <a:solidFill>
            <a:schemeClr val="bg2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645221" y="2559264"/>
            <a:ext cx="8247257" cy="1014101"/>
          </a:xfrm>
          <a:prstGeom prst="rect">
            <a:avLst/>
          </a:prstGeom>
          <a:solidFill>
            <a:schemeClr val="bg2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066098" y="5232194"/>
            <a:ext cx="7538348" cy="107712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оздание 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системы мониторинга и анализа образовательных запросов и потребителей участников образовательного процесса, а также процессов в рамках 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введении 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 реализации нового С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тандарта.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1112933" y="764704"/>
            <a:ext cx="7491514" cy="107322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оздание 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директивного обеспечения введения 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Стандарта;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1085170" y="2242336"/>
            <a:ext cx="7519277" cy="111465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роектирование 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 разработка 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целевых муниципальных/ институциональных программ, 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отражающих специфику  и особенности как муниципальной системы образования в целом, так и отдельных 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ОО;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1066097" y="3717032"/>
            <a:ext cx="7538349" cy="114913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азработка 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 внедрение в практику деятельности муниципальной/институциональной  образовательной системы социально и  культурно-образовательных проектов, программ и т.п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.;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3680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3732" y="764704"/>
            <a:ext cx="8686800" cy="838200"/>
          </a:xfrm>
        </p:spPr>
        <p:txBody>
          <a:bodyPr>
            <a:normAutofit fontScale="90000"/>
          </a:bodyPr>
          <a:lstStyle/>
          <a:p>
            <a:r>
              <a:rPr lang="ru-RU" b="1" cap="none" dirty="0" smtClean="0">
                <a:ln w="1905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Система сопровождения введения ГОС может иметь следующее:</a:t>
            </a:r>
            <a:r>
              <a:rPr lang="ru-RU" sz="1400" b="1" cap="none" dirty="0">
                <a:ln w="1905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1400" b="1" cap="none" dirty="0">
                <a:ln w="1905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467544" y="1412776"/>
            <a:ext cx="2808312" cy="511378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Координационную структуру, которая координирует деятельность по обеспечению перехода ОО на новый стандарт, формированию, совершенствованию нормативной базы деятельности ОО в условиях введения Стандарта, определяет направления научно-методического сопровождения.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3419872" y="1412776"/>
            <a:ext cx="2736304" cy="511378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marL="0" indent="265113">
              <a:buNone/>
            </a:pPr>
            <a: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2.Информационно-консультационную структуру, которая организует сопровождение образовательной деятельности по различным направлениям (в том числе повышение квалификации), распространение новых образовательных, управленческих и педагогических технологий. </a:t>
            </a:r>
            <a:endParaRPr lang="ru-RU" sz="1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Объект 5"/>
          <p:cNvSpPr txBox="1">
            <a:spLocks/>
          </p:cNvSpPr>
          <p:nvPr/>
        </p:nvSpPr>
        <p:spPr>
          <a:xfrm>
            <a:off x="6335688" y="1416571"/>
            <a:ext cx="2628800" cy="511378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>
            <a:normAutofit/>
          </a:bodyPr>
          <a:lstStyle>
            <a:lvl1pPr marL="342900" indent="-3429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"/>
              <a:defRPr kumimoji="0" sz="3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"/>
              <a:defRPr kumimoji="0"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"/>
              <a:defRPr kumimoji="0"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"/>
              <a:defRPr kumimoji="0"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"/>
              <a:defRPr kumimoji="0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"/>
              <a:defRPr kumimoji="0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"/>
              <a:defRPr kumimoji="0"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"/>
              <a:defRPr kumimoji="0" sz="16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"/>
              <a:defRPr kumimoji="0" sz="14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 Иные структуры в соответствии со спецификой </a:t>
            </a:r>
            <a: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 особенностями </a:t>
            </a:r>
            <a:r>
              <a:rPr lang="ru-RU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ОО.</a:t>
            </a:r>
            <a:endParaRPr lang="ru-RU" sz="1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ОО необходимо введение Стандарта по следующим направлениям: нормативное, финансово-экономическое, организационное, кадровое, информационное, материально-техническое и др.</a:t>
            </a:r>
          </a:p>
        </p:txBody>
      </p:sp>
    </p:spTree>
    <p:extLst>
      <p:ext uri="{BB962C8B-B14F-4D97-AF65-F5344CB8AC3E}">
        <p14:creationId xmlns:p14="http://schemas.microsoft.com/office/powerpoint/2010/main" val="3100621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ED00224_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1556792"/>
            <a:ext cx="2374126" cy="504056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b="1" cap="none" dirty="0" smtClean="0">
                <a:ln w="1905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b="1" cap="none" dirty="0" smtClean="0">
                <a:ln w="1905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cap="none" dirty="0" smtClean="0">
                <a:ln w="1905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b="1" cap="none" dirty="0" smtClean="0">
                <a:ln w="1905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4000" b="1" cap="none" dirty="0" smtClean="0">
                <a:ln w="1905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Для успешного введения  Стандарта необходимо:</a:t>
            </a:r>
            <a:r>
              <a:rPr lang="ru-RU" b="1" cap="none" dirty="0" smtClean="0">
                <a:ln w="1905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b="1" cap="none" dirty="0" smtClean="0">
                <a:ln w="1905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200" b="1" cap="none" dirty="0">
                <a:ln w="1905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200" b="1" cap="none" dirty="0">
                <a:ln w="1905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39752" y="1412776"/>
            <a:ext cx="7083896" cy="409128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 разработать и утвердить план-график введения ГОС;</a:t>
            </a:r>
          </a:p>
          <a:p>
            <a:pPr marL="0" indent="0">
              <a:buNone/>
            </a:pP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2) обеспечить выполнение требований к условиям реализации образовательной программы;</a:t>
            </a:r>
          </a:p>
          <a:p>
            <a:pPr marL="0" indent="0">
              <a:buNone/>
            </a:pP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3) разработать и утвердить план-график проведения методических (научно-методических) семинаров  по проблемам введения Стандарта и повышения квалификации педагогических и руководящих работников.</a:t>
            </a:r>
            <a:endParaRPr lang="ru-RU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5566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74126" y="548680"/>
            <a:ext cx="6575269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5) создать банк данных учебников (систем учебников, учебников, принадлежащих к завершенным предметным линиям) и учебных пособий, используемых в образовательном процессе в соответствии с новым стандартом;</a:t>
            </a:r>
          </a:p>
          <a:p>
            <a:pPr marL="0" indent="0">
              <a:buNone/>
            </a:pP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6) организовать изучение общественного мнения по вопросам введения новых общеобразовательных стандартов . Разработать и утвердить программу изучения (мониторинга) образовательных запросов и потребностей участников образовательного процесса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7" descr="ED00224_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108520" y="548679"/>
            <a:ext cx="2584394" cy="583264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0101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5679" y="332656"/>
            <a:ext cx="8686800" cy="8382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cap="none" dirty="0">
                <a:ln w="1905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Система мер и мероприятий по обеспечению ГОС позволит достичь следующих результатов: 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661713" y="4437112"/>
            <a:ext cx="8281801" cy="792088"/>
          </a:xfrm>
          <a:prstGeom prst="rect">
            <a:avLst/>
          </a:prstGeom>
          <a:solidFill>
            <a:schemeClr val="bg2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661713" y="5770757"/>
            <a:ext cx="8230766" cy="760576"/>
          </a:xfrm>
          <a:prstGeom prst="rect">
            <a:avLst/>
          </a:prstGeom>
          <a:solidFill>
            <a:schemeClr val="bg2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678207" y="1700808"/>
            <a:ext cx="8214271" cy="873079"/>
          </a:xfrm>
          <a:prstGeom prst="rect">
            <a:avLst/>
          </a:prstGeom>
          <a:solidFill>
            <a:schemeClr val="bg2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661713" y="2995452"/>
            <a:ext cx="8230765" cy="865595"/>
          </a:xfrm>
          <a:prstGeom prst="rect">
            <a:avLst/>
          </a:prstGeom>
          <a:solidFill>
            <a:schemeClr val="bg2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112932" y="5517232"/>
            <a:ext cx="7491513" cy="792088"/>
          </a:xfrm>
          <a:prstGeom prst="roundRect">
            <a:avLst/>
          </a:prstGeom>
          <a:solidFill>
            <a:srgbClr val="0099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реализация социально- и культурно-образовательных проектов, программ;</a:t>
            </a:r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1076440" y="1412776"/>
            <a:ext cx="7505444" cy="931180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нормативно-правовое обеспечение введения Стандарта;</a:t>
            </a:r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1119870" y="2742751"/>
            <a:ext cx="7484577" cy="902273"/>
          </a:xfrm>
          <a:prstGeom prst="roundRect">
            <a:avLst/>
          </a:prstGeom>
          <a:solidFill>
            <a:srgbClr val="0099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успешная его реализация;</a:t>
            </a:r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1112934" y="4149080"/>
            <a:ext cx="7491513" cy="936104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 реализация целевых программ, отражающих специфику и особенности как муниципальной системы образования в целом , так и отдельных образовательных организаций;</a:t>
            </a:r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2239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5679" y="332656"/>
            <a:ext cx="8686800" cy="8382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cap="none" dirty="0">
                <a:ln w="1905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Система мер и мероприятий по обеспечению ГОС позволит достичь следующих результатов: 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717204" y="3429000"/>
            <a:ext cx="8230765" cy="1368152"/>
          </a:xfrm>
          <a:prstGeom prst="rect">
            <a:avLst/>
          </a:prstGeom>
          <a:solidFill>
            <a:schemeClr val="bg2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661653" y="5301208"/>
            <a:ext cx="8230826" cy="1230125"/>
          </a:xfrm>
          <a:prstGeom prst="rect">
            <a:avLst/>
          </a:prstGeom>
          <a:solidFill>
            <a:schemeClr val="bg2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661653" y="1579752"/>
            <a:ext cx="8230765" cy="1451033"/>
          </a:xfrm>
          <a:prstGeom prst="rect">
            <a:avLst/>
          </a:prstGeom>
          <a:solidFill>
            <a:schemeClr val="bg2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112932" y="4869160"/>
            <a:ext cx="7491513" cy="1440160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открытость, прозрачность, гладкость и доступность всех действий и процедур в рамках введения Стандарта, эффективный государственный и общественный контроль.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1016164" y="1340768"/>
            <a:ext cx="7632847" cy="1391112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повышение квалификации управленческих и педагогических кадров;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1016164" y="3030784"/>
            <a:ext cx="7632847" cy="1440160"/>
          </a:xfrm>
          <a:prstGeom prst="roundRect">
            <a:avLst/>
          </a:prstGeom>
          <a:solidFill>
            <a:srgbClr val="0099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учёт образовательных запросов и потребностей участников образовательного процесса при введении и реализации нового стандарта на основе их 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мониоринга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и диагностики;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7101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107504" y="2132856"/>
            <a:ext cx="8686800" cy="4525963"/>
          </a:xfrm>
        </p:spPr>
        <p:txBody>
          <a:bodyPr/>
          <a:lstStyle/>
          <a:p>
            <a:endParaRPr lang="ru-RU" sz="4800" b="1" dirty="0" smtClean="0">
              <a:ln w="1905"/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  <a:p>
            <a:pPr marL="0" indent="0">
              <a:buNone/>
            </a:pPr>
            <a:r>
              <a:rPr lang="ru-RU" sz="4800" b="1" dirty="0" smtClean="0">
                <a:ln w="1905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   Спасибо </a:t>
            </a:r>
            <a:r>
              <a:rPr lang="ru-RU" sz="4800" b="1" dirty="0">
                <a:ln w="1905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за </a:t>
            </a:r>
            <a:r>
              <a:rPr lang="ru-RU" sz="4800" b="1" dirty="0" smtClean="0">
                <a:ln w="1905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внимание!</a:t>
            </a:r>
            <a:endParaRPr lang="ru-RU" sz="4800" b="1" dirty="0">
              <a:ln w="1905"/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19291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867</TotalTime>
  <Words>654</Words>
  <Application>Microsoft Office PowerPoint</Application>
  <PresentationFormat>Экран (4:3)</PresentationFormat>
  <Paragraphs>59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Трек</vt:lpstr>
      <vt:lpstr>Презентация PowerPoint</vt:lpstr>
      <vt:lpstr>Презентация PowerPoint</vt:lpstr>
      <vt:lpstr> ГОС включает в себя требования к: </vt:lpstr>
      <vt:lpstr>Условия создания организации деятельности при введении ГОС</vt:lpstr>
      <vt:lpstr>Проблемы введения Стандарта </vt:lpstr>
      <vt:lpstr>Проблемы введения Стандарта </vt:lpstr>
      <vt:lpstr>Презентация PowerPoint</vt:lpstr>
      <vt:lpstr>Система сопровождения введения ГОС может иметь следующее: </vt:lpstr>
      <vt:lpstr>  Для успешного введения  Стандарта необходимо:  </vt:lpstr>
      <vt:lpstr>Презентация PowerPoint</vt:lpstr>
      <vt:lpstr>Система мер и мероприятий по обеспечению ГОС позволит достичь следующих результатов: </vt:lpstr>
      <vt:lpstr>Система мер и мероприятий по обеспечению ГОС позволит достичь следующих результатов: 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Катя</cp:lastModifiedBy>
  <cp:revision>67</cp:revision>
  <dcterms:created xsi:type="dcterms:W3CDTF">2017-08-15T05:46:50Z</dcterms:created>
  <dcterms:modified xsi:type="dcterms:W3CDTF">2020-07-30T15:50:52Z</dcterms:modified>
</cp:coreProperties>
</file>