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25" r:id="rId15"/>
    <p:sldId id="331" r:id="rId16"/>
    <p:sldId id="333" r:id="rId17"/>
    <p:sldId id="274" r:id="rId18"/>
    <p:sldId id="334" r:id="rId19"/>
    <p:sldId id="358" r:id="rId20"/>
    <p:sldId id="350" r:id="rId21"/>
    <p:sldId id="351" r:id="rId22"/>
    <p:sldId id="352" r:id="rId23"/>
    <p:sldId id="359" r:id="rId24"/>
    <p:sldId id="360" r:id="rId25"/>
    <p:sldId id="362" r:id="rId26"/>
    <p:sldId id="361" r:id="rId27"/>
    <p:sldId id="357" r:id="rId28"/>
    <p:sldId id="35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592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865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4007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363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7326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0683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969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1889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183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709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520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29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816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57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7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76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687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E849AD-D226-4632-8705-B463F48EBC11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25C728-B0E6-4742-A11C-96A01E3D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2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517A-7DC6-4C06-98B1-E30A8B68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3" y="230819"/>
            <a:ext cx="11443316" cy="13138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Математическая регата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DE53F-FFA9-4F42-845D-94F55CA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3" y="1074198"/>
            <a:ext cx="11443316" cy="5686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" y="1731562"/>
            <a:ext cx="3891470" cy="4371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76228" y="2679138"/>
            <a:ext cx="4264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solidFill>
                  <a:schemeClr val="bg2">
                    <a:lumMod val="50000"/>
                  </a:schemeClr>
                </a:solidFill>
              </a:rPr>
              <a:t>Внеклассное   мероприятие по математике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616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0769F-E6BB-4C71-A00D-EF5DA87D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454066"/>
            <a:ext cx="6719765" cy="150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925DD-60D8-4898-BDEB-B9DAEB25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35324"/>
            <a:ext cx="10823576" cy="4649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/>
                </a:solidFill>
              </a:rPr>
              <a:t>7. Наука о числах и действиях над ними</a:t>
            </a:r>
          </a:p>
        </p:txBody>
      </p:sp>
      <p:pic>
        <p:nvPicPr>
          <p:cNvPr id="11266" name="Picture 2" descr="Купить якорь в Москве | Garsing">
            <a:extLst>
              <a:ext uri="{FF2B5EF4-FFF2-40B4-BE49-F238E27FC236}">
                <a16:creationId xmlns:a16="http://schemas.microsoft.com/office/drawing/2014/main" id="{C5CB088D-75BC-4B0C-B212-2D6CD55E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44" y="113375"/>
            <a:ext cx="2170512" cy="204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овая стрелка 6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0227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BCCEF7-3B43-4F1B-A75E-8BF7DB37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54" y="-141514"/>
            <a:ext cx="11158599" cy="4836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/>
                </a:solidFill>
              </a:rPr>
              <a:t>8. Векторы называются равными если …</a:t>
            </a:r>
          </a:p>
        </p:txBody>
      </p:sp>
      <p:pic>
        <p:nvPicPr>
          <p:cNvPr id="6" name="Рисунок 5" descr="Москва | В Южном Тушине детей научат вязать морские узлы - БезФормата">
            <a:extLst>
              <a:ext uri="{FF2B5EF4-FFF2-40B4-BE49-F238E27FC236}">
                <a16:creationId xmlns:a16="http://schemas.microsoft.com/office/drawing/2014/main" id="{9396AADE-C6C8-475D-890A-07BCDC766C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4" y="4279037"/>
            <a:ext cx="3250655" cy="22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руговая стрелка 6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11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4F1F-57AA-4DA6-8D92-B41E6BAC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172200"/>
            <a:ext cx="7589777" cy="503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EB63A-BAF7-4658-8DFD-BECC4202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81992"/>
            <a:ext cx="11496581" cy="5748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/>
                </a:solidFill>
              </a:rPr>
              <a:t>9.  Кому принадлежат слова: «Математику уже затем учить нужно, что она ум в порядок приводит»?</a:t>
            </a:r>
          </a:p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Круговая стрелка 5">
            <a:hlinkClick r:id="rId2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907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79550-8D0D-470A-9506-BEBE4654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57268" cy="20689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Расшифруйте пословицы, записанные ниже. В каждой используется старинная единица измерения.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112FC-6E10-4DED-89EA-7A2B664C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73737"/>
            <a:ext cx="11490960" cy="43135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заплыв</a:t>
            </a:r>
            <a:br>
              <a:rPr lang="ru-RU" sz="6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500" b="1" u="sng" dirty="0">
                <a:solidFill>
                  <a:schemeClr val="bg2">
                    <a:lumMod val="50000"/>
                  </a:schemeClr>
                </a:solidFill>
              </a:rPr>
              <a:t>«Пословицы -  перевёртыши»</a:t>
            </a:r>
            <a:endParaRPr lang="ru-RU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 descr="Канат пучок сбоку мореплавание лодка">
            <a:extLst>
              <a:ext uri="{FF2B5EF4-FFF2-40B4-BE49-F238E27FC236}">
                <a16:creationId xmlns:a16="http://schemas.microsoft.com/office/drawing/2014/main" id="{A42919EA-8688-4AAF-AEC7-58DEC54BE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1752"/>
            <a:ext cx="3628510" cy="24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0981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FEEE49-8FCE-4458-81D3-ECD43EBDADD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01983" y="683581"/>
            <a:ext cx="10823577" cy="28142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700" b="1" dirty="0" err="1"/>
              <a:t>Диист</a:t>
            </a:r>
            <a:r>
              <a:rPr lang="ru-RU" sz="6700" b="1" dirty="0"/>
              <a:t> – </a:t>
            </a:r>
            <a:r>
              <a:rPr lang="ru-RU" sz="6700" b="1" dirty="0" err="1"/>
              <a:t>влноос</a:t>
            </a:r>
            <a:r>
              <a:rPr lang="ru-RU" sz="6700" b="1" dirty="0"/>
              <a:t> </a:t>
            </a:r>
            <a:r>
              <a:rPr lang="ru-RU" sz="6700" b="1" dirty="0" err="1"/>
              <a:t>аинрш</a:t>
            </a:r>
            <a:r>
              <a:rPr lang="ru-RU" sz="6700" b="1" dirty="0"/>
              <a:t> </a:t>
            </a:r>
            <a:r>
              <a:rPr lang="ru-RU" sz="6700" b="1" dirty="0" err="1"/>
              <a:t>гиллоопрт</a:t>
            </a:r>
            <a:r>
              <a:rPr lang="ru-RU" sz="6700" b="1" dirty="0"/>
              <a:t> (1 балл)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7603642-3A36-4E21-B04F-341FE3CCF94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92964" y="3045041"/>
            <a:ext cx="11214826" cy="3195961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4000" b="1" u="sng" dirty="0">
                <a:solidFill>
                  <a:schemeClr val="bg2">
                    <a:lumMod val="50000"/>
                  </a:schemeClr>
                </a:solidFill>
              </a:rPr>
              <a:t>Подсказка: 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о неестественно прямом человеке</a:t>
            </a:r>
          </a:p>
          <a:p>
            <a:pPr algn="ctr">
              <a:defRPr/>
            </a:pPr>
            <a:r>
              <a:rPr lang="ru-RU" sz="4000" b="1" u="sng" dirty="0">
                <a:solidFill>
                  <a:schemeClr val="bg2">
                    <a:lumMod val="50000"/>
                  </a:schemeClr>
                </a:solidFill>
              </a:rPr>
              <a:t>ОТВЕТ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6600" b="1" dirty="0">
                <a:solidFill>
                  <a:schemeClr val="tx1"/>
                </a:solidFill>
              </a:rPr>
              <a:t>Сидит – словно аршин проглотил.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D19763-596A-4774-A6D1-F5E5D5E0320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26127" y="359545"/>
            <a:ext cx="11168110" cy="27565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6000" b="1" dirty="0" err="1"/>
              <a:t>Отэ</a:t>
            </a:r>
            <a:r>
              <a:rPr lang="ru-RU" sz="6000" b="1" dirty="0"/>
              <a:t> </a:t>
            </a:r>
            <a:r>
              <a:rPr lang="ru-RU" sz="6000" b="1" dirty="0" err="1"/>
              <a:t>беет</a:t>
            </a:r>
            <a:r>
              <a:rPr lang="ru-RU" sz="6000" b="1" dirty="0"/>
              <a:t> ен </a:t>
            </a:r>
            <a:r>
              <a:rPr lang="ru-RU" sz="6000" b="1" dirty="0" err="1"/>
              <a:t>нтуф</a:t>
            </a:r>
            <a:r>
              <a:rPr lang="ru-RU" sz="6000" b="1" dirty="0"/>
              <a:t> зимую    (2 балла)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B9F49E9-0930-46BB-B629-123D298071F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13064" y="3429000"/>
            <a:ext cx="11638625" cy="30694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u="sng" dirty="0">
                <a:solidFill>
                  <a:schemeClr val="bg2">
                    <a:lumMod val="50000"/>
                  </a:schemeClr>
                </a:solidFill>
              </a:rPr>
              <a:t>Подсказка: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шутливое выражение о непростом деле</a:t>
            </a:r>
          </a:p>
          <a:p>
            <a:pPr algn="ctr">
              <a:defRPr/>
            </a:pPr>
            <a:r>
              <a:rPr lang="ru-RU" sz="4000" b="1" u="sng" dirty="0">
                <a:solidFill>
                  <a:schemeClr val="bg2">
                    <a:lumMod val="50000"/>
                  </a:schemeClr>
                </a:solidFill>
              </a:rPr>
              <a:t>ОТВЕТ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5400" b="1" dirty="0">
                <a:solidFill>
                  <a:schemeClr val="tx1"/>
                </a:solidFill>
              </a:rPr>
              <a:t>Это тебе не фунт изюму.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51F5B4-F2B4-419A-8754-6143D779DB0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01841" y="297403"/>
            <a:ext cx="11478827" cy="297845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b="1" dirty="0" err="1"/>
              <a:t>Емсь</a:t>
            </a:r>
            <a:r>
              <a:rPr lang="ru-RU" sz="6000" b="1" dirty="0"/>
              <a:t> </a:t>
            </a:r>
            <a:r>
              <a:rPr lang="ru-RU" sz="6000" b="1" dirty="0" err="1"/>
              <a:t>евртс</a:t>
            </a:r>
            <a:r>
              <a:rPr lang="ru-RU" sz="6000" b="1" dirty="0"/>
              <a:t> од </a:t>
            </a:r>
            <a:r>
              <a:rPr lang="ru-RU" sz="6000" b="1" dirty="0" err="1"/>
              <a:t>беенс</a:t>
            </a:r>
            <a:r>
              <a:rPr lang="ru-RU" sz="6000" b="1" dirty="0"/>
              <a:t>, и сев </a:t>
            </a:r>
            <a:r>
              <a:rPr lang="ru-RU" sz="6000" b="1" dirty="0" err="1"/>
              <a:t>елмос</a:t>
            </a:r>
            <a:r>
              <a:rPr lang="ru-RU" sz="6000" b="1" dirty="0"/>
              <a:t>        </a:t>
            </a:r>
            <a:r>
              <a:rPr lang="ru-RU" sz="4000" b="1" dirty="0"/>
              <a:t>(3 балла)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624860F-05C2-4208-988B-B700346E538D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59798" y="2982897"/>
            <a:ext cx="11709647" cy="35777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u="sng" dirty="0">
                <a:solidFill>
                  <a:schemeClr val="bg2">
                    <a:lumMod val="50000"/>
                  </a:schemeClr>
                </a:solidFill>
              </a:rPr>
              <a:t>Подсказка: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о длинной трудной дороге</a:t>
            </a:r>
          </a:p>
          <a:p>
            <a:pPr algn="ctr">
              <a:defRPr/>
            </a:pPr>
            <a:r>
              <a:rPr lang="ru-RU" sz="4400" b="1" u="sng" dirty="0">
                <a:solidFill>
                  <a:schemeClr val="bg2">
                    <a:lumMod val="50000"/>
                  </a:schemeClr>
                </a:solidFill>
              </a:rPr>
              <a:t>ОТВЕТ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6000" b="1" dirty="0">
                <a:solidFill>
                  <a:schemeClr val="tx1"/>
                </a:solidFill>
              </a:rPr>
              <a:t>Семь верст до небес, и всё лесом.</a:t>
            </a:r>
          </a:p>
          <a:p>
            <a:pPr algn="ctr">
              <a:defRPr/>
            </a:pP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A9BD8-74D0-4E7D-AD81-13EF4ED9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589754"/>
            <a:ext cx="11362785" cy="22682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Необходимо каждой команде из бочки достать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заморочку  с вопросом </a:t>
            </a:r>
            <a:r>
              <a:rPr lang="ru-RU" dirty="0">
                <a:solidFill>
                  <a:schemeClr val="tx1"/>
                </a:solidFill>
              </a:rPr>
              <a:t>и правильно ответить. Каждый правильный ответ засчитывается </a:t>
            </a:r>
            <a:r>
              <a:rPr lang="ru-RU" u="sng" dirty="0">
                <a:solidFill>
                  <a:schemeClr val="tx1"/>
                </a:solidFill>
              </a:rPr>
              <a:t>1 балл.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B9133-9F2A-40D9-9941-9D1AA409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0" y="186431"/>
            <a:ext cx="9383697" cy="4332303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</a:rPr>
              <a:t>3 заплыв</a:t>
            </a:r>
            <a:br>
              <a:rPr lang="ru-RU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6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«Заморочки из бочки»</a:t>
            </a:r>
          </a:p>
          <a:p>
            <a:endParaRPr lang="ru-RU" dirty="0"/>
          </a:p>
        </p:txBody>
      </p:sp>
      <p:pic>
        <p:nvPicPr>
          <p:cNvPr id="13316" name="Picture 4" descr="Бочка-тумба-стол &quot;Морское путешествие&quot; – заказать на Ярмарке Мастеров –  8DTDZRU | Столы, Москва">
            <a:extLst>
              <a:ext uri="{FF2B5EF4-FFF2-40B4-BE49-F238E27FC236}">
                <a16:creationId xmlns:a16="http://schemas.microsoft.com/office/drawing/2014/main" id="{8A55FA3E-B6B7-4F05-B53F-9AD43AC0D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75" b="11166"/>
          <a:stretch/>
        </p:blipFill>
        <p:spPr bwMode="auto">
          <a:xfrm>
            <a:off x="81138" y="79339"/>
            <a:ext cx="2523779" cy="33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93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118D-CC64-431F-AD72-FEBF2583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Басня «Бочка» - Художественная литература">
            <a:extLst>
              <a:ext uri="{FF2B5EF4-FFF2-40B4-BE49-F238E27FC236}">
                <a16:creationId xmlns:a16="http://schemas.microsoft.com/office/drawing/2014/main" id="{85EAB8EB-2E95-4B55-8DFE-0F90C85E5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93" y="227230"/>
            <a:ext cx="5078026" cy="64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миугольник 4">
            <a:extLst>
              <a:ext uri="{FF2B5EF4-FFF2-40B4-BE49-F238E27FC236}">
                <a16:creationId xmlns:a16="http://schemas.microsoft.com/office/drawing/2014/main" id="{B7166315-652B-489C-ADDA-60D8A7A13060}"/>
              </a:ext>
            </a:extLst>
          </p:cNvPr>
          <p:cNvSpPr/>
          <p:nvPr/>
        </p:nvSpPr>
        <p:spPr>
          <a:xfrm>
            <a:off x="5903651" y="447241"/>
            <a:ext cx="813047" cy="82656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1</a:t>
            </a:r>
          </a:p>
        </p:txBody>
      </p:sp>
      <p:sp>
        <p:nvSpPr>
          <p:cNvPr id="7" name="Семиугольник 6">
            <a:extLst>
              <a:ext uri="{FF2B5EF4-FFF2-40B4-BE49-F238E27FC236}">
                <a16:creationId xmlns:a16="http://schemas.microsoft.com/office/drawing/2014/main" id="{0232DE52-C4CA-4100-AACB-9987274874F6}"/>
              </a:ext>
            </a:extLst>
          </p:cNvPr>
          <p:cNvSpPr/>
          <p:nvPr/>
        </p:nvSpPr>
        <p:spPr>
          <a:xfrm>
            <a:off x="4276447" y="1620835"/>
            <a:ext cx="879735" cy="8611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/>
              <a:t>2</a:t>
            </a:r>
          </a:p>
        </p:txBody>
      </p:sp>
      <p:sp>
        <p:nvSpPr>
          <p:cNvPr id="8" name="Семиугольник 7">
            <a:extLst>
              <a:ext uri="{FF2B5EF4-FFF2-40B4-BE49-F238E27FC236}">
                <a16:creationId xmlns:a16="http://schemas.microsoft.com/office/drawing/2014/main" id="{AE15BAE2-46B1-4BDD-9823-6D80339F6CB6}"/>
              </a:ext>
            </a:extLst>
          </p:cNvPr>
          <p:cNvSpPr/>
          <p:nvPr/>
        </p:nvSpPr>
        <p:spPr>
          <a:xfrm>
            <a:off x="7244177" y="2051402"/>
            <a:ext cx="879735" cy="8611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9" name="Семиугольник 8">
            <a:extLst>
              <a:ext uri="{FF2B5EF4-FFF2-40B4-BE49-F238E27FC236}">
                <a16:creationId xmlns:a16="http://schemas.microsoft.com/office/drawing/2014/main" id="{A848FDEE-58E2-46E6-9204-ED40AF584075}"/>
              </a:ext>
            </a:extLst>
          </p:cNvPr>
          <p:cNvSpPr/>
          <p:nvPr/>
        </p:nvSpPr>
        <p:spPr>
          <a:xfrm>
            <a:off x="4276447" y="3311371"/>
            <a:ext cx="1113775" cy="9774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/>
              <a:t>4</a:t>
            </a:r>
          </a:p>
        </p:txBody>
      </p:sp>
      <p:sp>
        <p:nvSpPr>
          <p:cNvPr id="10" name="Семиугольник 9">
            <a:extLst>
              <a:ext uri="{FF2B5EF4-FFF2-40B4-BE49-F238E27FC236}">
                <a16:creationId xmlns:a16="http://schemas.microsoft.com/office/drawing/2014/main" id="{2A4D59D2-89A7-4EC5-9569-38ACB42E1203}"/>
              </a:ext>
            </a:extLst>
          </p:cNvPr>
          <p:cNvSpPr/>
          <p:nvPr/>
        </p:nvSpPr>
        <p:spPr>
          <a:xfrm>
            <a:off x="4909352" y="4971495"/>
            <a:ext cx="1020934" cy="9766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/>
              <a:t>6</a:t>
            </a:r>
          </a:p>
        </p:txBody>
      </p:sp>
      <p:sp>
        <p:nvSpPr>
          <p:cNvPr id="11" name="Семиугольник 10">
            <a:extLst>
              <a:ext uri="{FF2B5EF4-FFF2-40B4-BE49-F238E27FC236}">
                <a16:creationId xmlns:a16="http://schemas.microsoft.com/office/drawing/2014/main" id="{43AABE84-3F1B-4DA7-BB53-29B6FA933C85}"/>
              </a:ext>
            </a:extLst>
          </p:cNvPr>
          <p:cNvSpPr/>
          <p:nvPr/>
        </p:nvSpPr>
        <p:spPr>
          <a:xfrm>
            <a:off x="6185823" y="3660765"/>
            <a:ext cx="935855" cy="82656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22292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2">
            <a:extLst>
              <a:ext uri="{FF2B5EF4-FFF2-40B4-BE49-F238E27FC236}">
                <a16:creationId xmlns:a16="http://schemas.microsoft.com/office/drawing/2014/main" id="{18FAC0D6-34F2-4332-8E79-04D357639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021" y="75409"/>
            <a:ext cx="9144000" cy="1293812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E5E9EE"/>
                </a:solidFill>
                <a:latin typeface="Arial Black" panose="020B0A04020102020204" pitchFamily="34" charset="0"/>
              </a:rPr>
              <a:t>Заплыв 4 </a:t>
            </a:r>
            <a:r>
              <a:rPr lang="ru-RU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балла)</a:t>
            </a:r>
            <a:r>
              <a:rPr lang="ru-RU" altLang="ru-RU" dirty="0">
                <a:latin typeface="Arial Black" panose="020B0A04020102020204" pitchFamily="34" charset="0"/>
              </a:rPr>
              <a:t>. </a:t>
            </a:r>
            <a:br>
              <a:rPr lang="ru-RU" altLang="ru-RU" dirty="0">
                <a:solidFill>
                  <a:srgbClr val="E5E9EE"/>
                </a:solidFill>
                <a:latin typeface="Arial Black" panose="020B0A04020102020204" pitchFamily="34" charset="0"/>
              </a:rPr>
            </a:br>
            <a:r>
              <a:rPr lang="ru-RU" altLang="ru-RU" dirty="0">
                <a:solidFill>
                  <a:srgbClr val="E5E9EE"/>
                </a:solidFill>
                <a:latin typeface="Arial Black" panose="020B0A04020102020204" pitchFamily="34" charset="0"/>
              </a:rPr>
              <a:t>«Замечательная функция»</a:t>
            </a:r>
            <a:endParaRPr lang="ru-RU" altLang="ru-RU" dirty="0"/>
          </a:p>
        </p:txBody>
      </p:sp>
      <p:pic>
        <p:nvPicPr>
          <p:cNvPr id="30" name="Picture 2" descr="Сборный маяк Шепелёвский">
            <a:extLst>
              <a:ext uri="{FF2B5EF4-FFF2-40B4-BE49-F238E27FC236}">
                <a16:creationId xmlns:a16="http://schemas.microsoft.com/office/drawing/2014/main" id="{DAA15771-5403-4FD1-AB93-C18084845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5166" r="24054" b="1593"/>
          <a:stretch/>
        </p:blipFill>
        <p:spPr bwMode="auto">
          <a:xfrm>
            <a:off x="111172" y="833440"/>
            <a:ext cx="1497617" cy="49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1">
            <a:extLst>
              <a:ext uri="{FF2B5EF4-FFF2-40B4-BE49-F238E27FC236}">
                <a16:creationId xmlns:a16="http://schemas.microsoft.com/office/drawing/2014/main" id="{701521A3-9C0B-4742-A54B-9DF7680C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432" y="1317593"/>
            <a:ext cx="9531178" cy="1151224"/>
          </a:xfrm>
        </p:spPr>
        <p:txBody>
          <a:bodyPr rtlCol="0">
            <a:normAutofit fontScale="92500" lnSpcReduction="10000"/>
          </a:bodyPr>
          <a:lstStyle/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 график линейной функции </a:t>
            </a:r>
            <a:r>
              <a:rPr lang="en-US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3600" b="1" dirty="0" err="1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ax+b</a:t>
            </a:r>
            <a:r>
              <a:rPr lang="ru-RU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72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r>
              <a:rPr lang="en-US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b-a.</a:t>
            </a:r>
            <a:r>
              <a:rPr lang="ru-RU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u="sng" dirty="0">
              <a:solidFill>
                <a:srgbClr val="072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D752F51-FD68-4C04-99C6-0A8D1686C00B}"/>
              </a:ext>
            </a:extLst>
          </p:cNvPr>
          <p:cNvSpPr/>
          <p:nvPr/>
        </p:nvSpPr>
        <p:spPr>
          <a:xfrm>
            <a:off x="2868587" y="2471460"/>
            <a:ext cx="6867596" cy="4306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Eras Bold ITC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Eras Bold ITC" pitchFamily="34" charset="0"/>
              </a:rPr>
              <a:t>    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440A2D85-B269-41BC-A63E-9FAA7BE5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736" y="3176716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Eras Bold ITC" panose="020B0604020202020204" pitchFamily="34" charset="0"/>
              </a:rPr>
              <a:t>Y</a:t>
            </a:r>
            <a:endParaRPr lang="ru-RU" altLang="ru-RU" sz="2000" dirty="0">
              <a:latin typeface="Franklin Gothic Medium" panose="020B0603020102020204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9A42F94-4487-47F8-97BC-DCD4D03BA4AF}"/>
              </a:ext>
            </a:extLst>
          </p:cNvPr>
          <p:cNvCxnSpPr/>
          <p:nvPr/>
        </p:nvCxnSpPr>
        <p:spPr>
          <a:xfrm flipH="1" flipV="1">
            <a:off x="5378536" y="3154493"/>
            <a:ext cx="50199" cy="28673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F4D1F64-8752-4ADD-89E4-D08F22108ABA}"/>
              </a:ext>
            </a:extLst>
          </p:cNvPr>
          <p:cNvCxnSpPr/>
          <p:nvPr/>
        </p:nvCxnSpPr>
        <p:spPr>
          <a:xfrm flipV="1">
            <a:off x="3709851" y="4669451"/>
            <a:ext cx="3605349" cy="311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5">
            <a:extLst>
              <a:ext uri="{FF2B5EF4-FFF2-40B4-BE49-F238E27FC236}">
                <a16:creationId xmlns:a16="http://schemas.microsoft.com/office/drawing/2014/main" id="{E2D1BA53-BE4F-4E86-B7A4-10D9AE8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74" y="4091117"/>
            <a:ext cx="476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54294">
            <a:extLst>
              <a:ext uri="{FF2B5EF4-FFF2-40B4-BE49-F238E27FC236}">
                <a16:creationId xmlns:a16="http://schemas.microsoft.com/office/drawing/2014/main" id="{CBEAE6C1-D0C2-4727-963E-57785EAE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750" y="4700716"/>
            <a:ext cx="35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solidFill>
                  <a:srgbClr val="000000"/>
                </a:solidFill>
                <a:latin typeface="Eras Bold ITC" panose="020B0604020202020204" pitchFamily="34" charset="0"/>
              </a:rPr>
              <a:t>0</a:t>
            </a:r>
            <a:endParaRPr lang="ru-RU" altLang="ru-RU" sz="20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1BCFC33-E979-46C5-99D2-DB69DBD3A1D2}"/>
              </a:ext>
            </a:extLst>
          </p:cNvPr>
          <p:cNvCxnSpPr/>
          <p:nvPr/>
        </p:nvCxnSpPr>
        <p:spPr>
          <a:xfrm flipV="1">
            <a:off x="4687330" y="3263688"/>
            <a:ext cx="1040479" cy="22639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99998" y="3819867"/>
            <a:ext cx="36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4895335" y="4771338"/>
            <a:ext cx="46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364867" y="4624686"/>
            <a:ext cx="36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328104" y="4336992"/>
            <a:ext cx="151062" cy="19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502344" y="4154319"/>
            <a:ext cx="36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328104" y="4004533"/>
            <a:ext cx="151062" cy="19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89794" y="4571749"/>
            <a:ext cx="0" cy="2039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TextBox 17">
            <a:extLst>
              <a:ext uri="{FF2B5EF4-FFF2-40B4-BE49-F238E27FC236}">
                <a16:creationId xmlns:a16="http://schemas.microsoft.com/office/drawing/2014/main" id="{440A2D85-B269-41BC-A63E-9FAA7BE5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294" y="4700605"/>
            <a:ext cx="29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Franklin Gothic Medium" panose="020B0603020102020204" pitchFamily="34" charset="0"/>
              </a:rPr>
              <a:t>X</a:t>
            </a:r>
            <a:endParaRPr lang="ru-RU" alt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06" y="2510006"/>
            <a:ext cx="5556075" cy="42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67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7CBC5-1904-4282-802F-877B5670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57" y="916619"/>
            <a:ext cx="11256886" cy="5024761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</a:rPr>
              <a:t>1 заплыв</a:t>
            </a:r>
            <a:br>
              <a:rPr lang="ru-RU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9600" b="1" i="1" dirty="0">
                <a:solidFill>
                  <a:schemeClr val="bg2">
                    <a:lumMod val="50000"/>
                  </a:schemeClr>
                </a:solidFill>
              </a:rPr>
              <a:t>«Разминка»</a:t>
            </a:r>
            <a:endParaRPr lang="ru-RU" sz="5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63EBF-05A0-47DC-A582-7637AFAF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4" y="5766046"/>
            <a:ext cx="11709647" cy="8167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парусники, море, лодки, парусник, вода, морское судно, парусный спорт, вид  транспорта, спорт, транспорт | Pxfuel">
            <a:extLst>
              <a:ext uri="{FF2B5EF4-FFF2-40B4-BE49-F238E27FC236}">
                <a16:creationId xmlns:a16="http://schemas.microsoft.com/office/drawing/2014/main" id="{00332B1F-F46F-4DC8-AF35-635858FCD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1DD48-D0F9-4DE8-B97D-CE78ED4C2B05}"/>
              </a:ext>
            </a:extLst>
          </p:cNvPr>
          <p:cNvPicPr/>
          <p:nvPr/>
        </p:nvPicPr>
        <p:blipFill rotWithShape="1">
          <a:blip r:embed="rId2"/>
          <a:srcRect l="32229" t="20810" r="36985" b="22748"/>
          <a:stretch/>
        </p:blipFill>
        <p:spPr bwMode="auto">
          <a:xfrm>
            <a:off x="127565" y="93533"/>
            <a:ext cx="3275862" cy="3277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26911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2">
            <a:extLst>
              <a:ext uri="{FF2B5EF4-FFF2-40B4-BE49-F238E27FC236}">
                <a16:creationId xmlns:a16="http://schemas.microsoft.com/office/drawing/2014/main" id="{81C7B883-9AA7-40D6-82D5-B611D4EA7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739" y="260350"/>
            <a:ext cx="9765526" cy="12311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Заплыв 5. </a:t>
            </a:r>
            <a:b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200" i="1" dirty="0" err="1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Ншо</a:t>
            </a:r>
            <a: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(неопознанный школьный объект)</a:t>
            </a:r>
            <a:endParaRPr lang="ru-RU" altLang="ru-RU" sz="40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01521A3-9C0B-4742-A54B-9DF7680C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491450"/>
            <a:ext cx="7261934" cy="5184558"/>
          </a:xfrm>
        </p:spPr>
        <p:txBody>
          <a:bodyPr rtlCol="0">
            <a:normAutofit/>
          </a:bodyPr>
          <a:lstStyle/>
          <a:p>
            <a:pPr marL="44450" indent="0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геометрический инструмент, который был изобретён в Древней Греции, часто используется архитекторами, младшие школьники применяют его не по назначению, а старшими школьниками он почти не используется.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FDF54-4FAA-4469-B882-9D4ED761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5250">
            <a:off x="8092492" y="1650412"/>
            <a:ext cx="3401863" cy="2554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>
            <a:extLst>
              <a:ext uri="{FF2B5EF4-FFF2-40B4-BE49-F238E27FC236}">
                <a16:creationId xmlns:a16="http://schemas.microsoft.com/office/drawing/2014/main" id="{76E91D17-1234-479C-9F71-E85991367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416" y="248576"/>
            <a:ext cx="11114842" cy="1873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Заплыв 5. </a:t>
            </a:r>
            <a:b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i="1" dirty="0" err="1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Ншо</a:t>
            </a:r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(неопознанный школьный объект)</a:t>
            </a:r>
            <a:endParaRPr lang="ru-RU" altLang="ru-RU" sz="44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936FF8C-F435-4E91-8F46-E913A1FD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766656"/>
            <a:ext cx="11114842" cy="4190261"/>
          </a:xfrm>
        </p:spPr>
        <p:txBody>
          <a:bodyPr rtlCol="0">
            <a:normAutofit/>
          </a:bodyPr>
          <a:lstStyle/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4400" b="1" i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Times New Roman" pitchFamily="18" charset="0"/>
              </a:rPr>
              <a:t>Здесь находится такой предмет, который когда–то являлся большой роскошью. А технология его изготовления долгое время оставалась под большим секретом. </a:t>
            </a:r>
            <a:endParaRPr lang="ru-RU" sz="4400" b="1" i="1" dirty="0">
              <a:solidFill>
                <a:srgbClr val="072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>
            <a:extLst>
              <a:ext uri="{FF2B5EF4-FFF2-40B4-BE49-F238E27FC236}">
                <a16:creationId xmlns:a16="http://schemas.microsoft.com/office/drawing/2014/main" id="{E11C7F55-2903-42D6-BE9A-F4F28C6E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372" y="173036"/>
            <a:ext cx="11150353" cy="192209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Заплыв 5. </a:t>
            </a:r>
            <a:b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i="1" dirty="0" err="1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Ншо</a:t>
            </a:r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(неопознанный школьный объект)</a:t>
            </a:r>
            <a:endParaRPr lang="ru-RU" alt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271D02-0B47-41F5-A424-F0EC59FFB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372" y="1571348"/>
            <a:ext cx="11469950" cy="5113615"/>
          </a:xfrm>
        </p:spPr>
        <p:txBody>
          <a:bodyPr rtlCol="0">
            <a:normAutofit/>
          </a:bodyPr>
          <a:lstStyle/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Times New Roman" pitchFamily="18" charset="0"/>
              </a:rPr>
              <a:t>Этот предмет является необходимым каждому математику. К сожалению, на ОГЭ им пользоваться запрещено. При его изготовлении используется  родственник  алмаза.</a:t>
            </a:r>
            <a:endParaRPr lang="ru-RU" sz="4400" b="1" dirty="0">
              <a:solidFill>
                <a:srgbClr val="072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49" y="1293132"/>
            <a:ext cx="2544092" cy="2857863"/>
          </a:xfrm>
          <a:prstGeom prst="rect">
            <a:avLst/>
          </a:prstGeom>
        </p:spPr>
      </p:pic>
      <p:sp>
        <p:nvSpPr>
          <p:cNvPr id="47106" name="Заголовок 3">
            <a:extLst>
              <a:ext uri="{FF2B5EF4-FFF2-40B4-BE49-F238E27FC236}">
                <a16:creationId xmlns:a16="http://schemas.microsoft.com/office/drawing/2014/main" id="{E11C7F55-2903-42D6-BE9A-F4F28C6E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23" y="173037"/>
            <a:ext cx="11812997" cy="147821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Заплыв </a:t>
            </a:r>
            <a:r>
              <a:rPr lang="en-US" altLang="ru-RU" sz="40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6</a:t>
            </a:r>
            <a:r>
              <a:rPr lang="ru-RU" altLang="ru-RU" sz="40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.  </a:t>
            </a:r>
            <a:r>
              <a:rPr lang="ru-RU" sz="4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«Кидай швартовый» </a:t>
            </a:r>
            <a:r>
              <a:rPr lang="ru-RU" altLang="ru-RU" sz="80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8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(3 балла). </a:t>
            </a:r>
            <a:endParaRPr lang="ru-RU" altLang="ru-RU" dirty="0">
              <a:latin typeface="Arial Black" panose="020B0A040201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271D02-0B47-41F5-A424-F0EC59FFB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372" y="1074960"/>
            <a:ext cx="8430828" cy="5113615"/>
          </a:xfrm>
        </p:spPr>
        <p:txBody>
          <a:bodyPr rtlCol="0">
            <a:normAutofit/>
          </a:bodyPr>
          <a:lstStyle/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Нарисуйте 8 точек и соедините их отрезками так, чтобы отрезки не пересекались и через каждую точку проходило ровно 4 отрезка.</a:t>
            </a:r>
          </a:p>
        </p:txBody>
      </p:sp>
      <p:pic>
        <p:nvPicPr>
          <p:cNvPr id="1026" name="Picture 2" descr="Виды швартовых концов. Материалы изготовления.">
            <a:extLst>
              <a:ext uri="{FF2B5EF4-FFF2-40B4-BE49-F238E27FC236}">
                <a16:creationId xmlns:a16="http://schemas.microsoft.com/office/drawing/2014/main" id="{F4E57224-F992-4ACF-8DC7-9A440AD9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3" y="5144567"/>
            <a:ext cx="2221354" cy="14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1118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>
            <a:extLst>
              <a:ext uri="{FF2B5EF4-FFF2-40B4-BE49-F238E27FC236}">
                <a16:creationId xmlns:a16="http://schemas.microsoft.com/office/drawing/2014/main" id="{E11C7F55-2903-42D6-BE9A-F4F28C6E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372" y="173037"/>
            <a:ext cx="11532094" cy="107871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Заплыв </a:t>
            </a:r>
            <a:r>
              <a:rPr lang="en-US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6</a:t>
            </a:r>
            <a: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.  </a:t>
            </a:r>
            <a:r>
              <a:rPr lang="ru-RU" sz="36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«Кидай швартовый» </a:t>
            </a:r>
            <a:r>
              <a:rPr lang="ru-RU" altLang="ru-RU" sz="66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0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(3 балла). </a:t>
            </a:r>
            <a:endParaRPr lang="ru-RU" alt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271D02-0B47-41F5-A424-F0EC59FFB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372" y="1153338"/>
            <a:ext cx="11469950" cy="1415691"/>
          </a:xfrm>
        </p:spPr>
        <p:txBody>
          <a:bodyPr rtlCol="0">
            <a:normAutofit fontScale="77500" lnSpcReduction="20000"/>
          </a:bodyPr>
          <a:lstStyle/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Нарисуйте 8 точек и соедините их отрезками так, чтобы отрезки не пересекались и через каждую точку проходило ровно 4 отрезка.</a:t>
            </a:r>
          </a:p>
        </p:txBody>
      </p:sp>
      <p:pic>
        <p:nvPicPr>
          <p:cNvPr id="1026" name="Picture 2" descr="https://ru-static.z-dn.net/files/dd4/5a7d470609a4d4fc9425bc5f311bf893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r="9213"/>
          <a:stretch/>
        </p:blipFill>
        <p:spPr bwMode="auto">
          <a:xfrm>
            <a:off x="4284447" y="2838992"/>
            <a:ext cx="3717800" cy="33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4541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>
            <a:extLst>
              <a:ext uri="{FF2B5EF4-FFF2-40B4-BE49-F238E27FC236}">
                <a16:creationId xmlns:a16="http://schemas.microsoft.com/office/drawing/2014/main" id="{E11C7F55-2903-42D6-BE9A-F4F28C6E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75" y="173037"/>
            <a:ext cx="12029244" cy="11763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Заплыв 7. «бермудский треугольник»  </a:t>
            </a:r>
            <a:b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3200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(3 балла). </a:t>
            </a:r>
            <a:endParaRPr lang="ru-RU" altLang="ru-RU" sz="3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271D02-0B47-41F5-A424-F0EC59FFB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009" y="1125946"/>
            <a:ext cx="11469950" cy="1415691"/>
          </a:xfrm>
        </p:spPr>
        <p:txBody>
          <a:bodyPr rtlCol="0">
            <a:normAutofit fontScale="77500" lnSpcReduction="20000"/>
          </a:bodyPr>
          <a:lstStyle/>
          <a:p>
            <a:pPr marL="44450" indent="0" algn="ctr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В прямоугольном треугольнике, катеты которого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10 см </a:t>
            </a: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и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15 см</a:t>
            </a: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, вписан квадрат, имеющий с ним общий угол. Найдите периметр квадрата.</a:t>
            </a: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4481384" y="3030023"/>
            <a:ext cx="4028303" cy="2891481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26011" y="2569029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8498" y="5626118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968" y="5864191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1384" y="4243904"/>
            <a:ext cx="1677600" cy="1677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00119" y="3777997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8303" y="3955000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89562" y="5082704"/>
            <a:ext cx="13884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11962" y="5082704"/>
            <a:ext cx="13884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18724" y="4157406"/>
            <a:ext cx="0" cy="1729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324042" y="5835006"/>
            <a:ext cx="0" cy="1729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95987" y="5899968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198211" y="4275192"/>
            <a:ext cx="109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10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9281" y="6395661"/>
            <a:ext cx="109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см</a:t>
            </a:r>
          </a:p>
        </p:txBody>
      </p:sp>
    </p:spTree>
    <p:extLst>
      <p:ext uri="{BB962C8B-B14F-4D97-AF65-F5344CB8AC3E}">
        <p14:creationId xmlns:p14="http://schemas.microsoft.com/office/powerpoint/2010/main" val="376028403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>
            <a:extLst>
              <a:ext uri="{FF2B5EF4-FFF2-40B4-BE49-F238E27FC236}">
                <a16:creationId xmlns:a16="http://schemas.microsoft.com/office/drawing/2014/main" id="{E11C7F55-2903-42D6-BE9A-F4F28C6E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372" y="173037"/>
            <a:ext cx="11150353" cy="147821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i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«геометрический» Заплыв 8. </a:t>
            </a:r>
            <a:endParaRPr lang="ru-RU" alt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271D02-0B47-41F5-A424-F0EC59FFB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975" y="1663946"/>
            <a:ext cx="11555232" cy="4223658"/>
          </a:xfrm>
        </p:spPr>
        <p:txBody>
          <a:bodyPr rtlCol="0">
            <a:normAutofit fontScale="85000" lnSpcReduction="20000"/>
          </a:bodyPr>
          <a:lstStyle/>
          <a:p>
            <a:pPr marL="4445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72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Нарисуйте два треугольника так, чтобы их общей частью были:</a:t>
            </a:r>
          </a:p>
          <a:p>
            <a:pPr marL="787400" indent="-742950">
              <a:spcAft>
                <a:spcPts val="0"/>
              </a:spcAft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Отрезок (1 балл)</a:t>
            </a:r>
          </a:p>
          <a:p>
            <a:pPr marL="787400" indent="-742950">
              <a:spcAft>
                <a:spcPts val="0"/>
              </a:spcAft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Треугольник (1 балл)</a:t>
            </a:r>
          </a:p>
          <a:p>
            <a:pPr marL="787400" indent="-742950">
              <a:spcAft>
                <a:spcPts val="0"/>
              </a:spcAft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Четырехугольник (1 балл)</a:t>
            </a:r>
          </a:p>
          <a:p>
            <a:pPr marL="787400" indent="-742950">
              <a:spcAft>
                <a:spcPts val="0"/>
              </a:spcAft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Пятиугольник (2 балла)</a:t>
            </a:r>
          </a:p>
          <a:p>
            <a:pPr marL="787400" indent="-742950">
              <a:spcAft>
                <a:spcPts val="0"/>
              </a:spcAft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Шестиугольник (3 балла)</a:t>
            </a:r>
          </a:p>
        </p:txBody>
      </p:sp>
      <p:sp>
        <p:nvSpPr>
          <p:cNvPr id="2" name="AutoShape 2" descr="Голубой корабль векторное изображение ©aleksangel 58732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t4.depositphotos.com/4216129/25093/v/450/depositphotos_250932924-stock-illustration-nautical-ship-ribbon-flag-an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t4.depositphotos.com/4216129/25093/v/450/depositphotos_250932924-stock-illustration-nautical-ship-ribbon-flag-an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111" y="3971108"/>
            <a:ext cx="4056493" cy="26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087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7AF23-966C-442B-BB2B-6D777905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417" y="531919"/>
            <a:ext cx="11282888" cy="5105401"/>
          </a:xfrm>
        </p:spPr>
        <p:txBody>
          <a:bodyPr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defRPr/>
            </a:pPr>
            <a:r>
              <a:rPr lang="ru-RU" sz="73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Подведение итогов </a:t>
            </a:r>
            <a:b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Награждение участников 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8227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0EC457-60DC-41EC-BFC6-B74869B61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968715">
            <a:off x="204993" y="700725"/>
            <a:ext cx="8113486" cy="653849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Спасибо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за  внимание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!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Желаем блестящих побед!!!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Фотообои 3D Studio Штурвал корабля SH001 купить в Москве. Цена, фото, в  интерьере - Магазин обоев ДомДомыч.ру">
            <a:extLst>
              <a:ext uri="{FF2B5EF4-FFF2-40B4-BE49-F238E27FC236}">
                <a16:creationId xmlns:a16="http://schemas.microsoft.com/office/drawing/2014/main" id="{F9431DE2-4357-47D6-B54F-88FF306CD1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87" y="223271"/>
            <a:ext cx="5469497" cy="3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177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174C321-CA0C-428E-98BD-F4BE0F5EB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878888" y="6181964"/>
            <a:ext cx="11558728" cy="45719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ru-RU" altLang="ru-RU" dirty="0"/>
          </a:p>
        </p:txBody>
      </p:sp>
      <p:graphicFrame>
        <p:nvGraphicFramePr>
          <p:cNvPr id="16425" name="Group 41">
            <a:extLst>
              <a:ext uri="{FF2B5EF4-FFF2-40B4-BE49-F238E27FC236}">
                <a16:creationId xmlns:a16="http://schemas.microsoft.com/office/drawing/2014/main" id="{00882471-4E1C-4ADA-A0F4-431C34E1B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9154"/>
              </p:ext>
            </p:extLst>
          </p:nvPr>
        </p:nvGraphicFramePr>
        <p:xfrm>
          <a:off x="754602" y="630316"/>
          <a:ext cx="10351362" cy="5551647"/>
        </p:xfrm>
        <a:graphic>
          <a:graphicData uri="http://schemas.openxmlformats.org/drawingml/2006/table">
            <a:tbl>
              <a:tblPr/>
              <a:tblGrid>
                <a:gridCol w="345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2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1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5" action="ppaction://hlinksldjump"/>
                        </a:rPr>
                        <a:t>4</a:t>
                      </a: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</a:t>
                      </a:r>
                      <a:endParaRPr kumimoji="0" lang="ru-RU" sz="6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07514" y="6369306"/>
            <a:ext cx="2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второй заплыв</a:t>
            </a:r>
          </a:p>
        </p:txBody>
      </p:sp>
      <p:sp>
        <p:nvSpPr>
          <p:cNvPr id="3" name="Штриховая стрелка вправо 2">
            <a:hlinkClick r:id="rId11" action="ppaction://hlinksldjump"/>
          </p:cNvPr>
          <p:cNvSpPr/>
          <p:nvPr/>
        </p:nvSpPr>
        <p:spPr>
          <a:xfrm>
            <a:off x="10882423" y="6309625"/>
            <a:ext cx="1021253" cy="488694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E5BA6-4DF7-40F9-8181-B7A8CFE88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1" y="685799"/>
            <a:ext cx="11611990" cy="4356718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>
                <a:latin typeface="+mn-lt"/>
                <a:ea typeface="+mn-ea"/>
                <a:cs typeface="+mn-cs"/>
              </a:rPr>
              <a:t>1.  Утверждение, принимаемое без доказательства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96E0A-91B3-4CF2-BDFE-2E099E25D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40" y="6172201"/>
            <a:ext cx="6276512" cy="776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Машинная вышивка Корабельный штурвал: скачать на Швейном Советнике">
            <a:extLst>
              <a:ext uri="{FF2B5EF4-FFF2-40B4-BE49-F238E27FC236}">
                <a16:creationId xmlns:a16="http://schemas.microsoft.com/office/drawing/2014/main" id="{C13F58CC-C109-4EAA-BD85-FDD041C82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4265" r="15910" b="8803"/>
          <a:stretch/>
        </p:blipFill>
        <p:spPr bwMode="auto">
          <a:xfrm>
            <a:off x="612558" y="213064"/>
            <a:ext cx="2219419" cy="21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овая стрелка 4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326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229444-191F-4324-8B14-7ED7CE6C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5" y="1237324"/>
            <a:ext cx="11176986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/>
                </a:solidFill>
              </a:rPr>
              <a:t>2. Какое множество чисел самое большое?</a:t>
            </a:r>
          </a:p>
        </p:txBody>
      </p:sp>
      <p:pic>
        <p:nvPicPr>
          <p:cNvPr id="6" name="Рисунок 5" descr="Москва | В Южном Тушине детей научат вязать морские узлы - БезФормата">
            <a:extLst>
              <a:ext uri="{FF2B5EF4-FFF2-40B4-BE49-F238E27FC236}">
                <a16:creationId xmlns:a16="http://schemas.microsoft.com/office/drawing/2014/main" id="{D634961E-70EB-46BE-B3E6-36DDB80320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28" y="255233"/>
            <a:ext cx="5233334" cy="1964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руговая стрелка 6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683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361E8-FB17-44DE-BA9D-4C4F0FEB9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464" y="65997"/>
            <a:ext cx="8242073" cy="3806302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>
                <a:latin typeface="+mn-lt"/>
                <a:ea typeface="+mn-ea"/>
                <a:cs typeface="+mn-cs"/>
              </a:rPr>
              <a:t>3. </a:t>
            </a:r>
            <a:r>
              <a:rPr lang="ru-RU" altLang="ru-RU" sz="6000" b="1" cap="none" dirty="0">
                <a:latin typeface="+mn-lt"/>
                <a:ea typeface="+mn-ea"/>
                <a:cs typeface="+mn-cs"/>
              </a:rPr>
              <a:t>Как называется  треугольный женский платок?</a:t>
            </a:r>
            <a:endParaRPr lang="ru-RU" sz="60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BE198E-02D3-4EDD-9EE4-438DA1FA2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60" y="5628443"/>
            <a:ext cx="6552352" cy="1627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2" descr="Машинная вышивка Корабельный штурвал: скачать на Швейном Советнике">
            <a:extLst>
              <a:ext uri="{FF2B5EF4-FFF2-40B4-BE49-F238E27FC236}">
                <a16:creationId xmlns:a16="http://schemas.microsoft.com/office/drawing/2014/main" id="{E41D6849-B089-4D8B-981A-FE5015841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4265" r="15910" b="8803"/>
          <a:stretch/>
        </p:blipFill>
        <p:spPr bwMode="auto">
          <a:xfrm>
            <a:off x="426128" y="4132790"/>
            <a:ext cx="2592280" cy="24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овая стрелка 6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455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B9E1B-63AE-4A87-9304-A5C6EDED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4" y="6063448"/>
            <a:ext cx="8513686" cy="6036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2DABC-3823-4F6B-B08B-2B4C5F20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20" y="267789"/>
            <a:ext cx="10696961" cy="3801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/>
                </a:solidFill>
              </a:rPr>
              <a:t>4. Признаком делимости числа на четыре является: </a:t>
            </a:r>
          </a:p>
        </p:txBody>
      </p:sp>
      <p:pic>
        <p:nvPicPr>
          <p:cNvPr id="6" name="Рисунок 5" descr="Москва | В Южном Тушине детей научат вязать морские узлы - БезФормата">
            <a:extLst>
              <a:ext uri="{FF2B5EF4-FFF2-40B4-BE49-F238E27FC236}">
                <a16:creationId xmlns:a16="http://schemas.microsoft.com/office/drawing/2014/main" id="{A214722B-B874-4192-BAF0-5F0338E0B2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4" y="3808520"/>
            <a:ext cx="3675354" cy="2883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руговая стрелка 6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93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4A69B-B4B9-4CFF-B5E9-07738F31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1" y="5859261"/>
            <a:ext cx="8034292" cy="7368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53155-1888-4C34-8B96-5D8318E78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63582"/>
            <a:ext cx="11140844" cy="3877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/>
                </a:solidFill>
              </a:rPr>
              <a:t>5. Сколько натуральных чисел заключено между 300 и 700?</a:t>
            </a:r>
          </a:p>
        </p:txBody>
      </p:sp>
      <p:pic>
        <p:nvPicPr>
          <p:cNvPr id="10242" name="Picture 2" descr="Купить якорь в Москве | Garsing">
            <a:extLst>
              <a:ext uri="{FF2B5EF4-FFF2-40B4-BE49-F238E27FC236}">
                <a16:creationId xmlns:a16="http://schemas.microsoft.com/office/drawing/2014/main" id="{CCD42133-BCA4-45D3-8957-FE737C2F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3469541"/>
            <a:ext cx="3320248" cy="31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овая стрелка 6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480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75032-8B87-475C-87A9-8851B06C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6365289"/>
            <a:ext cx="6365289" cy="492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ED40B-6C5F-4062-BAC4-B13E38A1D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131967" cy="3966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4BEDB-84C6-47D4-A37D-298FC3395CFC}"/>
              </a:ext>
            </a:extLst>
          </p:cNvPr>
          <p:cNvSpPr txBox="1"/>
          <p:nvPr/>
        </p:nvSpPr>
        <p:spPr>
          <a:xfrm>
            <a:off x="627354" y="621436"/>
            <a:ext cx="106650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6000" b="1" dirty="0"/>
          </a:p>
          <a:p>
            <a:pPr algn="ctr"/>
            <a:r>
              <a:rPr lang="ru-RU" sz="6000" b="1" dirty="0"/>
              <a:t>6. Как называется знак корня?</a:t>
            </a:r>
          </a:p>
        </p:txBody>
      </p:sp>
      <p:pic>
        <p:nvPicPr>
          <p:cNvPr id="8" name="Picture 2" descr="Машинная вышивка Корабельный штурвал: скачать на Швейном Советнике">
            <a:extLst>
              <a:ext uri="{FF2B5EF4-FFF2-40B4-BE49-F238E27FC236}">
                <a16:creationId xmlns:a16="http://schemas.microsoft.com/office/drawing/2014/main" id="{0F7BB721-F558-4EA4-A07D-811FA89A6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4265" r="15910" b="8803"/>
          <a:stretch/>
        </p:blipFill>
        <p:spPr bwMode="auto">
          <a:xfrm>
            <a:off x="297544" y="4097008"/>
            <a:ext cx="2667598" cy="25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Круговая стрелка 8">
            <a:hlinkClick r:id="rId3" action="ppaction://hlinksldjump"/>
          </p:cNvPr>
          <p:cNvSpPr/>
          <p:nvPr/>
        </p:nvSpPr>
        <p:spPr>
          <a:xfrm rot="10800000">
            <a:off x="10404390" y="5272215"/>
            <a:ext cx="1252151" cy="131805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324</TotalTime>
  <Words>562</Words>
  <Application>Microsoft Office PowerPoint</Application>
  <PresentationFormat>Широкоэкранный</PresentationFormat>
  <Paragraphs>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Book Antiqua</vt:lpstr>
      <vt:lpstr>Century Gothic</vt:lpstr>
      <vt:lpstr>Corbel</vt:lpstr>
      <vt:lpstr>Eras Bold ITC</vt:lpstr>
      <vt:lpstr>Franklin Gothic Medium</vt:lpstr>
      <vt:lpstr>Mistral</vt:lpstr>
      <vt:lpstr>Times New Roman</vt:lpstr>
      <vt:lpstr>Verdana</vt:lpstr>
      <vt:lpstr>Wingdings</vt:lpstr>
      <vt:lpstr>Wingdings 3</vt:lpstr>
      <vt:lpstr>Сектор</vt:lpstr>
      <vt:lpstr>Математическая регата</vt:lpstr>
      <vt:lpstr>1 заплыв «Разминка»</vt:lpstr>
      <vt:lpstr>Презентация PowerPoint</vt:lpstr>
      <vt:lpstr>1.  Утверждение, принимаемое без доказательства</vt:lpstr>
      <vt:lpstr>Презентация PowerPoint</vt:lpstr>
      <vt:lpstr>3. Как называется  треугольный женский платок?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Расшифруйте пословицы, записанные ниже. В каждой используется старинная единица измерения.  </vt:lpstr>
      <vt:lpstr>Диист – влноос аинрш гиллоопрт (1 балл) </vt:lpstr>
      <vt:lpstr>Отэ беет ен нтуф зимую    (2 балла)</vt:lpstr>
      <vt:lpstr>Емсь евртс од беенс, и сев елмос        (3 балла) </vt:lpstr>
      <vt:lpstr>Необходимо каждой команде из бочки достать заморочку  с вопросом и правильно ответить. Каждый правильный ответ засчитывается 1 балл. </vt:lpstr>
      <vt:lpstr>Презентация PowerPoint</vt:lpstr>
      <vt:lpstr>Заплыв 4 (2 балла).  «Замечательная функция»</vt:lpstr>
      <vt:lpstr>Заплыв 5.   Ншо (неопознанный школьный объект)</vt:lpstr>
      <vt:lpstr>Заплыв 5.   Ншо (неопознанный школьный объект)</vt:lpstr>
      <vt:lpstr>Заплыв 5.   Ншо (неопознанный школьный объект)</vt:lpstr>
      <vt:lpstr>Заплыв 6.  «Кидай швартовый»    (3 балла). </vt:lpstr>
      <vt:lpstr>Заплыв 6.  «Кидай швартовый»   (3 балла). </vt:lpstr>
      <vt:lpstr>Заплыв 7. «бермудский треугольник»   (3 балла). </vt:lpstr>
      <vt:lpstr>«геометрический» Заплыв 8. </vt:lpstr>
      <vt:lpstr>Подведение итогов    Награждение участников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регата</dc:title>
  <dc:creator>home</dc:creator>
  <cp:lastModifiedBy>home</cp:lastModifiedBy>
  <cp:revision>35</cp:revision>
  <dcterms:created xsi:type="dcterms:W3CDTF">2022-03-04T21:37:26Z</dcterms:created>
  <dcterms:modified xsi:type="dcterms:W3CDTF">2022-03-27T17:41:19Z</dcterms:modified>
</cp:coreProperties>
</file>