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F63EF-4DBF-7DA8-2FD4-62332A543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A0AFD3-CF77-2A8F-E3EB-2D097315F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5D0A9-8FDF-5D23-2A44-F694DF1C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FC7B5F-4B73-904A-1BB1-E31742B0C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B0F83B-6334-AFCB-D84E-F8D5DEF68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487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5D191-40E7-BC09-1305-1C3B0102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F74EB3-67D6-51FC-EBCF-5DE8FBB43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A64B6B-EF4C-3049-C34A-9E8EEC22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C76D1-36FF-3688-C14C-7FE31D78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CC5D0-8C87-9CC9-01FA-C299E078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4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CD8090-1B7E-A044-1B2B-6E6B000738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49F1A4-7200-4BB2-FDD5-A38D54965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25376-BA59-9C52-7F76-D12CB7B9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B4FEB0-BBF5-3359-8011-5DDD7CFE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8D1CF5-F5BA-B97F-5FFA-40C7623B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2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10C8C-6A70-1B7B-03F2-09E22B83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F6ABED-D7FB-DF54-4554-4A6604165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1360FE-4601-9207-64AF-CD7E43BF7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E430FC-6B0A-8A49-5CFC-A1549AF4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ADB5-3C64-9132-BC91-4F488ABE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99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442E0-2552-D282-A2CD-4D3A417B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43A358-1D5E-35FB-6EBD-7DF7FCE56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7FF275-DAED-A6D7-DAD6-CAED75C1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8C8278-73AD-C7F9-C1E5-D4952CF3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2EF5B-1C24-0ADC-80A8-EBA0151F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21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68AE5-ADD8-4305-6514-595A130E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6E5B36-A940-E979-1BAE-1D02769C9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4DF929-06B6-BBC9-253B-26C9FF583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0B672C-378E-DDA7-D238-B853765F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6C43C5-7BA3-1B49-8728-FC7A215C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CD31B4-B59D-2044-2654-6FB8F78D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5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D6170-7B27-7CE8-9FBA-A722FCA5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69A70D-E35E-FD8A-517E-85BD797F7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E3130A-167D-2B8A-8D65-11ABA4F7A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B0D4F65-9CD9-2EC9-6FD4-94B85885B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044B7-584B-90F4-71FF-494999CEC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67AF89-A61E-D793-4F48-70932E3B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8EED09-6336-BEAB-1404-0CB37EA2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496E6A-1E50-265F-45B1-56BB58D1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48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3185B-21C2-E9C6-20C7-AE8794D0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FFC1BF-82E9-162B-C318-F1C153968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A94DE9B-661A-F1B0-49BE-1406EBC8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8B79B4-9D78-77E0-3C07-4F261470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856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892B97-1841-9B1D-91DE-59219E1B2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41001B-0DE2-D437-786E-6693C18F8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9411DF-0D4D-03ED-947B-7273E0BD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4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F3FD2-C442-A1D0-AB4E-16B99EC4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46C825-1D69-6612-433C-017700862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6BAAA3-0F7A-66C9-4B43-FA92ABFCD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DA28B8-A8D2-CC0B-F9EB-517B577B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AEB0C1-62F2-1D76-69FC-599080E27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975AEF-4DCC-7863-7D22-DB6E293A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14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983A2-6FBC-0C82-800F-4B857A0F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E1D804-1002-F27B-8606-40B9DB061E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87072D-B65A-61B8-193A-DC24A5119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F2677-7178-0C8B-420C-9CABFF36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A02326-97C9-9030-D735-EFBD98FDD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A61F75-384F-4C86-EC57-9C868115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1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43429-72F6-65B7-11DE-DB834C51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6C5A96-9083-056C-D9C8-E1A565D85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E70CA-9E1A-B8CE-0F8B-893E7D34B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13A4-65CA-464F-A7DC-A2238A0BF458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A24D5-940C-FEED-5176-258E31083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B4C2C7-E372-18EF-21C8-A86CD491E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82FAD-6987-433E-90DC-78C77798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4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D0B9D81-217F-CD81-49F4-8EB4534F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39" y="1730048"/>
            <a:ext cx="4097661" cy="222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E7953007-93CD-F67F-A1C6-12E85993F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14" y="3276600"/>
            <a:ext cx="522514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7A220-1059-7FA0-8899-D80B2E9728B5}"/>
              </a:ext>
            </a:extLst>
          </p:cNvPr>
          <p:cNvSpPr txBox="1"/>
          <p:nvPr/>
        </p:nvSpPr>
        <p:spPr>
          <a:xfrm>
            <a:off x="781664" y="604817"/>
            <a:ext cx="99206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3600" b="1" kern="1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Многообразие пресмыкающихся и их охрана. Значение пресмыкающихся в природе и жизни человека</a:t>
            </a:r>
            <a:endParaRPr lang="ru-RU" sz="3600" kern="1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404682-7648-3F1C-B0C3-19D7DD59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" y="2811640"/>
            <a:ext cx="3682747" cy="380882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02CFD9AE-0FA9-FF49-0BEF-F23A3852B9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>
            <a:extLst>
              <a:ext uri="{FF2B5EF4-FFF2-40B4-BE49-F238E27FC236}">
                <a16:creationId xmlns:a16="http://schemas.microsoft.com/office/drawing/2014/main" id="{B1A3C101-8B69-4164-C17F-6B1A918757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>
            <a:extLst>
              <a:ext uri="{FF2B5EF4-FFF2-40B4-BE49-F238E27FC236}">
                <a16:creationId xmlns:a16="http://schemas.microsoft.com/office/drawing/2014/main" id="{FA4D3AA7-F111-F6BC-B071-C2101721E3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4" name="Picture 22">
            <a:extLst>
              <a:ext uri="{FF2B5EF4-FFF2-40B4-BE49-F238E27FC236}">
                <a16:creationId xmlns:a16="http://schemas.microsoft.com/office/drawing/2014/main" id="{753C3E57-9F49-AC1A-8F53-53291F78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79" y="3869763"/>
            <a:ext cx="4850922" cy="283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531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EDC6B4-64E4-AE07-B5EB-B414FEAFC6D4}"/>
              </a:ext>
            </a:extLst>
          </p:cNvPr>
          <p:cNvSpPr txBox="1"/>
          <p:nvPr/>
        </p:nvSpPr>
        <p:spPr>
          <a:xfrm>
            <a:off x="459091" y="262267"/>
            <a:ext cx="11570677" cy="6333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Вопросы, на которые мы сегодня должны будем ответить:</a:t>
            </a:r>
            <a:endParaRPr lang="ru-RU" sz="36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1) Какие </a:t>
            </a:r>
            <a:r>
              <a:rPr lang="ru-RU" sz="36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отряды </a:t>
            </a: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выделяют в классе пресмыкающиеся?</a:t>
            </a:r>
            <a:endParaRPr lang="ru-RU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2) </a:t>
            </a:r>
            <a:r>
              <a:rPr lang="ru-RU" sz="36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Внешнее строение </a:t>
            </a: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каждого отряда рептилий.</a:t>
            </a:r>
            <a:endParaRPr lang="ru-RU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3) </a:t>
            </a:r>
            <a:r>
              <a:rPr lang="ru-RU" sz="36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Представители</a:t>
            </a: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отрядов пресмыкающихся.</a:t>
            </a:r>
            <a:endParaRPr lang="ru-RU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4) </a:t>
            </a:r>
            <a:r>
              <a:rPr lang="ru-RU" sz="36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Значение</a:t>
            </a: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рептилий.</a:t>
            </a:r>
            <a:endParaRPr lang="ru-RU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5) </a:t>
            </a:r>
            <a:r>
              <a:rPr lang="ru-RU" sz="36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Охрана </a:t>
            </a:r>
            <a:r>
              <a:rPr lang="ru-RU" sz="36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пресмыкающихся.</a:t>
            </a:r>
            <a:endParaRPr lang="ru-RU" sz="3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ABC7D9B-8B26-CBC6-B018-49E70920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40" y="4551996"/>
            <a:ext cx="4099560" cy="230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512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402FE20-B87E-7652-D77F-85E37DB7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67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AD665B9-8819-7436-5989-B275CF8B4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430320"/>
              </p:ext>
            </p:extLst>
          </p:nvPr>
        </p:nvGraphicFramePr>
        <p:xfrm>
          <a:off x="285750" y="1924050"/>
          <a:ext cx="11315700" cy="350287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828925">
                  <a:extLst>
                    <a:ext uri="{9D8B030D-6E8A-4147-A177-3AD203B41FA5}">
                      <a16:colId xmlns:a16="http://schemas.microsoft.com/office/drawing/2014/main" val="2206980853"/>
                    </a:ext>
                  </a:extLst>
                </a:gridCol>
                <a:gridCol w="2828925">
                  <a:extLst>
                    <a:ext uri="{9D8B030D-6E8A-4147-A177-3AD203B41FA5}">
                      <a16:colId xmlns:a16="http://schemas.microsoft.com/office/drawing/2014/main" val="3756456483"/>
                    </a:ext>
                  </a:extLst>
                </a:gridCol>
                <a:gridCol w="2828925">
                  <a:extLst>
                    <a:ext uri="{9D8B030D-6E8A-4147-A177-3AD203B41FA5}">
                      <a16:colId xmlns:a16="http://schemas.microsoft.com/office/drawing/2014/main" val="640257640"/>
                    </a:ext>
                  </a:extLst>
                </a:gridCol>
                <a:gridCol w="2828925">
                  <a:extLst>
                    <a:ext uri="{9D8B030D-6E8A-4147-A177-3AD203B41FA5}">
                      <a16:colId xmlns:a16="http://schemas.microsoft.com/office/drawing/2014/main" val="4097038306"/>
                    </a:ext>
                  </a:extLst>
                </a:gridCol>
              </a:tblGrid>
              <a:tr h="721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Отряд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Представители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effectLst/>
                        </a:rPr>
                        <a:t>Внешнее строение</a:t>
                      </a:r>
                      <a:endParaRPr lang="ru-RU" sz="28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Поведение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943842"/>
                  </a:ext>
                </a:extLst>
              </a:tr>
              <a:tr h="846837">
                <a:tc>
                  <a:txBody>
                    <a:bodyPr/>
                    <a:lstStyle/>
                    <a:p>
                      <a:pPr marL="235585"/>
                      <a:r>
                        <a:rPr lang="ru-RU" sz="2800" kern="100">
                          <a:effectLst/>
                        </a:rPr>
                        <a:t>1.Чешуйчатые</a:t>
                      </a:r>
                      <a:endParaRPr lang="ru-RU" sz="2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 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 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 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18195"/>
                  </a:ext>
                </a:extLst>
              </a:tr>
              <a:tr h="721021">
                <a:tc>
                  <a:txBody>
                    <a:bodyPr/>
                    <a:lstStyle/>
                    <a:p>
                      <a:pPr marL="235585" indent="-6985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effectLst/>
                        </a:rPr>
                        <a:t>2.Черепахи</a:t>
                      </a:r>
                      <a:endParaRPr lang="ru-RU" sz="28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effectLst/>
                        </a:rPr>
                        <a:t> </a:t>
                      </a:r>
                      <a:endParaRPr lang="ru-RU" sz="28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 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 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049310"/>
                  </a:ext>
                </a:extLst>
              </a:tr>
              <a:tr h="721021">
                <a:tc>
                  <a:txBody>
                    <a:bodyPr/>
                    <a:lstStyle/>
                    <a:p>
                      <a:pPr marL="235585" indent="-6985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effectLst/>
                        </a:rPr>
                        <a:t>3.Крокодилы</a:t>
                      </a:r>
                      <a:endParaRPr lang="ru-RU" sz="28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effectLst/>
                        </a:rPr>
                        <a:t> </a:t>
                      </a:r>
                      <a:endParaRPr lang="ru-RU" sz="28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>
                          <a:effectLst/>
                        </a:rPr>
                        <a:t> </a:t>
                      </a:r>
                      <a:endParaRPr lang="ru-RU" sz="28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 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0974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F74C0D9-901C-EB50-1AD1-D198EBD2C659}"/>
              </a:ext>
            </a:extLst>
          </p:cNvPr>
          <p:cNvSpPr txBox="1"/>
          <p:nvPr/>
        </p:nvSpPr>
        <p:spPr>
          <a:xfrm>
            <a:off x="1743075" y="679013"/>
            <a:ext cx="8401050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50000"/>
              </a:lnSpc>
              <a:spcAft>
                <a:spcPts val="800"/>
              </a:spcAft>
            </a:pPr>
            <a:r>
              <a:rPr lang="ru-RU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Многообразие пресмыкающихся</a:t>
            </a:r>
            <a:endParaRPr lang="ru-RU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9F3938C-EC78-6D1E-E957-05DC3FE5B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059" y="5426922"/>
            <a:ext cx="2360942" cy="132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61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D51BFE4-8259-6E7F-F8AA-489BC7E99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111242"/>
            <a:ext cx="2668462" cy="232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FB94065-C17B-13F1-CDD1-DAA832E5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0" y="3849991"/>
            <a:ext cx="2250685" cy="258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4E20C7-F354-AF25-EDA2-EB1044196EE9}"/>
              </a:ext>
            </a:extLst>
          </p:cNvPr>
          <p:cNvSpPr txBox="1"/>
          <p:nvPr/>
        </p:nvSpPr>
        <p:spPr>
          <a:xfrm>
            <a:off x="654777" y="1990367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Пресмыкающиеся истребляют грызунов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7F394-3644-E963-2672-FCB0E57B98DA}"/>
              </a:ext>
            </a:extLst>
          </p:cNvPr>
          <p:cNvSpPr txBox="1"/>
          <p:nvPr/>
        </p:nvSpPr>
        <p:spPr>
          <a:xfrm>
            <a:off x="4241600" y="1935522"/>
            <a:ext cx="3427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Опасны укусы ядовитых змей.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B3352948-B999-9B89-2F55-887E4659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30" y="341618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A1207-5C97-77B2-F98B-9092EF734887}"/>
              </a:ext>
            </a:extLst>
          </p:cNvPr>
          <p:cNvSpPr txBox="1"/>
          <p:nvPr/>
        </p:nvSpPr>
        <p:spPr>
          <a:xfrm>
            <a:off x="7279522" y="1935522"/>
            <a:ext cx="5182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Пресмыкающиеся могут разносить возбудителей болезней человека и домашних животных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70CA1-EC7F-ED04-FD2E-AE60F433C072}"/>
              </a:ext>
            </a:extLst>
          </p:cNvPr>
          <p:cNvSpPr txBox="1"/>
          <p:nvPr/>
        </p:nvSpPr>
        <p:spPr>
          <a:xfrm>
            <a:off x="2587035" y="423490"/>
            <a:ext cx="781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РЕПТИЛИЙ</a:t>
            </a:r>
          </a:p>
        </p:txBody>
      </p:sp>
    </p:spTree>
    <p:extLst>
      <p:ext uri="{BB962C8B-B14F-4D97-AF65-F5344CB8AC3E}">
        <p14:creationId xmlns:p14="http://schemas.microsoft.com/office/powerpoint/2010/main" val="1664723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2C890E5-3065-B43D-FFF3-C78303D7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204" y="3093720"/>
            <a:ext cx="4512081" cy="30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58BA65-E6EB-284E-081F-80C184FEC29A}"/>
              </a:ext>
            </a:extLst>
          </p:cNvPr>
          <p:cNvSpPr txBox="1"/>
          <p:nvPr/>
        </p:nvSpPr>
        <p:spPr>
          <a:xfrm>
            <a:off x="8145067" y="1524060"/>
            <a:ext cx="4457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ожа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рептилий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используется для изготовления 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обуви, портфелей, ремней. </a:t>
            </a:r>
            <a:endParaRPr lang="ru-RU" sz="2400" i="1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C41207A-8795-4035-706B-F7FE6B811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11" y="3222055"/>
            <a:ext cx="4364056" cy="28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1D6F130-F248-2FC2-EB4E-020E0A05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055"/>
            <a:ext cx="4320896" cy="28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855CEB-6568-BC11-3A2F-646888C9BB1C}"/>
              </a:ext>
            </a:extLst>
          </p:cNvPr>
          <p:cNvSpPr txBox="1"/>
          <p:nvPr/>
        </p:nvSpPr>
        <p:spPr>
          <a:xfrm>
            <a:off x="433787" y="1524060"/>
            <a:ext cx="30381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Некоторые виды используются человеком в качестве 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домашних питомцев </a:t>
            </a:r>
            <a:endParaRPr lang="ru-RU" sz="2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22380-8C89-F9E9-44F4-3433CB87E9F5}"/>
              </a:ext>
            </a:extLst>
          </p:cNvPr>
          <p:cNvSpPr txBox="1"/>
          <p:nvPr/>
        </p:nvSpPr>
        <p:spPr>
          <a:xfrm>
            <a:off x="4569316" y="1539768"/>
            <a:ext cx="2787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 использует 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пищу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мясо и яйца черепах, мясо змей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0ECBB-BB7B-F96D-2E73-2B366843C067}"/>
              </a:ext>
            </a:extLst>
          </p:cNvPr>
          <p:cNvSpPr txBox="1"/>
          <p:nvPr/>
        </p:nvSpPr>
        <p:spPr>
          <a:xfrm>
            <a:off x="1952871" y="226813"/>
            <a:ext cx="8844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РЕПТИЛИЙ</a:t>
            </a:r>
          </a:p>
        </p:txBody>
      </p:sp>
    </p:spTree>
    <p:extLst>
      <p:ext uri="{BB962C8B-B14F-4D97-AF65-F5344CB8AC3E}">
        <p14:creationId xmlns:p14="http://schemas.microsoft.com/office/powerpoint/2010/main" val="371632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быкновенная медянка">
            <a:extLst>
              <a:ext uri="{FF2B5EF4-FFF2-40B4-BE49-F238E27FC236}">
                <a16:creationId xmlns:a16="http://schemas.microsoft.com/office/drawing/2014/main" id="{E7BD91C1-6371-5B91-12F2-0913E9C8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61855"/>
            <a:ext cx="5627638" cy="41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8AB1AD8-9665-259B-0625-E9525176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55" y="1461856"/>
            <a:ext cx="6623545" cy="41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B9B74B-5D87-636E-6AD0-819F8348D4E4}"/>
              </a:ext>
            </a:extLst>
          </p:cNvPr>
          <p:cNvSpPr txBox="1"/>
          <p:nvPr/>
        </p:nvSpPr>
        <p:spPr>
          <a:xfrm>
            <a:off x="107521" y="329088"/>
            <a:ext cx="122637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Рептилии, занесенные в красную книгу Донецкой Народной Республики:</a:t>
            </a:r>
            <a:endParaRPr lang="ru-RU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172E2-1ECB-6E26-1C6A-500E1A8D3BB8}"/>
              </a:ext>
            </a:extLst>
          </p:cNvPr>
          <p:cNvSpPr txBox="1"/>
          <p:nvPr/>
        </p:nvSpPr>
        <p:spPr>
          <a:xfrm>
            <a:off x="1088923" y="5513249"/>
            <a:ext cx="5150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buClr>
                <a:srgbClr val="000000"/>
              </a:buClr>
              <a:buSzPts val="1200"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Медянка обыкновенная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79C86-F063-3999-BE96-4232CEF48257}"/>
              </a:ext>
            </a:extLst>
          </p:cNvPr>
          <p:cNvSpPr txBox="1"/>
          <p:nvPr/>
        </p:nvSpPr>
        <p:spPr>
          <a:xfrm>
            <a:off x="5457744" y="5513249"/>
            <a:ext cx="6623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ctr">
              <a:lnSpc>
                <a:spcPct val="150000"/>
              </a:lnSpc>
              <a:buClr>
                <a:srgbClr val="000000"/>
              </a:buClr>
              <a:buSzPts val="1200"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Полоз желтобрюхий (неядовитая)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48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99DF042-198E-9409-2617-32E77BF81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939"/>
            <a:ext cx="5668299" cy="42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245AA6-6A8B-122D-966E-3ED149D3336E}"/>
              </a:ext>
            </a:extLst>
          </p:cNvPr>
          <p:cNvSpPr txBox="1"/>
          <p:nvPr/>
        </p:nvSpPr>
        <p:spPr>
          <a:xfrm>
            <a:off x="306028" y="5672212"/>
            <a:ext cx="609845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2875" lvl="0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  <a:buClr>
                <a:srgbClr val="000000"/>
              </a:buClr>
              <a:buSzPts val="1200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Полоз узорчатый (неядовитая)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EC43AAC-59BB-7581-8286-4EF82CF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99" y="1343940"/>
            <a:ext cx="6530298" cy="42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DF0EB3-454C-A06F-3C74-CEFE80FB8DF7}"/>
              </a:ext>
            </a:extLst>
          </p:cNvPr>
          <p:cNvSpPr txBox="1"/>
          <p:nvPr/>
        </p:nvSpPr>
        <p:spPr>
          <a:xfrm>
            <a:off x="6404486" y="5672212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buClr>
                <a:srgbClr val="000000"/>
              </a:buClr>
              <a:buSzPts val="1200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Полоз Палласов (неядовитая)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4C63-C358-500D-F6A5-ACF01BA31CC3}"/>
              </a:ext>
            </a:extLst>
          </p:cNvPr>
          <p:cNvSpPr txBox="1"/>
          <p:nvPr/>
        </p:nvSpPr>
        <p:spPr>
          <a:xfrm>
            <a:off x="153014" y="242000"/>
            <a:ext cx="125029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Рептилии, занесенные в красную книгу Донецкой Народной Республики:</a:t>
            </a:r>
            <a:endParaRPr lang="ru-RU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41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2CDB38F-8A30-6C2B-CD62-8DBEEBBA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259844"/>
            <a:ext cx="6858001" cy="38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55586DA-1A01-149D-7F0C-53D1D2DC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085" y="1261560"/>
            <a:ext cx="5957915" cy="385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F9503-F30A-B6F2-3264-D20F1C84A925}"/>
              </a:ext>
            </a:extLst>
          </p:cNvPr>
          <p:cNvSpPr txBox="1"/>
          <p:nvPr/>
        </p:nvSpPr>
        <p:spPr>
          <a:xfrm>
            <a:off x="576662" y="5596440"/>
            <a:ext cx="609845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2875" lvl="0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  <a:buClr>
                <a:srgbClr val="000000"/>
              </a:buClr>
              <a:buSzPts val="1200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Гадюка степная (ядовитая)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05363-7341-42C4-68EF-004B94171433}"/>
              </a:ext>
            </a:extLst>
          </p:cNvPr>
          <p:cNvSpPr txBox="1"/>
          <p:nvPr/>
        </p:nvSpPr>
        <p:spPr>
          <a:xfrm>
            <a:off x="6858000" y="5612468"/>
            <a:ext cx="609845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2875" lvl="0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  <a:buClr>
                <a:srgbClr val="000000"/>
              </a:buClr>
              <a:buSzPts val="1200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Гадюка Никольского (ядовитая)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44199-6D0D-6BED-6F82-C3B471814403}"/>
              </a:ext>
            </a:extLst>
          </p:cNvPr>
          <p:cNvSpPr txBox="1"/>
          <p:nvPr/>
        </p:nvSpPr>
        <p:spPr>
          <a:xfrm>
            <a:off x="-519389" y="150990"/>
            <a:ext cx="132307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Рептилии, занесенные в красную книгу Донецкой Народной Республики:</a:t>
            </a:r>
            <a:endParaRPr lang="ru-RU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63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4362B29-BC9A-3773-5855-A1809BD8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54" y="1274530"/>
            <a:ext cx="6537221" cy="430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A8ADE9-4816-92BA-4F9B-FDEC4DECF575}"/>
              </a:ext>
            </a:extLst>
          </p:cNvPr>
          <p:cNvSpPr txBox="1"/>
          <p:nvPr/>
        </p:nvSpPr>
        <p:spPr>
          <a:xfrm>
            <a:off x="191728" y="5616170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buClr>
                <a:srgbClr val="000000"/>
              </a:buClr>
              <a:buSzPts val="1200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Веретеница ломкая (безногая ящерица)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E1C0DD-A51D-5AAE-3594-311929D61953}"/>
              </a:ext>
            </a:extLst>
          </p:cNvPr>
          <p:cNvSpPr txBox="1"/>
          <p:nvPr/>
        </p:nvSpPr>
        <p:spPr>
          <a:xfrm>
            <a:off x="6698594" y="5625259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buClr>
                <a:srgbClr val="000000"/>
              </a:buClr>
              <a:buSzPts val="1200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Болотная черепаха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A1A84EF1-EF7C-CB17-101A-208E7742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58" y="1258180"/>
            <a:ext cx="6414362" cy="432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15E285-25B6-2B93-420E-F726FFB93DC9}"/>
              </a:ext>
            </a:extLst>
          </p:cNvPr>
          <p:cNvSpPr txBox="1"/>
          <p:nvPr/>
        </p:nvSpPr>
        <p:spPr>
          <a:xfrm>
            <a:off x="102746" y="226167"/>
            <a:ext cx="123748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Рептилии, занесенные в красную книгу Донецкой Народной Республики:</a:t>
            </a:r>
            <a:endParaRPr lang="ru-RU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43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FDAF4D0-C166-D271-EB95-A068337DA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851" y="1419823"/>
            <a:ext cx="6458298" cy="446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6F696F-537A-9A79-6175-045A0F4899F1}"/>
              </a:ext>
            </a:extLst>
          </p:cNvPr>
          <p:cNvSpPr txBox="1"/>
          <p:nvPr/>
        </p:nvSpPr>
        <p:spPr>
          <a:xfrm>
            <a:off x="4433611" y="6027846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Ящурка разноцветная 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E46DB-DCED-DE6A-6A53-6A78D2FB2A18}"/>
              </a:ext>
            </a:extLst>
          </p:cNvPr>
          <p:cNvSpPr txBox="1"/>
          <p:nvPr/>
        </p:nvSpPr>
        <p:spPr>
          <a:xfrm>
            <a:off x="0" y="368489"/>
            <a:ext cx="128930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Рептилии, занесенные в красную книгу Донецкой Народной Республики:</a:t>
            </a:r>
            <a:endParaRPr lang="ru-RU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69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B3FDAD9-EE63-FC15-2274-96F7D67B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914399"/>
            <a:ext cx="12191999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D79B46-487D-048B-3936-78FD015F8FEF}"/>
              </a:ext>
            </a:extLst>
          </p:cNvPr>
          <p:cNvSpPr txBox="1"/>
          <p:nvPr/>
        </p:nvSpPr>
        <p:spPr>
          <a:xfrm>
            <a:off x="2590800" y="0"/>
            <a:ext cx="8732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авайте улыбнемся друг другу))))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37908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70E235-7B0C-9D43-B33E-F6AF537346CA}"/>
              </a:ext>
            </a:extLst>
          </p:cNvPr>
          <p:cNvSpPr txBox="1"/>
          <p:nvPr/>
        </p:nvSpPr>
        <p:spPr>
          <a:xfrm>
            <a:off x="1280160" y="1117997"/>
            <a:ext cx="74218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ответить на вопросы к параграфу 52,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составить интеллектуальную карту по рептилиям в тетради;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творческое задание: подготовить сообщение о понравившихся представителях рептилий.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5912740-70AA-1BD7-DBE8-CC70BE36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28" y="3279338"/>
            <a:ext cx="35528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3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рокодил в дикой природе">
            <a:hlinkClick r:id="" action="ppaction://media"/>
            <a:extLst>
              <a:ext uri="{FF2B5EF4-FFF2-40B4-BE49-F238E27FC236}">
                <a16:creationId xmlns:a16="http://schemas.microsoft.com/office/drawing/2014/main" id="{23CFA06F-662C-1E0E-0CB3-D2D76D6C1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5080" y="2834640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A79A0A-0C82-E2C8-29C7-40549CF9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0" y="0"/>
            <a:ext cx="6831945" cy="68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meja-shipit">
            <a:hlinkClick r:id="" action="ppaction://media"/>
            <a:extLst>
              <a:ext uri="{FF2B5EF4-FFF2-40B4-BE49-F238E27FC236}">
                <a16:creationId xmlns:a16="http://schemas.microsoft.com/office/drawing/2014/main" id="{C0517653-D305-ED8C-5838-FF5165B72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657168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0B9E3A6-0058-5273-10FE-101B4B5C3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87" y="112579"/>
            <a:ext cx="6750829" cy="675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6154B98-E98B-A972-AFE8-DFB0E66B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30" y="314402"/>
            <a:ext cx="8829367" cy="64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DF2DBA-CDDF-60D9-E6B3-FDD8A77EEFA9}"/>
              </a:ext>
            </a:extLst>
          </p:cNvPr>
          <p:cNvSpPr txBox="1"/>
          <p:nvPr/>
        </p:nvSpPr>
        <p:spPr>
          <a:xfrm>
            <a:off x="368709" y="501445"/>
            <a:ext cx="6636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КОГО ОТНОСЯТ К ПРЕСМЫКАЮЩИМСЯ?</a:t>
            </a:r>
          </a:p>
        </p:txBody>
      </p:sp>
    </p:spTree>
    <p:extLst>
      <p:ext uri="{BB962C8B-B14F-4D97-AF65-F5344CB8AC3E}">
        <p14:creationId xmlns:p14="http://schemas.microsoft.com/office/powerpoint/2010/main" val="2968433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>
            <a:extLst>
              <a:ext uri="{FF2B5EF4-FFF2-40B4-BE49-F238E27FC236}">
                <a16:creationId xmlns:a16="http://schemas.microsoft.com/office/drawing/2014/main" id="{4AAC960C-0B7D-AB1A-6547-6E9898C20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3" y="1027907"/>
            <a:ext cx="7683497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A6D92-7EFE-AF7B-6146-1DEFB922209C}"/>
              </a:ext>
            </a:extLst>
          </p:cNvPr>
          <p:cNvSpPr txBox="1"/>
          <p:nvPr/>
        </p:nvSpPr>
        <p:spPr>
          <a:xfrm>
            <a:off x="2404442" y="643186"/>
            <a:ext cx="7683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ЗМЕЯ ПОДКОЛОДНАЯ</a:t>
            </a:r>
          </a:p>
        </p:txBody>
      </p:sp>
      <p:pic>
        <p:nvPicPr>
          <p:cNvPr id="3096" name="Picture 24">
            <a:extLst>
              <a:ext uri="{FF2B5EF4-FFF2-40B4-BE49-F238E27FC236}">
                <a16:creationId xmlns:a16="http://schemas.microsoft.com/office/drawing/2014/main" id="{BB633363-E4F8-C452-BC3C-91604BAAC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" y="2985868"/>
            <a:ext cx="53736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72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5A1FC6FA-2831-C980-ED59-CAE18F85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56" y="870155"/>
            <a:ext cx="8490731" cy="56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F571C-7717-1876-DA1F-86E4156EF8A4}"/>
              </a:ext>
            </a:extLst>
          </p:cNvPr>
          <p:cNvSpPr txBox="1"/>
          <p:nvPr/>
        </p:nvSpPr>
        <p:spPr>
          <a:xfrm>
            <a:off x="604685" y="1964536"/>
            <a:ext cx="5250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КРОКОДИЛОВЫ СЛЁЗЫ</a:t>
            </a:r>
          </a:p>
        </p:txBody>
      </p:sp>
    </p:spTree>
    <p:extLst>
      <p:ext uri="{BB962C8B-B14F-4D97-AF65-F5344CB8AC3E}">
        <p14:creationId xmlns:p14="http://schemas.microsoft.com/office/powerpoint/2010/main" val="155402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214143A-CD63-AA2F-AD1E-3136ABF6D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937" y="0"/>
            <a:ext cx="6865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40EA17-AA50-5480-0EBD-48A3F0D9EDB4}"/>
              </a:ext>
            </a:extLst>
          </p:cNvPr>
          <p:cNvSpPr txBox="1"/>
          <p:nvPr/>
        </p:nvSpPr>
        <p:spPr>
          <a:xfrm>
            <a:off x="6506308" y="1758462"/>
            <a:ext cx="52050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/>
              <a:t>ПОЛЗЁТ КАК ЧЕРЕПАХА</a:t>
            </a:r>
          </a:p>
        </p:txBody>
      </p:sp>
    </p:spTree>
    <p:extLst>
      <p:ext uri="{BB962C8B-B14F-4D97-AF65-F5344CB8AC3E}">
        <p14:creationId xmlns:p14="http://schemas.microsoft.com/office/powerpoint/2010/main" val="46989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4754CAF-4EBA-63A7-7DD2-530AA652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14" y="1259596"/>
            <a:ext cx="7367386" cy="5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8B6AE9-01C8-CF8E-C738-FE630A666D4E}"/>
              </a:ext>
            </a:extLst>
          </p:cNvPr>
          <p:cNvSpPr txBox="1"/>
          <p:nvPr/>
        </p:nvSpPr>
        <p:spPr>
          <a:xfrm>
            <a:off x="601280" y="1453283"/>
            <a:ext cx="38969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Хамелеоном часто называют двуличного, лицемерного человека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2312214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170</TotalTime>
  <Words>272</Words>
  <Application>Microsoft Office PowerPoint</Application>
  <PresentationFormat>Широкоэкранный</PresentationFormat>
  <Paragraphs>56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2023-11-19T12:24:10Z</dcterms:created>
  <dcterms:modified xsi:type="dcterms:W3CDTF">2023-11-29T08:08:05Z</dcterms:modified>
</cp:coreProperties>
</file>