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309" r:id="rId3"/>
    <p:sldId id="293" r:id="rId4"/>
    <p:sldId id="336" r:id="rId5"/>
    <p:sldId id="341" r:id="rId6"/>
    <p:sldId id="338" r:id="rId7"/>
    <p:sldId id="339" r:id="rId8"/>
    <p:sldId id="340" r:id="rId9"/>
    <p:sldId id="337" r:id="rId10"/>
    <p:sldId id="325" r:id="rId11"/>
    <p:sldId id="266" r:id="rId12"/>
    <p:sldId id="335" r:id="rId13"/>
    <p:sldId id="294" r:id="rId14"/>
    <p:sldId id="267" r:id="rId15"/>
    <p:sldId id="332" r:id="rId16"/>
    <p:sldId id="327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09" autoAdjust="0"/>
    <p:restoredTop sz="94660"/>
  </p:normalViewPr>
  <p:slideViewPr>
    <p:cSldViewPr>
      <p:cViewPr>
        <p:scale>
          <a:sx n="70" d="100"/>
          <a:sy n="70" d="100"/>
        </p:scale>
        <p:origin x="-136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CD5-F16A-4A32-81CA-C601FD0CEC1F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906CD5-F16A-4A32-81CA-C601FD0CEC1F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4B4BE9-7C0D-49E3-8C1D-0C554E2D582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17632" cy="20716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2132856"/>
            <a:ext cx="7704856" cy="28083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ЛЭПБУК: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«ЗДЕСЬ ЖИВУТ РУССКИЕ НАРОДНЫЕ СКАЗКИ»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8467344" y="2564904"/>
            <a:ext cx="281120" cy="3561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4500570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Кисиленко Елена Анатольевна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"Ясли - сад компенсирующего типа для детей с нарушением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двигательного аппарата №167 города Донецка"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57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7787208" cy="628654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		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/>
              <a:t>Дидактические игры,</a:t>
            </a:r>
            <a:r>
              <a:rPr lang="uk-UA" b="1" dirty="0" smtClean="0"/>
              <a:t> </a:t>
            </a:r>
            <a:r>
              <a:rPr lang="uk-UA" b="1" dirty="0" err="1" smtClean="0"/>
              <a:t>которые</a:t>
            </a:r>
            <a:r>
              <a:rPr lang="uk-UA" b="1" dirty="0" smtClean="0"/>
              <a:t> </a:t>
            </a:r>
            <a:r>
              <a:rPr lang="uk-UA" b="1" dirty="0" err="1" smtClean="0"/>
              <a:t>используются</a:t>
            </a:r>
            <a:r>
              <a:rPr lang="uk-UA" b="1" dirty="0" smtClean="0"/>
              <a:t> в </a:t>
            </a:r>
            <a:r>
              <a:rPr lang="uk-UA" b="1" dirty="0" err="1" smtClean="0"/>
              <a:t>лэпбуке</a:t>
            </a:r>
            <a:r>
              <a:rPr lang="uk-UA" b="1" dirty="0" smtClean="0"/>
              <a:t>: </a:t>
            </a:r>
            <a:endParaRPr lang="ru-RU" dirty="0" smtClean="0"/>
          </a:p>
          <a:p>
            <a:pPr algn="ctr">
              <a:buNone/>
            </a:pPr>
            <a:r>
              <a:rPr lang="uk-UA" b="1" dirty="0" smtClean="0"/>
              <a:t>«</a:t>
            </a:r>
            <a:r>
              <a:rPr lang="uk-UA" b="1" dirty="0" err="1" smtClean="0"/>
              <a:t>Здесь</a:t>
            </a:r>
            <a:r>
              <a:rPr lang="uk-UA" b="1" dirty="0" smtClean="0"/>
              <a:t> </a:t>
            </a:r>
            <a:r>
              <a:rPr lang="uk-UA" b="1" dirty="0" err="1" smtClean="0"/>
              <a:t>живут</a:t>
            </a:r>
            <a:r>
              <a:rPr lang="uk-UA" b="1" dirty="0" smtClean="0"/>
              <a:t> </a:t>
            </a:r>
            <a:r>
              <a:rPr lang="uk-UA" b="1" dirty="0" err="1" smtClean="0"/>
              <a:t>русские</a:t>
            </a:r>
            <a:r>
              <a:rPr lang="uk-UA" b="1" dirty="0" smtClean="0"/>
              <a:t> </a:t>
            </a:r>
            <a:r>
              <a:rPr lang="uk-UA" b="1" dirty="0" err="1" smtClean="0"/>
              <a:t>народные</a:t>
            </a:r>
            <a:r>
              <a:rPr lang="uk-UA" b="1" dirty="0" smtClean="0"/>
              <a:t> </a:t>
            </a:r>
            <a:r>
              <a:rPr lang="uk-UA" b="1" dirty="0" err="1" smtClean="0"/>
              <a:t>сказки</a:t>
            </a:r>
            <a:r>
              <a:rPr lang="uk-UA" b="1" dirty="0" smtClean="0"/>
              <a:t>» </a:t>
            </a:r>
            <a:endParaRPr lang="ru-RU" dirty="0" smtClean="0"/>
          </a:p>
          <a:p>
            <a:pPr algn="ctr">
              <a:buNone/>
            </a:pPr>
            <a:r>
              <a:rPr lang="uk-UA" b="1" dirty="0" smtClean="0"/>
              <a:t>для </a:t>
            </a:r>
            <a:r>
              <a:rPr lang="uk-UA" b="1" dirty="0" err="1" smtClean="0"/>
              <a:t>детей</a:t>
            </a:r>
            <a:r>
              <a:rPr lang="uk-UA" b="1" dirty="0" smtClean="0"/>
              <a:t> </a:t>
            </a:r>
            <a:r>
              <a:rPr lang="uk-UA" b="1" dirty="0" err="1" smtClean="0"/>
              <a:t>среднего</a:t>
            </a:r>
            <a:r>
              <a:rPr lang="uk-UA" b="1" dirty="0" smtClean="0"/>
              <a:t> и старшого </a:t>
            </a:r>
            <a:r>
              <a:rPr lang="uk-UA" b="1" dirty="0" err="1" smtClean="0"/>
              <a:t>дошкольного</a:t>
            </a:r>
            <a:r>
              <a:rPr lang="uk-UA" b="1" dirty="0" smtClean="0"/>
              <a:t> </a:t>
            </a:r>
            <a:r>
              <a:rPr lang="uk-UA" b="1" dirty="0" err="1" smtClean="0"/>
              <a:t>возраста</a:t>
            </a:r>
            <a:r>
              <a:rPr lang="uk-UA" b="1" dirty="0" smtClean="0"/>
              <a:t>.</a:t>
            </a:r>
            <a:r>
              <a:rPr lang="ru-RU" b="1" dirty="0" smtClean="0"/>
              <a:t> </a:t>
            </a:r>
            <a:endParaRPr lang="ru-RU" dirty="0" smtClean="0"/>
          </a:p>
          <a:p>
            <a:pPr marL="2154238" indent="-1701800">
              <a:buNone/>
            </a:pPr>
            <a:r>
              <a:rPr lang="ru-RU" b="1" dirty="0" smtClean="0"/>
              <a:t>            Русские народные сказки: «</a:t>
            </a:r>
            <a:r>
              <a:rPr lang="ru-RU" b="1" dirty="0" err="1" smtClean="0"/>
              <a:t>Жихарка</a:t>
            </a:r>
            <a:r>
              <a:rPr lang="ru-RU" b="1" dirty="0" smtClean="0"/>
              <a:t>», «Привередница», «Петушок и бобовое  зернышко», «Лиса и козел»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Дидактическая </a:t>
            </a:r>
            <a:r>
              <a:rPr lang="ru-RU" b="1" dirty="0" smtClean="0"/>
              <a:t>игра: </a:t>
            </a:r>
            <a:r>
              <a:rPr lang="ru-RU" b="1" dirty="0" smtClean="0"/>
              <a:t>«Из какой мы сказки?»</a:t>
            </a:r>
            <a:r>
              <a:rPr lang="ru-RU" dirty="0" smtClean="0"/>
              <a:t>  </a:t>
            </a:r>
          </a:p>
          <a:p>
            <a:pPr marL="273050" indent="-1588">
              <a:buNone/>
            </a:pPr>
            <a:r>
              <a:rPr lang="ru-RU" dirty="0" smtClean="0"/>
              <a:t>  </a:t>
            </a:r>
            <a:r>
              <a:rPr lang="ru-RU" b="1" dirty="0" smtClean="0"/>
              <a:t>Цель:</a:t>
            </a:r>
            <a:r>
              <a:rPr lang="ru-RU" dirty="0" smtClean="0"/>
              <a:t> закрепить знания детей о русских народных  сказках и сказочных героев. Научить рассказывать сказку, используя картинки. Расширить словарный запас, связную речь, наглядное мышление. Развить память, внимание, интерес к русским народным сказкам.</a:t>
            </a:r>
          </a:p>
          <a:p>
            <a:pPr marL="273050" indent="-1588">
              <a:buNone/>
            </a:pPr>
            <a:r>
              <a:rPr lang="ru-RU" i="1" dirty="0" smtClean="0"/>
              <a:t> (Детям предлагается отгадать героев  русских народных сказок  Привередница,  Лиса и козел»,  «Петушок и бобовое зернышко»)</a:t>
            </a:r>
            <a:endParaRPr lang="ru-RU" dirty="0" smtClean="0"/>
          </a:p>
          <a:p>
            <a:pPr algn="ctr">
              <a:buNone/>
            </a:pPr>
            <a:r>
              <a:rPr lang="uk-UA" b="1" dirty="0" smtClean="0"/>
              <a:t> </a:t>
            </a:r>
            <a:r>
              <a:rPr lang="ru-RU" b="1" dirty="0" smtClean="0"/>
              <a:t>Дидактическая </a:t>
            </a:r>
            <a:r>
              <a:rPr lang="ru-RU" b="1" dirty="0" smtClean="0"/>
              <a:t>игра: </a:t>
            </a:r>
            <a:r>
              <a:rPr lang="ru-RU" b="1" dirty="0" smtClean="0"/>
              <a:t>«Что сначала, что потом?»</a:t>
            </a:r>
            <a:endParaRPr lang="ru-RU" dirty="0" smtClean="0"/>
          </a:p>
          <a:p>
            <a:pPr marL="273050" indent="-1588"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развить понимание простых причинно-следственных отношений. Развить словарный запас ребенка. Научиться систематизировать полученные знания. Развить логическое мышление. Развить память, наблюдательность, мышление, речь.</a:t>
            </a:r>
          </a:p>
          <a:p>
            <a:pPr marL="273050" indent="-1588">
              <a:buNone/>
            </a:pPr>
            <a:r>
              <a:rPr lang="ru-RU" dirty="0" smtClean="0"/>
              <a:t> (</a:t>
            </a:r>
            <a:r>
              <a:rPr lang="ru-RU" i="1" dirty="0" smtClean="0"/>
              <a:t>Детям  предлагаются  картинки, которые нужно разложить последовательно, а затем рассказать получившуюся сказку)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Дидактическая </a:t>
            </a:r>
            <a:r>
              <a:rPr lang="ru-RU" b="1" dirty="0" smtClean="0"/>
              <a:t>игра: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«Сложи картинки и узнай  русские  народные  сказки»</a:t>
            </a:r>
            <a:endParaRPr lang="ru-RU" dirty="0" smtClean="0"/>
          </a:p>
          <a:p>
            <a:pPr marL="273050" indent="-1588">
              <a:buNone/>
            </a:pPr>
            <a:r>
              <a:rPr lang="ru-RU" b="1" dirty="0" smtClean="0"/>
              <a:t>Цели:</a:t>
            </a:r>
            <a:r>
              <a:rPr lang="ru-RU" dirty="0" smtClean="0"/>
              <a:t> развить логическое мышление, внимание. Научиться составлять  сказочный рассказ по серии картинок.</a:t>
            </a:r>
          </a:p>
          <a:p>
            <a:pPr marL="273050" indent="-1588">
              <a:buNone/>
            </a:pPr>
            <a:r>
              <a:rPr lang="ru-RU" dirty="0" smtClean="0"/>
              <a:t> </a:t>
            </a:r>
            <a:r>
              <a:rPr lang="ru-RU" i="1" dirty="0" smtClean="0"/>
              <a:t>(Игра представляет собой </a:t>
            </a:r>
            <a:r>
              <a:rPr lang="ru-RU" i="1" dirty="0" err="1" smtClean="0"/>
              <a:t>пазлы</a:t>
            </a:r>
            <a:r>
              <a:rPr lang="ru-RU" i="1" dirty="0" smtClean="0"/>
              <a:t> со сказочными сюжетами. Детям нужно правильно сложить </a:t>
            </a:r>
            <a:r>
              <a:rPr lang="ru-RU" i="1" dirty="0" err="1" smtClean="0"/>
              <a:t>пазлы</a:t>
            </a:r>
            <a:r>
              <a:rPr lang="ru-RU" i="1" dirty="0" smtClean="0"/>
              <a:t> в единую картинку)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428604"/>
            <a:ext cx="8286808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/>
              <a:t>    </a:t>
            </a:r>
            <a:r>
              <a:rPr lang="ru-RU" sz="1200" b="1" dirty="0" smtClean="0"/>
              <a:t>	</a:t>
            </a:r>
            <a:r>
              <a:rPr lang="ru-RU" sz="1400" b="1" dirty="0" smtClean="0"/>
              <a:t>                                                Дидактическая игра:</a:t>
            </a:r>
            <a:r>
              <a:rPr lang="ru-RU" sz="1400" dirty="0" smtClean="0"/>
              <a:t>«</a:t>
            </a:r>
            <a:r>
              <a:rPr lang="ru-RU" sz="1400" b="1" dirty="0" smtClean="0"/>
              <a:t>Кто  лишний?»</a:t>
            </a:r>
            <a:endParaRPr lang="ru-RU" sz="1400" dirty="0" smtClean="0"/>
          </a:p>
          <a:p>
            <a:pPr marL="442913" indent="0">
              <a:buNone/>
            </a:pPr>
            <a:r>
              <a:rPr lang="ru-RU" sz="1400" b="1" dirty="0" smtClean="0"/>
              <a:t>Цель:</a:t>
            </a:r>
            <a:r>
              <a:rPr lang="ru-RU" sz="1400" dirty="0" smtClean="0"/>
              <a:t> закрепить умение находить  лишний предмет или героя  и объяснить почему он лишний,  развить   умение классифицировать предметы по существенному признаку. Развить монологическую и диалогическую речь. Воспитать внимательность, целеустремленность, умение точно следовать инструкции.  </a:t>
            </a:r>
          </a:p>
          <a:p>
            <a:pPr marL="442913" indent="0">
              <a:buNone/>
            </a:pPr>
            <a:r>
              <a:rPr lang="uk-UA" sz="1400" i="1" dirty="0" smtClean="0"/>
              <a:t>(В</a:t>
            </a:r>
            <a:r>
              <a:rPr lang="ru-RU" sz="1400" i="1" dirty="0" err="1" smtClean="0"/>
              <a:t>оспитатель</a:t>
            </a:r>
            <a:r>
              <a:rPr lang="ru-RU" sz="1400" i="1" dirty="0" smtClean="0"/>
              <a:t> показывает детям карточку с изображением сюжета из разных сказок: один неправильный и три соответствуют персонажу. Задача игроков – убрать неправильный сюжет для сказочного героя)</a:t>
            </a:r>
            <a:endParaRPr lang="ru-RU" sz="1400" dirty="0" smtClean="0"/>
          </a:p>
          <a:p>
            <a:pPr marL="442913" indent="-171450">
              <a:buNone/>
            </a:pPr>
            <a:endParaRPr lang="ru-RU" sz="1400" dirty="0" smtClean="0"/>
          </a:p>
          <a:p>
            <a:pPr marL="442913" indent="-171450">
              <a:buNone/>
            </a:pPr>
            <a:r>
              <a:rPr lang="uk-UA" sz="1400" b="1" dirty="0" smtClean="0"/>
              <a:t>                                        </a:t>
            </a:r>
            <a:r>
              <a:rPr lang="uk-UA" sz="1400" b="1" dirty="0" err="1" smtClean="0"/>
              <a:t>Дидактическая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игр</a:t>
            </a:r>
            <a:r>
              <a:rPr lang="uk-UA" sz="1400" b="1" dirty="0" smtClean="0"/>
              <a:t>: «</a:t>
            </a:r>
            <a:r>
              <a:rPr lang="uk-UA" sz="1400" b="1" dirty="0" err="1" smtClean="0"/>
              <a:t>Подбери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илюстрации</a:t>
            </a:r>
            <a:r>
              <a:rPr lang="uk-UA" sz="1400" b="1" dirty="0" smtClean="0"/>
              <a:t> к </a:t>
            </a:r>
            <a:r>
              <a:rPr lang="uk-UA" sz="1400" b="1" dirty="0" err="1" smtClean="0"/>
              <a:t>сказке</a:t>
            </a:r>
            <a:r>
              <a:rPr lang="uk-UA" sz="1400" b="1" dirty="0" smtClean="0"/>
              <a:t>»  </a:t>
            </a:r>
            <a:endParaRPr lang="ru-RU" sz="1400" dirty="0" smtClean="0"/>
          </a:p>
          <a:p>
            <a:pPr marL="442913" indent="0">
              <a:buNone/>
            </a:pPr>
            <a:r>
              <a:rPr lang="uk-UA" sz="1400" b="1" dirty="0" err="1" smtClean="0"/>
              <a:t>Цель</a:t>
            </a:r>
            <a:r>
              <a:rPr lang="uk-UA" sz="1400" b="1" dirty="0" smtClean="0"/>
              <a:t>: </a:t>
            </a:r>
            <a:r>
              <a:rPr lang="ru-RU" sz="1400" b="1" dirty="0" smtClean="0"/>
              <a:t> </a:t>
            </a:r>
            <a:r>
              <a:rPr lang="ru-RU" sz="1400" dirty="0" smtClean="0"/>
              <a:t>приобщение детей к русским народным сказкам. Вызвать интерес к творчеству художников-иллюстраторов. Развитие диалогической , связной речи, активизация словарного запаса детей. Развитие памяти, восприятия, воображения. Воспитание любви к художественной литературе.</a:t>
            </a:r>
          </a:p>
          <a:p>
            <a:pPr marL="442913" indent="0">
              <a:buNone/>
            </a:pPr>
            <a:r>
              <a:rPr lang="uk-UA" sz="1400" i="1" dirty="0" smtClean="0"/>
              <a:t>(</a:t>
            </a:r>
            <a:r>
              <a:rPr lang="uk-UA" sz="1400" i="1" dirty="0" err="1" smtClean="0"/>
              <a:t>Детям</a:t>
            </a:r>
            <a:r>
              <a:rPr lang="uk-UA" sz="1400" i="1" dirty="0" smtClean="0"/>
              <a:t> </a:t>
            </a:r>
            <a:r>
              <a:rPr lang="uk-UA" sz="1400" i="1" dirty="0" err="1" smtClean="0"/>
              <a:t>предлагаются</a:t>
            </a:r>
            <a:r>
              <a:rPr lang="uk-UA" sz="1400" i="1" dirty="0" smtClean="0"/>
              <a:t> </a:t>
            </a:r>
            <a:r>
              <a:rPr lang="uk-UA" sz="1400" i="1" dirty="0" err="1" smtClean="0"/>
              <a:t>илюстрации</a:t>
            </a:r>
            <a:r>
              <a:rPr lang="uk-UA" sz="1400" i="1" dirty="0" smtClean="0"/>
              <a:t> к </a:t>
            </a:r>
            <a:r>
              <a:rPr lang="uk-UA" sz="1400" i="1" dirty="0" err="1" smtClean="0"/>
              <a:t>заданной</a:t>
            </a:r>
            <a:r>
              <a:rPr lang="uk-UA" sz="1400" i="1" dirty="0" smtClean="0"/>
              <a:t> </a:t>
            </a:r>
            <a:r>
              <a:rPr lang="uk-UA" sz="1400" i="1" dirty="0" err="1" smtClean="0"/>
              <a:t>сказке</a:t>
            </a:r>
            <a:r>
              <a:rPr lang="uk-UA" sz="1400" i="1" dirty="0" smtClean="0"/>
              <a:t>)</a:t>
            </a:r>
          </a:p>
          <a:p>
            <a:pPr marL="442913" indent="0">
              <a:buNone/>
            </a:pPr>
            <a:endParaRPr lang="uk-UA" sz="1400" i="1" dirty="0" smtClean="0"/>
          </a:p>
          <a:p>
            <a:pPr marL="442913" indent="-171450" algn="ctr">
              <a:buNone/>
            </a:pPr>
            <a:r>
              <a:rPr lang="ru-RU" sz="1400" b="1" dirty="0" smtClean="0"/>
              <a:t>Дидактическая игра: Что сначала, что потом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42913" indent="-17145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(русская народная сказка «Лиса и козел», «Петушок и бобовое зернышко)</a:t>
            </a:r>
          </a:p>
          <a:p>
            <a:pPr marL="442913" indent="0">
              <a:buNone/>
            </a:pPr>
            <a:r>
              <a:rPr lang="ru-RU" sz="1400" b="1" dirty="0" smtClean="0"/>
              <a:t>Цель:  </a:t>
            </a:r>
            <a:r>
              <a:rPr lang="ru-RU" sz="1400" dirty="0" smtClean="0"/>
              <a:t>закрепить  знания о сюжетах русских народных сказок. Развить умение составлять последовательность сюжета сказок. Развить внимание, мышление детей.</a:t>
            </a:r>
          </a:p>
          <a:p>
            <a:pPr marL="442913" indent="0">
              <a:buNone/>
            </a:pPr>
            <a:r>
              <a:rPr lang="ru-RU" sz="1400" i="1" dirty="0" smtClean="0"/>
              <a:t>(В игре подобраны картинки-иллюстрации к различным сказкам в разной последовательности)</a:t>
            </a:r>
          </a:p>
          <a:p>
            <a:pPr marL="442913" indent="0">
              <a:buNone/>
            </a:pPr>
            <a:endParaRPr lang="uk-UA" sz="1400" i="1" dirty="0" smtClean="0"/>
          </a:p>
          <a:p>
            <a:pPr marL="442913" indent="-171450"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7208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824558"/>
          </a:xfrm>
        </p:spPr>
        <p:txBody>
          <a:bodyPr>
            <a:normAutofit/>
          </a:bodyPr>
          <a:lstStyle/>
          <a:p>
            <a:pPr marL="273050" indent="169863" algn="ctr">
              <a:buNone/>
            </a:pPr>
            <a:r>
              <a:rPr lang="ru-RU" sz="1500" b="1" dirty="0" smtClean="0"/>
              <a:t>Дидактическая игра:</a:t>
            </a:r>
            <a:r>
              <a:rPr lang="ru-RU" sz="1500" dirty="0" smtClean="0"/>
              <a:t>«</a:t>
            </a:r>
            <a:r>
              <a:rPr lang="ru-RU" sz="1500" b="1" dirty="0" smtClean="0"/>
              <a:t>Узнай сказку по зачину»  </a:t>
            </a:r>
            <a:endParaRPr lang="ru-RU" sz="1500" dirty="0" smtClean="0"/>
          </a:p>
          <a:p>
            <a:pPr marL="273050" indent="169863">
              <a:buNone/>
            </a:pPr>
            <a:r>
              <a:rPr lang="ru-RU" sz="1500" dirty="0" smtClean="0"/>
              <a:t>Цель: закрепление знаний детей о прочитанных ранее сказках .Закрепить умения детей угадывать знакомые сказки. Воспитать любовь к литературным произведениям.</a:t>
            </a:r>
          </a:p>
          <a:p>
            <a:pPr marL="273050" indent="169863">
              <a:buNone/>
            </a:pPr>
            <a:r>
              <a:rPr lang="ru-RU" sz="1500" i="1" dirty="0" smtClean="0"/>
              <a:t>(Воспитатель рассказывает начало сказки и предлагает ее отгадать)</a:t>
            </a:r>
          </a:p>
          <a:p>
            <a:pPr marL="273050" indent="169863">
              <a:buNone/>
            </a:pPr>
            <a:endParaRPr lang="ru-RU" sz="1500" b="1" dirty="0" smtClean="0"/>
          </a:p>
          <a:p>
            <a:pPr marL="273050" indent="169863">
              <a:buNone/>
            </a:pPr>
            <a:r>
              <a:rPr lang="ru-RU" sz="1500" b="1" dirty="0" smtClean="0"/>
              <a:t>                                      Дидактическая игра:</a:t>
            </a:r>
            <a:r>
              <a:rPr lang="uk-UA" sz="1500" b="1" dirty="0" smtClean="0"/>
              <a:t> </a:t>
            </a:r>
            <a:r>
              <a:rPr lang="ru-RU" sz="1500" b="1" dirty="0" smtClean="0"/>
              <a:t>«Расскажи сказку</a:t>
            </a:r>
            <a:r>
              <a:rPr lang="uk-UA" sz="1500" b="1" dirty="0" smtClean="0"/>
              <a:t>»</a:t>
            </a:r>
            <a:r>
              <a:rPr lang="uk-UA" sz="1500" dirty="0" smtClean="0"/>
              <a:t>  </a:t>
            </a:r>
            <a:endParaRPr lang="ru-RU" sz="1500" dirty="0" smtClean="0"/>
          </a:p>
          <a:p>
            <a:pPr marL="273050" indent="169863">
              <a:buNone/>
            </a:pPr>
            <a:r>
              <a:rPr lang="ru-RU" sz="1500" dirty="0" smtClean="0"/>
              <a:t>Цель: развитие связной речи детей посредством сочинения сказок . Научиться сочинять сказку связанно, последовательно излагать ход сказки, используя распространенные предложения. Упражняться в описании героя, с опорой на алгоритм, в составлении предложений по заданной схеме.</a:t>
            </a:r>
          </a:p>
          <a:p>
            <a:pPr marL="273050" indent="169863">
              <a:buNone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(Дети совместно с воспитателем составляют сказку по схеме, представленной в разделе)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169863" algn="ctr"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169863" algn="ctr">
              <a:buNone/>
            </a:pPr>
            <a:r>
              <a:rPr lang="ru-RU" sz="1500" dirty="0" smtClean="0">
                <a:cs typeface="Times New Roman" pitchFamily="18" charset="0"/>
              </a:rPr>
              <a:t> </a:t>
            </a:r>
            <a:r>
              <a:rPr lang="ru-RU" sz="1500" b="1" dirty="0" smtClean="0">
                <a:cs typeface="Times New Roman" pitchFamily="18" charset="0"/>
              </a:rPr>
              <a:t>Дидактическая игра:«Из какой русской народной  сказки  предмет?» </a:t>
            </a:r>
            <a:endParaRPr lang="ru-RU" sz="1500" dirty="0" smtClean="0">
              <a:cs typeface="Times New Roman" pitchFamily="18" charset="0"/>
            </a:endParaRPr>
          </a:p>
          <a:p>
            <a:pPr marL="273050" indent="169863">
              <a:buNone/>
            </a:pPr>
            <a:r>
              <a:rPr lang="ru-RU" sz="1500" dirty="0" smtClean="0">
                <a:cs typeface="Times New Roman" pitchFamily="18" charset="0"/>
              </a:rPr>
              <a:t>Цель: приобщить детей к устному народному творчеству, закрепить знание русских народных сказок, правильно назвать персонажи сказок, развить речь и пополнить словарный запас.</a:t>
            </a:r>
          </a:p>
          <a:p>
            <a:pPr marL="273050" indent="169863">
              <a:buNone/>
            </a:pPr>
            <a:r>
              <a:rPr lang="ru-RU" sz="1500" i="1" dirty="0" smtClean="0">
                <a:cs typeface="Times New Roman" pitchFamily="18" charset="0"/>
              </a:rPr>
              <a:t>(Детям предлагаются предметы быта, используемые в русских народных сказках)</a:t>
            </a: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4348" y="142852"/>
            <a:ext cx="8321578" cy="602473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 </a:t>
            </a:r>
          </a:p>
          <a:p>
            <a:pPr marL="0" indent="0">
              <a:buNone/>
            </a:pPr>
            <a:r>
              <a:rPr lang="ru-RU" sz="1600" b="1" dirty="0" smtClean="0"/>
              <a:t>                                                    </a:t>
            </a:r>
            <a:r>
              <a:rPr lang="uk-UA" sz="1400" b="1" dirty="0" err="1" smtClean="0"/>
              <a:t>Раскрась</a:t>
            </a:r>
            <a:r>
              <a:rPr lang="uk-UA" sz="1400" b="1" dirty="0" smtClean="0"/>
              <a:t>  </a:t>
            </a:r>
            <a:r>
              <a:rPr lang="uk-UA" sz="1400" b="1" dirty="0" err="1" smtClean="0"/>
              <a:t>русскую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народную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сказку</a:t>
            </a:r>
            <a:r>
              <a:rPr lang="uk-UA" sz="1400" b="1" dirty="0" smtClean="0"/>
              <a:t>»</a:t>
            </a:r>
            <a:endParaRPr lang="ru-RU" sz="1400" dirty="0" smtClean="0"/>
          </a:p>
          <a:p>
            <a:pPr marL="90488" indent="180975">
              <a:buNone/>
            </a:pPr>
            <a:r>
              <a:rPr lang="uk-UA" sz="1400" b="1" dirty="0" err="1" smtClean="0"/>
              <a:t>Цель</a:t>
            </a:r>
            <a:r>
              <a:rPr lang="uk-UA" sz="1400" b="1" dirty="0" smtClean="0"/>
              <a:t>: </a:t>
            </a:r>
            <a:r>
              <a:rPr lang="uk-UA" sz="1400" dirty="0" err="1" smtClean="0"/>
              <a:t>развитие</a:t>
            </a:r>
            <a:r>
              <a:rPr lang="uk-UA" sz="1400" dirty="0" smtClean="0"/>
              <a:t> </a:t>
            </a:r>
            <a:r>
              <a:rPr lang="uk-UA" sz="1400" dirty="0" err="1" smtClean="0"/>
              <a:t>мелкой</a:t>
            </a:r>
            <a:r>
              <a:rPr lang="uk-UA" sz="1400" dirty="0" smtClean="0"/>
              <a:t> моторики,  </a:t>
            </a:r>
            <a:r>
              <a:rPr lang="ru-RU" sz="1400" dirty="0" smtClean="0"/>
              <a:t>научиться подбирать цвет для раскрашивания героев сказки. Развить внимание, память, мышление.</a:t>
            </a:r>
          </a:p>
          <a:p>
            <a:pPr marL="90488" indent="180975">
              <a:buNone/>
            </a:pPr>
            <a:r>
              <a:rPr lang="uk-UA" sz="1400" dirty="0" smtClean="0"/>
              <a:t> (</a:t>
            </a:r>
            <a:r>
              <a:rPr lang="uk-UA" sz="1400" i="1" dirty="0" err="1" smtClean="0"/>
              <a:t>Детям</a:t>
            </a:r>
            <a:r>
              <a:rPr lang="uk-UA" sz="1400" i="1" dirty="0" smtClean="0"/>
              <a:t> </a:t>
            </a:r>
            <a:r>
              <a:rPr lang="uk-UA" sz="1400" i="1" dirty="0" err="1" smtClean="0"/>
              <a:t>предлагаются</a:t>
            </a:r>
            <a:r>
              <a:rPr lang="uk-UA" sz="1400" i="1" dirty="0" smtClean="0"/>
              <a:t>  </a:t>
            </a:r>
            <a:r>
              <a:rPr lang="uk-UA" sz="1400" i="1" dirty="0" err="1" smtClean="0"/>
              <a:t>раскраски</a:t>
            </a:r>
            <a:r>
              <a:rPr lang="uk-UA" sz="1400" i="1" dirty="0" smtClean="0"/>
              <a:t> </a:t>
            </a:r>
            <a:r>
              <a:rPr lang="uk-UA" sz="1400" i="1" dirty="0" err="1" smtClean="0"/>
              <a:t>русских</a:t>
            </a:r>
            <a:r>
              <a:rPr lang="uk-UA" sz="1400" i="1" dirty="0" smtClean="0"/>
              <a:t> народних </a:t>
            </a:r>
            <a:r>
              <a:rPr lang="uk-UA" sz="1400" i="1" dirty="0" err="1" smtClean="0"/>
              <a:t>сказок</a:t>
            </a:r>
            <a:r>
              <a:rPr lang="uk-UA" sz="1400" i="1" dirty="0" smtClean="0"/>
              <a:t>)</a:t>
            </a:r>
            <a:endParaRPr lang="ru-RU" sz="1400" dirty="0" smtClean="0"/>
          </a:p>
          <a:p>
            <a:pPr marL="90488" indent="180975" algn="ctr">
              <a:buNone/>
            </a:pPr>
            <a:endParaRPr lang="ru-RU" sz="1400" b="1" dirty="0" smtClean="0"/>
          </a:p>
          <a:p>
            <a:pPr marL="90488" indent="180975" algn="ctr">
              <a:buNone/>
            </a:pPr>
            <a:r>
              <a:rPr lang="ru-RU" sz="1400" b="1" dirty="0" smtClean="0"/>
              <a:t>Дидактическая игра: Опиши героя по иллюстрации</a:t>
            </a:r>
            <a:endParaRPr lang="ru-RU" sz="1400" dirty="0" smtClean="0"/>
          </a:p>
          <a:p>
            <a:pPr marL="90488" indent="180975">
              <a:buNone/>
            </a:pPr>
            <a:r>
              <a:rPr lang="ru-RU" sz="1400" b="1" dirty="0" smtClean="0"/>
              <a:t>Цель</a:t>
            </a:r>
            <a:r>
              <a:rPr lang="ru-RU" sz="1400" dirty="0" smtClean="0"/>
              <a:t>: улучшение речевых навыков, способности сосредотачиваться и творчески мыслить, расширение индивидуального словаря.</a:t>
            </a:r>
          </a:p>
          <a:p>
            <a:pPr marL="90488" indent="180975">
              <a:buNone/>
            </a:pPr>
            <a:r>
              <a:rPr lang="ru-RU" sz="1400" i="1" dirty="0" smtClean="0"/>
              <a:t>(Педагог выбирает одну из представленных картинок, демонстрирует игрокам, напоминает, из какой сказки изображенный герой. Затем просит детей по очереди описать персонажа, рассказать, хороший он или плохой, чем он занимается в сказке. Описания не должны повторяться)</a:t>
            </a:r>
          </a:p>
          <a:p>
            <a:pPr marL="90488" indent="180975">
              <a:buNone/>
            </a:pPr>
            <a:r>
              <a:rPr lang="ru-RU" sz="1400" b="1" i="1" dirty="0" smtClean="0"/>
              <a:t>                                                                      </a:t>
            </a:r>
          </a:p>
          <a:p>
            <a:pPr marL="90488" indent="180975">
              <a:buNone/>
            </a:pPr>
            <a:r>
              <a:rPr lang="ru-RU" sz="1400" b="1" i="1" dirty="0" smtClean="0"/>
              <a:t>                                                                      </a:t>
            </a:r>
            <a:r>
              <a:rPr lang="uk-UA" sz="1400" b="1" dirty="0" smtClean="0"/>
              <a:t>Театр  (на палочке)</a:t>
            </a:r>
            <a:r>
              <a:rPr lang="uk-UA" sz="1400" dirty="0" smtClean="0"/>
              <a:t> </a:t>
            </a:r>
            <a:endParaRPr lang="ru-RU" sz="1400" dirty="0" smtClean="0"/>
          </a:p>
          <a:p>
            <a:pPr marL="90488" indent="180975">
              <a:buNone/>
            </a:pPr>
            <a:r>
              <a:rPr lang="ru-RU" sz="1400" b="1" dirty="0" smtClean="0"/>
              <a:t>Цель</a:t>
            </a:r>
            <a:r>
              <a:rPr lang="ru-RU" sz="1400" dirty="0" smtClean="0"/>
              <a:t>: формирование выразительности речи, интеллектуального, коммуникативного, художественно-эстетического воспитания, развитие музыкальных и творческих способностей. Обогатить и расширить словарный запас детей. Развить артистические способности, навыки в области театрального искусства. Развить у детей образное мышление, фантазию, творческие способности.</a:t>
            </a:r>
          </a:p>
          <a:p>
            <a:pPr marL="90488" indent="180975">
              <a:buNone/>
            </a:pPr>
            <a:r>
              <a:rPr lang="uk-UA" sz="1400" i="1" dirty="0" smtClean="0"/>
              <a:t> (</a:t>
            </a:r>
            <a:r>
              <a:rPr lang="uk-UA" sz="1400" i="1" dirty="0" err="1" smtClean="0"/>
              <a:t>Детям</a:t>
            </a:r>
            <a:r>
              <a:rPr lang="uk-UA" sz="1400" i="1" dirty="0" smtClean="0"/>
              <a:t> </a:t>
            </a:r>
            <a:r>
              <a:rPr lang="uk-UA" sz="1400" i="1" dirty="0" err="1" smtClean="0"/>
              <a:t>предлагаются</a:t>
            </a:r>
            <a:r>
              <a:rPr lang="uk-UA" sz="1400" i="1" dirty="0" smtClean="0"/>
              <a:t>  </a:t>
            </a:r>
            <a:r>
              <a:rPr lang="uk-UA" sz="1400" i="1" dirty="0" err="1" smtClean="0"/>
              <a:t>герои</a:t>
            </a:r>
            <a:r>
              <a:rPr lang="uk-UA" sz="1400" i="1" dirty="0" smtClean="0"/>
              <a:t> </a:t>
            </a:r>
            <a:r>
              <a:rPr lang="uk-UA" sz="1400" i="1" dirty="0" err="1" smtClean="0"/>
              <a:t>сказок</a:t>
            </a:r>
            <a:r>
              <a:rPr lang="uk-UA" sz="1400" i="1" dirty="0" smtClean="0"/>
              <a:t> для </a:t>
            </a:r>
            <a:r>
              <a:rPr lang="uk-UA" sz="1400" i="1" dirty="0" err="1" smtClean="0"/>
              <a:t>театрализации</a:t>
            </a:r>
            <a:r>
              <a:rPr lang="uk-UA" sz="1400" i="1" dirty="0" smtClean="0"/>
              <a:t>)</a:t>
            </a: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49822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САША\YandexDisk\Скриншоты\2021-04-25_17-10-45.png"/>
          <p:cNvPicPr>
            <a:picLocks noGrp="1"/>
          </p:cNvPicPr>
          <p:nvPr>
            <p:ph idx="1"/>
          </p:nvPr>
        </p:nvPicPr>
        <p:blipFill>
          <a:blip r:embed="rId2"/>
          <a:srcRect r="862" b="4830"/>
          <a:stretch>
            <a:fillRect/>
          </a:stretch>
        </p:blipFill>
        <p:spPr bwMode="auto">
          <a:xfrm>
            <a:off x="1071538" y="857232"/>
            <a:ext cx="72866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1204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САША\YandexDisk\Скриншоты\2021-04-25_17-17-01.pn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00100" y="2571744"/>
            <a:ext cx="7686700" cy="3676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928670"/>
            <a:ext cx="8391876" cy="54526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     </a:t>
            </a:r>
            <a:r>
              <a:rPr lang="ru-RU" b="1" i="1" dirty="0" err="1" smtClean="0"/>
              <a:t>Лэпбук</a:t>
            </a:r>
            <a:r>
              <a:rPr lang="ru-RU" b="1" i="1" dirty="0" smtClean="0"/>
              <a:t> </a:t>
            </a:r>
            <a:r>
              <a:rPr lang="ru-RU" dirty="0" smtClean="0"/>
              <a:t> - это замечательный способ познакомить дошкольников с русскими народными сказками и закрепить их. В нём компактно размещается большое количество материала и информации.</a:t>
            </a:r>
          </a:p>
          <a:p>
            <a:pPr>
              <a:buNone/>
            </a:pPr>
            <a:r>
              <a:rPr lang="ru-RU" dirty="0" smtClean="0"/>
              <a:t>     Дидактическое </a:t>
            </a:r>
            <a:r>
              <a:rPr lang="ru-RU" dirty="0" err="1" smtClean="0"/>
              <a:t>пособие-лэпбук</a:t>
            </a:r>
            <a:r>
              <a:rPr lang="ru-RU" dirty="0" smtClean="0"/>
              <a:t> «Здесь живут русские народные сказки» может быть использовано как в индивидуальной, так и в парной или групповой в работе с детьми, рассчитано пособие на детей  среднего и старшего дошкольного возраста..</a:t>
            </a:r>
          </a:p>
          <a:p>
            <a:pPr>
              <a:buNone/>
            </a:pPr>
            <a:r>
              <a:rPr lang="ru-RU" dirty="0" smtClean="0"/>
              <a:t>     Дидактическое пособие представляет собой картонную книгу.  Фоны страниц выполнены из белой и  цветной бумаги. Пособие состоит из 6  разделов   (кармашков), где  каждый раздел содержит задание,  дидактические  игры, героев русских народных  сказок для театрализации, книжки- малышки, раскраски.</a:t>
            </a:r>
          </a:p>
          <a:p>
            <a:pPr>
              <a:buNone/>
            </a:pPr>
            <a:r>
              <a:rPr lang="ru-RU" dirty="0" smtClean="0"/>
              <a:t>     Данное пособие, лэпбук «Русские народные сказки»,  является многофункциональным, трансформируемым, мобильным, удобным как для детей, так и для педагога; направлено на решение задач по закреплению знаний произведений художественной литературы, на воспитание интереса к художественным произведениям, на формирование интереса и любви к сказкам, бережное отношение к книгам.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7056" y="1071546"/>
            <a:ext cx="8029400" cy="54537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/>
              <a:t>Целью данного  </a:t>
            </a:r>
            <a:r>
              <a:rPr lang="ru-RU" b="1" i="1" dirty="0" err="1" smtClean="0"/>
              <a:t>лэпбука</a:t>
            </a:r>
            <a:r>
              <a:rPr lang="ru-RU" b="1" i="1" dirty="0" smtClean="0"/>
              <a:t>  является</a:t>
            </a:r>
            <a:r>
              <a:rPr lang="ru-RU" dirty="0" smtClean="0"/>
              <a:t>: развитие познавательных способностей у детей дошкольного возраста, закрепление и обобщение знаний детей о русских народных сказках. Формирование грамматически правильного строя речи, обогащение словарного запаса, развитие логического мышления, памяти, творчества и воображения ребёнка.</a:t>
            </a:r>
          </a:p>
          <a:p>
            <a:pPr>
              <a:buNone/>
            </a:pPr>
            <a:r>
              <a:rPr lang="ru-RU" b="1" i="1" dirty="0" smtClean="0"/>
              <a:t>Задачи</a:t>
            </a:r>
            <a:r>
              <a:rPr lang="ru-RU" dirty="0" smtClean="0"/>
              <a:t>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закрепить знания о русских народных сказках;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воспитать культуру речи, научить детей рассуждать, развить умения применять свои знания в беседе;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обогатить и расширить словарный запас детей; научить инсценировать эпизоды сказок;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формирование практических навыков в работе с  разрезными карточками;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построение содержания сказки по карточкам по порядку;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научить отгадывать загадки;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воспитать интерес к художественным произведениям, бережное отношение к книгам;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сформировать интерес и любовь к сказкам;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развить артистические способности;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развить у детей творческие способности;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сформировать навыки сотрудничества;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развить коммуникабельность.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838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138" t="3372" r="11269" b="3041"/>
          <a:stretch>
            <a:fillRect/>
          </a:stretch>
        </p:blipFill>
        <p:spPr bwMode="auto">
          <a:xfrm>
            <a:off x="2214546" y="571480"/>
            <a:ext cx="450059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ЛЕКС\Desktop\IMG_20231007_002542.jpg"/>
          <p:cNvPicPr>
            <a:picLocks noGrp="1"/>
          </p:cNvPicPr>
          <p:nvPr>
            <p:ph idx="1"/>
          </p:nvPr>
        </p:nvPicPr>
        <p:blipFill>
          <a:blip r:embed="rId2" cstate="print"/>
          <a:srcRect t="1424" r="3369" b="5271"/>
          <a:stretch>
            <a:fillRect/>
          </a:stretch>
        </p:blipFill>
        <p:spPr bwMode="auto">
          <a:xfrm>
            <a:off x="1285852" y="1142984"/>
            <a:ext cx="635798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АЛЕКС\Desktop\IMG_20231007_002638.jpg"/>
          <p:cNvPicPr/>
          <p:nvPr/>
        </p:nvPicPr>
        <p:blipFill>
          <a:blip r:embed="rId2" cstate="print"/>
          <a:srcRect l="1944" t="3898" r="624" b="12000"/>
          <a:stretch>
            <a:fillRect/>
          </a:stretch>
        </p:blipFill>
        <p:spPr bwMode="auto">
          <a:xfrm rot="16200000">
            <a:off x="4338306" y="1948184"/>
            <a:ext cx="4862594" cy="325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ЛЕКС\Desktop\IMG_20231007_002557.jpg"/>
          <p:cNvPicPr/>
          <p:nvPr/>
        </p:nvPicPr>
        <p:blipFill>
          <a:blip r:embed="rId3" cstate="print"/>
          <a:srcRect l="1710" t="4274" r="1443" b="4843"/>
          <a:stretch>
            <a:fillRect/>
          </a:stretch>
        </p:blipFill>
        <p:spPr bwMode="auto">
          <a:xfrm rot="5400000">
            <a:off x="214281" y="1857367"/>
            <a:ext cx="471490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ЛЕКС\Desktop\фото лэпбука сказки\IMG_20231007_002610.jpg"/>
          <p:cNvPicPr>
            <a:picLocks noGrp="1"/>
          </p:cNvPicPr>
          <p:nvPr>
            <p:ph idx="1"/>
          </p:nvPr>
        </p:nvPicPr>
        <p:blipFill>
          <a:blip r:embed="rId2" cstate="print"/>
          <a:srcRect l="1230" t="3614"/>
          <a:stretch>
            <a:fillRect/>
          </a:stretch>
        </p:blipFill>
        <p:spPr bwMode="auto">
          <a:xfrm rot="5400000">
            <a:off x="-250066" y="1893082"/>
            <a:ext cx="5286412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ЛЕКС\Desktop\IMG_20231007_002706.jpg"/>
          <p:cNvPicPr/>
          <p:nvPr/>
        </p:nvPicPr>
        <p:blipFill>
          <a:blip r:embed="rId3" cstate="print"/>
          <a:srcRect l="1160" t="8355" r="1363" b="5721"/>
          <a:stretch>
            <a:fillRect/>
          </a:stretch>
        </p:blipFill>
        <p:spPr bwMode="auto">
          <a:xfrm rot="5400000">
            <a:off x="4000495" y="1928804"/>
            <a:ext cx="5286412" cy="371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ЛЕКС\Desktop\IMG_20231007_002733.jpg"/>
          <p:cNvPicPr>
            <a:picLocks noGrp="1"/>
          </p:cNvPicPr>
          <p:nvPr>
            <p:ph idx="1"/>
          </p:nvPr>
        </p:nvPicPr>
        <p:blipFill>
          <a:blip r:embed="rId2" cstate="print"/>
          <a:srcRect l="-49" t="4428" r="2999"/>
          <a:stretch>
            <a:fillRect/>
          </a:stretch>
        </p:blipFill>
        <p:spPr bwMode="auto">
          <a:xfrm rot="5400000">
            <a:off x="123990" y="1947654"/>
            <a:ext cx="5038366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ЛЕКС\Desktop\IMG_20231007_002755.jpg"/>
          <p:cNvPicPr/>
          <p:nvPr/>
        </p:nvPicPr>
        <p:blipFill>
          <a:blip r:embed="rId3" cstate="print"/>
          <a:srcRect l="2095" t="7447" r="2996" b="4002"/>
          <a:stretch>
            <a:fillRect/>
          </a:stretch>
        </p:blipFill>
        <p:spPr bwMode="auto">
          <a:xfrm rot="5400000">
            <a:off x="3964777" y="2035959"/>
            <a:ext cx="507209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САША\YandexDisk\Скриншоты\2021-04-25_17-03-09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92948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2310</TotalTime>
  <Words>271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детский сад № 8 «Журавушка» Управления образования ЗАТО г. Североморск</dc:title>
  <dc:creator>Dasha</dc:creator>
  <cp:lastModifiedBy>АЛЕКС</cp:lastModifiedBy>
  <cp:revision>179</cp:revision>
  <dcterms:created xsi:type="dcterms:W3CDTF">2013-12-22T18:55:05Z</dcterms:created>
  <dcterms:modified xsi:type="dcterms:W3CDTF">2023-10-06T22:38:08Z</dcterms:modified>
</cp:coreProperties>
</file>