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5" r:id="rId3"/>
    <p:sldId id="259" r:id="rId4"/>
    <p:sldId id="261" r:id="rId5"/>
    <p:sldId id="262" r:id="rId6"/>
    <p:sldId id="258" r:id="rId7"/>
    <p:sldId id="260" r:id="rId8"/>
    <p:sldId id="263" r:id="rId9"/>
    <p:sldId id="264" r:id="rId10"/>
    <p:sldId id="274" r:id="rId11"/>
    <p:sldId id="266" r:id="rId12"/>
    <p:sldId id="267" r:id="rId13"/>
    <p:sldId id="268" r:id="rId14"/>
    <p:sldId id="269" r:id="rId15"/>
    <p:sldId id="270" r:id="rId16"/>
    <p:sldId id="271" r:id="rId17"/>
    <p:sldId id="273" r:id="rId18"/>
    <p:sldId id="276" r:id="rId19"/>
    <p:sldId id="282" r:id="rId20"/>
    <p:sldId id="281" r:id="rId21"/>
    <p:sldId id="283" r:id="rId22"/>
    <p:sldId id="278" r:id="rId23"/>
    <p:sldId id="27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Excel.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txPr>
        <a:bodyPr/>
        <a:lstStyle/>
        <a:p>
          <a:pPr>
            <a:defRPr sz="3600"/>
          </a:pPr>
          <a:endParaRPr lang="ru-RU"/>
        </a:p>
      </c:txPr>
    </c:title>
    <c:autoTitleDeleted val="0"/>
    <c:plotArea>
      <c:layout/>
      <c:pieChart>
        <c:varyColors val="1"/>
        <c:ser>
          <c:idx val="0"/>
          <c:order val="0"/>
          <c:tx>
            <c:strRef>
              <c:f>Лист1!$B$1</c:f>
              <c:strCache>
                <c:ptCount val="1"/>
                <c:pt idx="0">
                  <c:v>working efficiency</c:v>
                </c:pt>
              </c:strCache>
            </c:strRef>
          </c:tx>
          <c:dLbls>
            <c:spPr>
              <a:noFill/>
              <a:ln>
                <a:noFill/>
              </a:ln>
              <a:effectLst/>
            </c:spPr>
            <c:showLegendKey val="0"/>
            <c:showVal val="0"/>
            <c:showCatName val="0"/>
            <c:showSerName val="0"/>
            <c:showPercent val="1"/>
            <c:showBubbleSize val="0"/>
            <c:showLeaderLines val="0"/>
            <c:extLst>
              <c:ext xmlns:c15="http://schemas.microsoft.com/office/drawing/2012/chart" uri="{CE6537A1-D6FC-4f65-9D91-7224C49458BB}"/>
            </c:extLst>
          </c:dLbls>
          <c:cat>
            <c:strRef>
              <c:f>Лист1!$A$2:$A$3</c:f>
              <c:strCache>
                <c:ptCount val="2"/>
                <c:pt idx="0">
                  <c:v>emotional state</c:v>
                </c:pt>
                <c:pt idx="1">
                  <c:v>others</c:v>
                </c:pt>
              </c:strCache>
            </c:strRef>
          </c:cat>
          <c:val>
            <c:numRef>
              <c:f>Лист1!$B$2:$B$3</c:f>
              <c:numCache>
                <c:formatCode>General</c:formatCode>
                <c:ptCount val="2"/>
                <c:pt idx="0">
                  <c:v>58</c:v>
                </c:pt>
                <c:pt idx="1">
                  <c:v>42</c:v>
                </c:pt>
              </c:numCache>
            </c:numRef>
          </c:val>
          <c:extLst>
            <c:ext xmlns:c16="http://schemas.microsoft.com/office/drawing/2014/chart" uri="{C3380CC4-5D6E-409C-BE32-E72D297353CC}">
              <c16:uniqueId val="{00000000-7B5A-4476-B6CD-6D9E111D4849}"/>
            </c:ext>
          </c:extLst>
        </c:ser>
        <c:dLbls>
          <c:showLegendKey val="0"/>
          <c:showVal val="0"/>
          <c:showCatName val="0"/>
          <c:showSerName val="0"/>
          <c:showPercent val="1"/>
          <c:showBubbleSize val="0"/>
          <c:showLeaderLines val="0"/>
        </c:dLbls>
        <c:firstSliceAng val="0"/>
      </c:pieChart>
    </c:plotArea>
    <c:legend>
      <c:legendPos val="t"/>
      <c:overlay val="0"/>
      <c:txPr>
        <a:bodyPr/>
        <a:lstStyle/>
        <a:p>
          <a:pPr>
            <a:defRPr sz="3200"/>
          </a:pPr>
          <a:endParaRPr lang="ru-RU"/>
        </a:p>
      </c:txPr>
    </c:legend>
    <c:plotVisOnly val="1"/>
    <c:dispBlanksAs val="gap"/>
    <c:showDLblsOverMax val="0"/>
  </c:chart>
  <c:txPr>
    <a:bodyPr/>
    <a:lstStyle/>
    <a:p>
      <a:pPr>
        <a:defRPr sz="1800"/>
      </a:pPr>
      <a:endParaRPr lang="ru-RU"/>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25.10.2023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a:p>
        </p:txBody>
      </p:sp>
      <p:sp>
        <p:nvSpPr>
          <p:cNvPr id="3" name="Подзаголовок 2"/>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endParaRPr lang="en-US" dirty="0" smtClean="0"/>
          </a:p>
          <a:p>
            <a:pPr>
              <a:buNone/>
            </a:pPr>
            <a:endParaRPr lang="en-US" dirty="0" smtClean="0"/>
          </a:p>
          <a:p>
            <a:pPr>
              <a:buNone/>
            </a:pPr>
            <a:r>
              <a:rPr lang="en-US" dirty="0" smtClean="0"/>
              <a:t>Talking about myself, …</a:t>
            </a:r>
          </a:p>
          <a:p>
            <a:pPr>
              <a:buNone/>
            </a:pPr>
            <a:r>
              <a:rPr lang="en-US" dirty="0" smtClean="0"/>
              <a:t>I believe, I feel that because …</a:t>
            </a:r>
            <a:endParaRPr lang="ru-RU" dirty="0"/>
          </a:p>
        </p:txBody>
      </p:sp>
      <p:sp>
        <p:nvSpPr>
          <p:cNvPr id="4" name="Прямоугольник 3"/>
          <p:cNvSpPr/>
          <p:nvPr/>
        </p:nvSpPr>
        <p:spPr>
          <a:xfrm>
            <a:off x="1142976" y="214290"/>
            <a:ext cx="682097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do you feel now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why?</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 (1).jpg"/>
          <p:cNvPicPr>
            <a:picLocks noGrp="1" noChangeAspect="1"/>
          </p:cNvPicPr>
          <p:nvPr>
            <p:ph idx="1"/>
          </p:nvPr>
        </p:nvPicPr>
        <p:blipFill>
          <a:blip r:embed="rId2" cstate="print"/>
          <a:stretch>
            <a:fillRect/>
          </a:stretch>
        </p:blipFill>
        <p:spPr>
          <a:xfrm>
            <a:off x="2699792" y="1124744"/>
            <a:ext cx="3151410" cy="4278080"/>
          </a:xfrm>
        </p:spPr>
      </p:pic>
      <p:sp>
        <p:nvSpPr>
          <p:cNvPr id="5" name="Прямоугольник 4"/>
          <p:cNvSpPr/>
          <p:nvPr/>
        </p:nvSpPr>
        <p:spPr>
          <a:xfrm>
            <a:off x="785786" y="5500702"/>
            <a:ext cx="712015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Sad, depressed, upset</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 (3).jpg"/>
          <p:cNvPicPr>
            <a:picLocks noGrp="1" noChangeAspect="1"/>
          </p:cNvPicPr>
          <p:nvPr>
            <p:ph idx="1"/>
          </p:nvPr>
        </p:nvPicPr>
        <p:blipFill>
          <a:blip r:embed="rId2" cstate="print"/>
          <a:stretch>
            <a:fillRect/>
          </a:stretch>
        </p:blipFill>
        <p:spPr>
          <a:xfrm>
            <a:off x="971600" y="1268760"/>
            <a:ext cx="5316617" cy="3537967"/>
          </a:xfrm>
        </p:spPr>
      </p:pic>
      <p:sp>
        <p:nvSpPr>
          <p:cNvPr id="5" name="Прямоугольник 4"/>
          <p:cNvSpPr/>
          <p:nvPr/>
        </p:nvSpPr>
        <p:spPr>
          <a:xfrm>
            <a:off x="2428860" y="5143512"/>
            <a:ext cx="416973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thoughtful</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jpg"/>
          <p:cNvPicPr>
            <a:picLocks noGrp="1" noChangeAspect="1"/>
          </p:cNvPicPr>
          <p:nvPr>
            <p:ph idx="1"/>
          </p:nvPr>
        </p:nvPicPr>
        <p:blipFill>
          <a:blip r:embed="rId2" cstate="print"/>
          <a:stretch>
            <a:fillRect/>
          </a:stretch>
        </p:blipFill>
        <p:spPr>
          <a:xfrm>
            <a:off x="1857356" y="1357298"/>
            <a:ext cx="5100200" cy="3393951"/>
          </a:xfrm>
        </p:spPr>
      </p:pic>
      <p:sp>
        <p:nvSpPr>
          <p:cNvPr id="5" name="Прямоугольник 4"/>
          <p:cNvSpPr/>
          <p:nvPr/>
        </p:nvSpPr>
        <p:spPr>
          <a:xfrm>
            <a:off x="1785918" y="5143512"/>
            <a:ext cx="5083123"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Angry, furious</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скачанные файлы.jpg"/>
          <p:cNvPicPr>
            <a:picLocks noGrp="1" noChangeAspect="1"/>
          </p:cNvPicPr>
          <p:nvPr>
            <p:ph idx="1"/>
          </p:nvPr>
        </p:nvPicPr>
        <p:blipFill>
          <a:blip r:embed="rId2" cstate="print"/>
          <a:stretch>
            <a:fillRect/>
          </a:stretch>
        </p:blipFill>
        <p:spPr>
          <a:xfrm>
            <a:off x="1691680" y="1628800"/>
            <a:ext cx="5010144" cy="3321943"/>
          </a:xfrm>
        </p:spPr>
      </p:pic>
      <p:sp>
        <p:nvSpPr>
          <p:cNvPr id="5" name="Прямоугольник 4"/>
          <p:cNvSpPr/>
          <p:nvPr/>
        </p:nvSpPr>
        <p:spPr>
          <a:xfrm>
            <a:off x="1071538" y="5286388"/>
            <a:ext cx="6582316"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Unhappy, miserable</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 (5).jpg"/>
          <p:cNvPicPr>
            <a:picLocks noGrp="1" noChangeAspect="1"/>
          </p:cNvPicPr>
          <p:nvPr>
            <p:ph idx="1"/>
          </p:nvPr>
        </p:nvPicPr>
        <p:blipFill>
          <a:blip r:embed="rId2" cstate="print"/>
          <a:stretch>
            <a:fillRect/>
          </a:stretch>
        </p:blipFill>
        <p:spPr>
          <a:xfrm>
            <a:off x="1928794" y="1500174"/>
            <a:ext cx="5285763" cy="3211835"/>
          </a:xfrm>
        </p:spPr>
      </p:pic>
      <p:sp>
        <p:nvSpPr>
          <p:cNvPr id="5" name="Прямоугольник 4"/>
          <p:cNvSpPr/>
          <p:nvPr/>
        </p:nvSpPr>
        <p:spPr>
          <a:xfrm>
            <a:off x="1714480" y="5286388"/>
            <a:ext cx="5650779"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Tired, exhausted</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 (4).jpg"/>
          <p:cNvPicPr>
            <a:picLocks noGrp="1" noChangeAspect="1"/>
          </p:cNvPicPr>
          <p:nvPr>
            <p:ph idx="1"/>
          </p:nvPr>
        </p:nvPicPr>
        <p:blipFill>
          <a:blip r:embed="rId2" cstate="print"/>
          <a:stretch>
            <a:fillRect/>
          </a:stretch>
        </p:blipFill>
        <p:spPr>
          <a:xfrm>
            <a:off x="1979712" y="1124744"/>
            <a:ext cx="4861268" cy="4161085"/>
          </a:xfrm>
        </p:spPr>
      </p:pic>
      <p:sp>
        <p:nvSpPr>
          <p:cNvPr id="5" name="Прямоугольник 4"/>
          <p:cNvSpPr/>
          <p:nvPr/>
        </p:nvSpPr>
        <p:spPr>
          <a:xfrm>
            <a:off x="1857356" y="5572140"/>
            <a:ext cx="5322355"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Happy, cheerful</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images (2).jpg"/>
          <p:cNvPicPr>
            <a:picLocks noGrp="1" noChangeAspect="1"/>
          </p:cNvPicPr>
          <p:nvPr>
            <p:ph idx="1"/>
          </p:nvPr>
        </p:nvPicPr>
        <p:blipFill>
          <a:blip r:embed="rId2" cstate="print"/>
          <a:stretch>
            <a:fillRect/>
          </a:stretch>
        </p:blipFill>
        <p:spPr>
          <a:xfrm>
            <a:off x="1619672" y="1556792"/>
            <a:ext cx="5048675" cy="3317180"/>
          </a:xfrm>
        </p:spPr>
      </p:pic>
      <p:sp>
        <p:nvSpPr>
          <p:cNvPr id="5" name="Прямоугольник 4"/>
          <p:cNvSpPr/>
          <p:nvPr/>
        </p:nvSpPr>
        <p:spPr>
          <a:xfrm>
            <a:off x="1500166" y="5214950"/>
            <a:ext cx="5828070"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Relaxed, relieved</a:t>
            </a:r>
            <a:endParaRPr lang="ru-RU"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checkerboard(across)">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en-US" dirty="0" smtClean="0"/>
          </a:p>
          <a:p>
            <a:r>
              <a:rPr lang="en-US" dirty="0" smtClean="0"/>
              <a:t>I didn’t sleep enough and feel tired</a:t>
            </a:r>
          </a:p>
          <a:p>
            <a:r>
              <a:rPr lang="en-US" dirty="0" smtClean="0"/>
              <a:t>The teacher was unfair and I feel angry</a:t>
            </a:r>
          </a:p>
          <a:p>
            <a:r>
              <a:rPr lang="en-US" dirty="0" smtClean="0"/>
              <a:t>It seems that nobody understands me and I feel lonely</a:t>
            </a:r>
          </a:p>
          <a:p>
            <a:r>
              <a:rPr lang="en-US" dirty="0" smtClean="0"/>
              <a:t>Exams are coming and I feel nervous and worried</a:t>
            </a:r>
          </a:p>
          <a:p>
            <a:pPr marL="0" indent="0">
              <a:buNone/>
            </a:pPr>
            <a:endParaRPr lang="ru-RU" dirty="0"/>
          </a:p>
        </p:txBody>
      </p:sp>
      <p:sp>
        <p:nvSpPr>
          <p:cNvPr id="4" name="Прямоугольник 3"/>
          <p:cNvSpPr/>
          <p:nvPr/>
        </p:nvSpPr>
        <p:spPr>
          <a:xfrm>
            <a:off x="1001856" y="274638"/>
            <a:ext cx="7140288"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can we do in such</a:t>
            </a:r>
          </a:p>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t>
            </a: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ituations?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Объект 3"/>
          <p:cNvGraphicFramePr>
            <a:graphicFrameLocks noGrp="1"/>
          </p:cNvGraphicFramePr>
          <p:nvPr>
            <p:ph idx="1"/>
            <p:extLst>
              <p:ext uri="{D42A27DB-BD31-4B8C-83A1-F6EECF244321}">
                <p14:modId xmlns:p14="http://schemas.microsoft.com/office/powerpoint/2010/main" val="432879607"/>
              </p:ext>
            </p:extLst>
          </p:nvPr>
        </p:nvGraphicFramePr>
        <p:xfrm>
          <a:off x="457200" y="1600200"/>
          <a:ext cx="8229600" cy="39319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339572858"/>
                    </a:ext>
                  </a:extLst>
                </a:gridCol>
                <a:gridCol w="4114800">
                  <a:extLst>
                    <a:ext uri="{9D8B030D-6E8A-4147-A177-3AD203B41FA5}">
                      <a16:colId xmlns:a16="http://schemas.microsoft.com/office/drawing/2014/main" val="166571033"/>
                    </a:ext>
                  </a:extLst>
                </a:gridCol>
              </a:tblGrid>
              <a:tr h="370840">
                <a:tc>
                  <a:txBody>
                    <a:bodyPr/>
                    <a:lstStyle/>
                    <a:p>
                      <a:r>
                        <a:rPr lang="en-US" sz="4000" dirty="0" smtClean="0"/>
                        <a:t>A</a:t>
                      </a:r>
                      <a:endParaRPr lang="ru-RU" sz="4000" dirty="0"/>
                    </a:p>
                  </a:txBody>
                  <a:tcPr/>
                </a:tc>
                <a:tc>
                  <a:txBody>
                    <a:bodyPr/>
                    <a:lstStyle/>
                    <a:p>
                      <a:r>
                        <a:rPr lang="en-US" sz="4000" dirty="0" smtClean="0"/>
                        <a:t>B</a:t>
                      </a:r>
                      <a:endParaRPr lang="ru-RU" sz="4000" dirty="0"/>
                    </a:p>
                  </a:txBody>
                  <a:tcPr/>
                </a:tc>
                <a:extLst>
                  <a:ext uri="{0D108BD9-81ED-4DB2-BD59-A6C34878D82A}">
                    <a16:rowId xmlns:a16="http://schemas.microsoft.com/office/drawing/2014/main" val="3597945807"/>
                  </a:ext>
                </a:extLst>
              </a:tr>
              <a:tr h="370840">
                <a:tc>
                  <a:txBody>
                    <a:bodyPr/>
                    <a:lstStyle/>
                    <a:p>
                      <a:r>
                        <a:rPr lang="en-US" sz="4000" dirty="0" smtClean="0"/>
                        <a:t>So, what would you do if you …?</a:t>
                      </a:r>
                      <a:endParaRPr lang="ru-RU" sz="4000" dirty="0"/>
                    </a:p>
                  </a:txBody>
                  <a:tcPr/>
                </a:tc>
                <a:tc>
                  <a:txBody>
                    <a:bodyPr/>
                    <a:lstStyle/>
                    <a:p>
                      <a:r>
                        <a:rPr lang="en-US" sz="4000" dirty="0" smtClean="0"/>
                        <a:t>You know, I would probably …</a:t>
                      </a:r>
                    </a:p>
                    <a:p>
                      <a:r>
                        <a:rPr lang="en-US" sz="4000" dirty="0" smtClean="0"/>
                        <a:t>And you?</a:t>
                      </a:r>
                      <a:endParaRPr lang="ru-RU" sz="4000" dirty="0"/>
                    </a:p>
                  </a:txBody>
                  <a:tcPr/>
                </a:tc>
                <a:extLst>
                  <a:ext uri="{0D108BD9-81ED-4DB2-BD59-A6C34878D82A}">
                    <a16:rowId xmlns:a16="http://schemas.microsoft.com/office/drawing/2014/main" val="3757229271"/>
                  </a:ext>
                </a:extLst>
              </a:tr>
              <a:tr h="370840">
                <a:tc>
                  <a:txBody>
                    <a:bodyPr/>
                    <a:lstStyle/>
                    <a:p>
                      <a:r>
                        <a:rPr lang="en-US" sz="4000" dirty="0" smtClean="0"/>
                        <a:t>As for me,</a:t>
                      </a:r>
                      <a:r>
                        <a:rPr lang="en-US" sz="4000" baseline="0" dirty="0" smtClean="0"/>
                        <a:t> I would …</a:t>
                      </a:r>
                      <a:endParaRPr lang="ru-RU" sz="4000" dirty="0"/>
                    </a:p>
                  </a:txBody>
                  <a:tcPr/>
                </a:tc>
                <a:tc>
                  <a:txBody>
                    <a:bodyPr/>
                    <a:lstStyle/>
                    <a:p>
                      <a:r>
                        <a:rPr lang="en-US" sz="4000" dirty="0" smtClean="0"/>
                        <a:t>I</a:t>
                      </a:r>
                      <a:r>
                        <a:rPr lang="en-US" sz="4000" baseline="0" dirty="0" smtClean="0"/>
                        <a:t> see.</a:t>
                      </a:r>
                      <a:endParaRPr lang="ru-RU" sz="4000" dirty="0"/>
                    </a:p>
                  </a:txBody>
                  <a:tcPr/>
                </a:tc>
                <a:extLst>
                  <a:ext uri="{0D108BD9-81ED-4DB2-BD59-A6C34878D82A}">
                    <a16:rowId xmlns:a16="http://schemas.microsoft.com/office/drawing/2014/main" val="2786887836"/>
                  </a:ext>
                </a:extLst>
              </a:tr>
            </a:tbl>
          </a:graphicData>
        </a:graphic>
      </p:graphicFrame>
    </p:spTree>
    <p:extLst>
      <p:ext uri="{BB962C8B-B14F-4D97-AF65-F5344CB8AC3E}">
        <p14:creationId xmlns:p14="http://schemas.microsoft.com/office/powerpoint/2010/main" val="1505342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smtClean="0"/>
              <a:t> </a:t>
            </a:r>
          </a:p>
          <a:p>
            <a:pPr>
              <a:buNone/>
            </a:pPr>
            <a:endParaRPr lang="en-US" dirty="0" smtClean="0"/>
          </a:p>
          <a:p>
            <a:pPr>
              <a:buNone/>
            </a:pPr>
            <a:endParaRPr lang="en-US" dirty="0" smtClean="0"/>
          </a:p>
          <a:p>
            <a:pPr>
              <a:buNone/>
            </a:pPr>
            <a:endParaRPr lang="ru-RU" dirty="0"/>
          </a:p>
        </p:txBody>
      </p:sp>
      <p:sp>
        <p:nvSpPr>
          <p:cNvPr id="4" name="Прямоугольник 3"/>
          <p:cNvSpPr/>
          <p:nvPr/>
        </p:nvSpPr>
        <p:spPr>
          <a:xfrm>
            <a:off x="945612" y="214290"/>
            <a:ext cx="6859507"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Why do I always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start our lesson </a:t>
            </a:r>
          </a:p>
          <a:p>
            <a:pPr algn="ctr"/>
            <a:r>
              <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sking “How are you?”</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p:txBody>
      </p:sp>
      <p:sp>
        <p:nvSpPr>
          <p:cNvPr id="4" name="Прямоугольник 3"/>
          <p:cNvSpPr/>
          <p:nvPr/>
        </p:nvSpPr>
        <p:spPr>
          <a:xfrm>
            <a:off x="1214414" y="1142984"/>
            <a:ext cx="6378221"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Read</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boy’s story.</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is his problem?</a:t>
            </a:r>
          </a:p>
        </p:txBody>
      </p:sp>
    </p:spTree>
    <p:extLst>
      <p:ext uri="{BB962C8B-B14F-4D97-AF65-F5344CB8AC3E}">
        <p14:creationId xmlns:p14="http://schemas.microsoft.com/office/powerpoint/2010/main" val="4197239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Объект 2"/>
          <p:cNvSpPr>
            <a:spLocks noGrp="1"/>
          </p:cNvSpPr>
          <p:nvPr>
            <p:ph idx="1"/>
          </p:nvPr>
        </p:nvSpPr>
        <p:spPr/>
        <p:txBody>
          <a:bodyPr>
            <a:normAutofit fontScale="85000" lnSpcReduction="10000"/>
          </a:bodyPr>
          <a:lstStyle/>
          <a:p>
            <a:pPr marL="0" indent="0">
              <a:buNone/>
            </a:pPr>
            <a:r>
              <a:rPr lang="en-US" dirty="0" smtClean="0"/>
              <a:t> - Hello, my name is Kirill and next year I’m going to enter the university. So, as you may guess, my life is really stressful now. Quite often I feel annoyed with my parents because it seems they can only talk about my coming exams. Sometimes I feel angry with my teachers cause I think they aren’t fair. I also feel sad when I get bad marks at school. Besides I feel disappointed when my girlfriend doesn’t appreciate my attempts to make her happy or just </a:t>
            </a:r>
            <a:r>
              <a:rPr lang="en-US" dirty="0" smtClean="0"/>
              <a:t>to </a:t>
            </a:r>
            <a:r>
              <a:rPr lang="en-US" dirty="0" smtClean="0"/>
              <a:t>cheer </a:t>
            </a:r>
            <a:r>
              <a:rPr lang="en-US" dirty="0" smtClean="0"/>
              <a:t>her up.</a:t>
            </a:r>
          </a:p>
          <a:p>
            <a:pPr marL="0" indent="0">
              <a:buNone/>
            </a:pPr>
            <a:r>
              <a:rPr lang="en-US" dirty="0" smtClean="0"/>
              <a:t>To be honest, all these negative emotions dominate my life and spoil it. Can I improve the situation somehow?</a:t>
            </a:r>
            <a:endParaRPr lang="ru-RU" dirty="0"/>
          </a:p>
        </p:txBody>
      </p:sp>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4" y="4782"/>
            <a:ext cx="2126913" cy="1693554"/>
          </a:xfrm>
          <a:prstGeom prst="rect">
            <a:avLst/>
          </a:prstGeom>
        </p:spPr>
      </p:pic>
    </p:spTree>
    <p:extLst>
      <p:ext uri="{BB962C8B-B14F-4D97-AF65-F5344CB8AC3E}">
        <p14:creationId xmlns:p14="http://schemas.microsoft.com/office/powerpoint/2010/main" val="9055174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p:txBody>
      </p:sp>
      <p:sp>
        <p:nvSpPr>
          <p:cNvPr id="4" name="Прямоугольник 3"/>
          <p:cNvSpPr/>
          <p:nvPr/>
        </p:nvSpPr>
        <p:spPr>
          <a:xfrm>
            <a:off x="714348" y="1071546"/>
            <a:ext cx="7439985"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Write down some advice</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f</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 him</a:t>
            </a:r>
          </a:p>
          <a:p>
            <a:pPr algn="ctr"/>
            <a:endPar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sp>
        <p:nvSpPr>
          <p:cNvPr id="3" name="Содержимое 2"/>
          <p:cNvSpPr>
            <a:spLocks noGrp="1"/>
          </p:cNvSpPr>
          <p:nvPr>
            <p:ph idx="1"/>
          </p:nvPr>
        </p:nvSpPr>
        <p:spPr/>
        <p:txBody>
          <a:bodyPr/>
          <a:lstStyle/>
          <a:p>
            <a:pPr>
              <a:buNone/>
            </a:pPr>
            <a:endParaRPr lang="en-US" dirty="0" smtClean="0"/>
          </a:p>
          <a:p>
            <a:pPr>
              <a:buNone/>
            </a:pPr>
            <a:endParaRPr lang="en-US" dirty="0" smtClean="0"/>
          </a:p>
          <a:p>
            <a:pPr>
              <a:buNone/>
            </a:pPr>
            <a:r>
              <a:rPr lang="en-US" dirty="0" smtClean="0"/>
              <a:t>At the end of the lesson I feel … </a:t>
            </a:r>
          </a:p>
          <a:p>
            <a:pPr>
              <a:buNone/>
            </a:pPr>
            <a:r>
              <a:rPr lang="en-US" dirty="0" smtClean="0"/>
              <a:t>I feel that because …</a:t>
            </a:r>
          </a:p>
        </p:txBody>
      </p:sp>
      <p:sp>
        <p:nvSpPr>
          <p:cNvPr id="4" name="Прямоугольник 3"/>
          <p:cNvSpPr/>
          <p:nvPr/>
        </p:nvSpPr>
        <p:spPr>
          <a:xfrm>
            <a:off x="1142976" y="214290"/>
            <a:ext cx="6820970" cy="1754326"/>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What do you feel now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and why?</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graphicFrame>
        <p:nvGraphicFramePr>
          <p:cNvPr id="4" name="Содержимое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p:txBody>
      </p:sp>
      <p:sp>
        <p:nvSpPr>
          <p:cNvPr id="4" name="Прямоугольник 3"/>
          <p:cNvSpPr/>
          <p:nvPr/>
        </p:nvSpPr>
        <p:spPr>
          <a:xfrm>
            <a:off x="827584" y="1412776"/>
            <a:ext cx="7327712"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Do you agree that</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emotions influence your</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a:t>
            </a: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orking efficiency?</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smtClean="0"/>
              <a:t>+ I absolutely agree with that. I am of this opinion because… I can also prove it from my personal experience. For example, …</a:t>
            </a:r>
          </a:p>
          <a:p>
            <a:pPr>
              <a:buNone/>
            </a:pPr>
            <a:endParaRPr lang="en-US" dirty="0" smtClean="0"/>
          </a:p>
          <a:p>
            <a:pPr>
              <a:buNone/>
            </a:pPr>
            <a:endParaRPr lang="en-US" dirty="0" smtClean="0"/>
          </a:p>
          <a:p>
            <a:pPr>
              <a:buNone/>
            </a:pPr>
            <a:r>
              <a:rPr lang="en-US" dirty="0" smtClean="0"/>
              <a:t>- I totally disagree with that. I am of this opinion because… I can also prove it from my personal experience. For example, …</a:t>
            </a:r>
            <a:endParaRPr lang="ru-RU" dirty="0" smtClean="0"/>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endParaRPr lang="ru-RU" dirty="0"/>
          </a:p>
        </p:txBody>
      </p:sp>
      <p:sp>
        <p:nvSpPr>
          <p:cNvPr id="4" name="Прямоугольник 3"/>
          <p:cNvSpPr/>
          <p:nvPr/>
        </p:nvSpPr>
        <p:spPr>
          <a:xfrm>
            <a:off x="1115616" y="1772816"/>
            <a:ext cx="6725046" cy="2585323"/>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Emotional intelligence</a:t>
            </a:r>
          </a:p>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Emotional quotient </a:t>
            </a:r>
          </a:p>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EQ</a:t>
            </a:r>
            <a:endParaRPr lang="ru-RU"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dirty="0" smtClean="0"/>
              <a:t>I suppose, emotional intelligence is …</a:t>
            </a:r>
          </a:p>
          <a:p>
            <a:pPr>
              <a:buNone/>
            </a:pPr>
            <a:r>
              <a:rPr lang="en-US" dirty="0" smtClean="0"/>
              <a:t>I guess, emotional intelligence is …</a:t>
            </a:r>
          </a:p>
          <a:p>
            <a:pPr>
              <a:buNone/>
            </a:pPr>
            <a:r>
              <a:rPr lang="en-US" dirty="0" smtClean="0"/>
              <a:t>It seems to me that emotional intelligence is …</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b="1" dirty="0" smtClean="0"/>
              <a:t>Emotional intelligence</a:t>
            </a:r>
            <a:r>
              <a:rPr lang="en-US" dirty="0" smtClean="0"/>
              <a:t> (</a:t>
            </a:r>
            <a:r>
              <a:rPr lang="en-US" b="1" dirty="0" smtClean="0"/>
              <a:t>EI</a:t>
            </a:r>
            <a:r>
              <a:rPr lang="en-US" dirty="0" smtClean="0"/>
              <a:t>) or </a:t>
            </a:r>
            <a:r>
              <a:rPr lang="en-US" b="1" dirty="0" smtClean="0"/>
              <a:t>emotional quotient</a:t>
            </a:r>
            <a:r>
              <a:rPr lang="en-US" dirty="0" smtClean="0"/>
              <a:t> (</a:t>
            </a:r>
            <a:r>
              <a:rPr lang="en-US" b="1" dirty="0" smtClean="0"/>
              <a:t>EQ</a:t>
            </a:r>
            <a:r>
              <a:rPr lang="en-US" dirty="0" smtClean="0"/>
              <a:t>) is the ability of individuals to recognize their own and other people's emotions, to discriminate between different feelings and label them appropriately, and to use emotional information to guide thinking and behavior</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emotional-intelligence.png"/>
          <p:cNvPicPr>
            <a:picLocks noGrp="1" noChangeAspect="1"/>
          </p:cNvPicPr>
          <p:nvPr>
            <p:ph idx="1"/>
          </p:nvPr>
        </p:nvPicPr>
        <p:blipFill>
          <a:blip r:embed="rId2" cstate="print"/>
          <a:stretch>
            <a:fillRect/>
          </a:stretch>
        </p:blipFill>
        <p:spPr>
          <a:xfrm>
            <a:off x="395536" y="0"/>
            <a:ext cx="8414144" cy="5760649"/>
          </a:xfr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TotalTime>
  <Words>387</Words>
  <Application>Microsoft Office PowerPoint</Application>
  <PresentationFormat>Экран (4:3)</PresentationFormat>
  <Paragraphs>59</Paragraphs>
  <Slides>23</Slides>
  <Notes>0</Notes>
  <HiddenSlides>0</HiddenSlides>
  <MMClips>0</MMClips>
  <ScaleCrop>false</ScaleCrop>
  <HeadingPairs>
    <vt:vector size="6" baseType="variant">
      <vt:variant>
        <vt:lpstr>Использованные шрифты</vt:lpstr>
      </vt:variant>
      <vt:variant>
        <vt:i4>2</vt:i4>
      </vt:variant>
      <vt:variant>
        <vt:lpstr>Тема</vt:lpstr>
      </vt:variant>
      <vt:variant>
        <vt:i4>1</vt:i4>
      </vt:variant>
      <vt:variant>
        <vt:lpstr>Заголовки слайдов</vt:lpstr>
      </vt:variant>
      <vt:variant>
        <vt:i4>23</vt:i4>
      </vt:variant>
    </vt:vector>
  </HeadingPairs>
  <TitlesOfParts>
    <vt:vector size="26" baseType="lpstr">
      <vt:lpstr>Arial</vt:lpstr>
      <vt:lpstr>Calibri</vt: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Юлия Сапронова</cp:lastModifiedBy>
  <cp:revision>17</cp:revision>
  <dcterms:modified xsi:type="dcterms:W3CDTF">2023-10-25T02:30:11Z</dcterms:modified>
</cp:coreProperties>
</file>