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69" r:id="rId11"/>
    <p:sldId id="273" r:id="rId12"/>
    <p:sldId id="274" r:id="rId13"/>
    <p:sldId id="276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Kcy;&amp;acy;&amp;rcy;&amp;tcy;&amp;icy;&amp;ncy;&amp;kcy;&amp;icy; &amp;pcy;&amp;ocy; &amp;zcy;&amp;acy;&amp;pcy;&amp;rcy;&amp;ocy;&amp;scy;&amp;ucy; &amp;kcy;&amp;acy;&amp;rcy;&amp;tcy;&amp;icy;&amp;ncy;&amp;kcy;&amp;icy; &amp;mcy;&amp;ucy;&amp;zcy;&amp;ycy;&amp;kcy;&amp;acy;&amp;lcy;&amp;softcy;&amp;ncy;&amp;acy;&amp;yacy; &amp;scy;&amp;tcy;&amp;rcy;&amp;acy;&amp;n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2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313329">
            <a:off x="404961" y="857619"/>
            <a:ext cx="6057937" cy="1017806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Музыкальные друзья –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224822">
            <a:off x="1903177" y="4999357"/>
            <a:ext cx="6391964" cy="797358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ноток дружная семья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3" name="Picture 1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 t="33972" r="7406"/>
          <a:stretch>
            <a:fillRect/>
          </a:stretch>
        </p:blipFill>
        <p:spPr bwMode="auto">
          <a:xfrm>
            <a:off x="214282" y="1428736"/>
            <a:ext cx="3500462" cy="383098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4214810" y="428604"/>
            <a:ext cx="4500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Вскоре новый праздник собрал всех друзей вместе. Это был день рождения Фани. Миша своей младшей сестрёнке подарил плюшевую обезьянку. Дети и ей дали музыкальное имя – До-до, потому что в этом имени нашлось аж две ноты «до».</a:t>
            </a:r>
            <a:endParaRPr lang="ru-RU" dirty="0"/>
          </a:p>
        </p:txBody>
      </p:sp>
      <p:pic>
        <p:nvPicPr>
          <p:cNvPr id="6" name="Picture 34" descr="&amp;Kcy;&amp;acy;&amp;rcy;&amp;tcy;&amp;icy;&amp;ncy;&amp;kcy;&amp;icy; &amp;pcy;&amp;ocy; &amp;zcy;&amp;acy;&amp;pcy;&amp;rcy;&amp;ocy;&amp;scy;&amp;ucy; &amp;kcy;&amp;acy;&amp;rcy;&amp;tcy;&amp;icy;&amp;ncy;&amp;kcy;&amp;icy; &amp;ncy;&amp;ocy;&amp;tcy;&amp;ncy;&amp;ycy;&amp;jcy; &amp;scy;&amp;tcy;&amp;acy;&amp;ncy;"/>
          <p:cNvPicPr>
            <a:picLocks noChangeAspect="1" noChangeArrowheads="1"/>
          </p:cNvPicPr>
          <p:nvPr/>
        </p:nvPicPr>
        <p:blipFill>
          <a:blip r:embed="rId4"/>
          <a:srcRect l="37500"/>
          <a:stretch>
            <a:fillRect/>
          </a:stretch>
        </p:blipFill>
        <p:spPr bwMode="auto">
          <a:xfrm>
            <a:off x="4071934" y="2643182"/>
            <a:ext cx="4929222" cy="1038195"/>
          </a:xfrm>
          <a:prstGeom prst="rect">
            <a:avLst/>
          </a:prstGeom>
          <a:noFill/>
        </p:spPr>
      </p:pic>
      <p:pic>
        <p:nvPicPr>
          <p:cNvPr id="7" name="Picture 34" descr="&amp;Kcy;&amp;acy;&amp;rcy;&amp;tcy;&amp;icy;&amp;ncy;&amp;kcy;&amp;icy; &amp;pcy;&amp;ocy; &amp;zcy;&amp;acy;&amp;pcy;&amp;rcy;&amp;ocy;&amp;scy;&amp;ucy; &amp;kcy;&amp;acy;&amp;rcy;&amp;tcy;&amp;icy;&amp;ncy;&amp;kcy;&amp;icy; &amp;ncy;&amp;ocy;&amp;tcy;&amp;ncy;&amp;ycy;&amp;jcy; &amp;scy;&amp;tcy;&amp;acy;&amp;ncy;"/>
          <p:cNvPicPr>
            <a:picLocks noChangeAspect="1" noChangeArrowheads="1"/>
          </p:cNvPicPr>
          <p:nvPr/>
        </p:nvPicPr>
        <p:blipFill>
          <a:blip r:embed="rId4"/>
          <a:srcRect l="37500"/>
          <a:stretch>
            <a:fillRect/>
          </a:stretch>
        </p:blipFill>
        <p:spPr bwMode="auto">
          <a:xfrm>
            <a:off x="4071934" y="4071942"/>
            <a:ext cx="4929222" cy="1038195"/>
          </a:xfrm>
          <a:prstGeom prst="rect">
            <a:avLst/>
          </a:prstGeom>
          <a:noFill/>
        </p:spPr>
      </p:pic>
      <p:pic>
        <p:nvPicPr>
          <p:cNvPr id="8" name="Picture 5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929066"/>
            <a:ext cx="642942" cy="1355184"/>
          </a:xfrm>
          <a:prstGeom prst="rect">
            <a:avLst/>
          </a:prstGeom>
          <a:noFill/>
        </p:spPr>
      </p:pic>
      <p:pic>
        <p:nvPicPr>
          <p:cNvPr id="9" name="Picture 5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500306"/>
            <a:ext cx="642942" cy="1355184"/>
          </a:xfrm>
          <a:prstGeom prst="rect">
            <a:avLst/>
          </a:prstGeom>
          <a:noFill/>
        </p:spPr>
      </p:pic>
      <p:sp>
        <p:nvSpPr>
          <p:cNvPr id="17" name="Дуга 16"/>
          <p:cNvSpPr/>
          <p:nvPr/>
        </p:nvSpPr>
        <p:spPr>
          <a:xfrm>
            <a:off x="4929190" y="3143248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4750595" y="3393281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5322099" y="3393281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5822165" y="3393281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6822297" y="3393281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7393801" y="3393281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7893867" y="3393281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>
            <a:off x="7572396" y="3143248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7000892" y="3143248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>
            <a:off x="5500694" y="3143248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786314" y="478632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357818" y="478632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857884" y="478632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357950" y="4929198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>
            <a:off x="4929190" y="4357694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4750595" y="4607727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5322099" y="4607727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5822165" y="4607727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6322231" y="4750603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6822297" y="4822041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Дуга 46"/>
          <p:cNvSpPr/>
          <p:nvPr/>
        </p:nvSpPr>
        <p:spPr>
          <a:xfrm>
            <a:off x="6500826" y="4572008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>
            <a:off x="6000760" y="4357694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>
            <a:off x="5500694" y="4357694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7858148" y="4214818"/>
            <a:ext cx="309372" cy="614952"/>
          </a:xfrm>
          <a:custGeom>
            <a:avLst/>
            <a:gdLst>
              <a:gd name="connsiteX0" fmla="*/ 280416 w 309372"/>
              <a:gd name="connsiteY0" fmla="*/ 0 h 781812"/>
              <a:gd name="connsiteX1" fmla="*/ 106680 w 309372"/>
              <a:gd name="connsiteY1" fmla="*/ 228600 h 781812"/>
              <a:gd name="connsiteX2" fmla="*/ 97536 w 309372"/>
              <a:gd name="connsiteY2" fmla="*/ 219456 h 781812"/>
              <a:gd name="connsiteX3" fmla="*/ 271272 w 309372"/>
              <a:gd name="connsiteY3" fmla="*/ 192024 h 781812"/>
              <a:gd name="connsiteX4" fmla="*/ 106680 w 309372"/>
              <a:gd name="connsiteY4" fmla="*/ 420624 h 781812"/>
              <a:gd name="connsiteX5" fmla="*/ 298704 w 309372"/>
              <a:gd name="connsiteY5" fmla="*/ 411480 h 781812"/>
              <a:gd name="connsiteX6" fmla="*/ 42672 w 309372"/>
              <a:gd name="connsiteY6" fmla="*/ 731520 h 781812"/>
              <a:gd name="connsiteX7" fmla="*/ 42672 w 309372"/>
              <a:gd name="connsiteY7" fmla="*/ 713232 h 781812"/>
              <a:gd name="connsiteX8" fmla="*/ 24384 w 309372"/>
              <a:gd name="connsiteY8" fmla="*/ 768096 h 781812"/>
              <a:gd name="connsiteX9" fmla="*/ 24384 w 309372"/>
              <a:gd name="connsiteY9" fmla="*/ 758952 h 78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372" h="781812">
                <a:moveTo>
                  <a:pt x="280416" y="0"/>
                </a:moveTo>
                <a:cubicBezTo>
                  <a:pt x="208788" y="96012"/>
                  <a:pt x="137160" y="192024"/>
                  <a:pt x="106680" y="228600"/>
                </a:cubicBezTo>
                <a:cubicBezTo>
                  <a:pt x="76200" y="265176"/>
                  <a:pt x="70104" y="225552"/>
                  <a:pt x="97536" y="219456"/>
                </a:cubicBezTo>
                <a:cubicBezTo>
                  <a:pt x="124968" y="213360"/>
                  <a:pt x="269748" y="158496"/>
                  <a:pt x="271272" y="192024"/>
                </a:cubicBezTo>
                <a:cubicBezTo>
                  <a:pt x="272796" y="225552"/>
                  <a:pt x="102108" y="384048"/>
                  <a:pt x="106680" y="420624"/>
                </a:cubicBezTo>
                <a:cubicBezTo>
                  <a:pt x="111252" y="457200"/>
                  <a:pt x="309372" y="359664"/>
                  <a:pt x="298704" y="411480"/>
                </a:cubicBezTo>
                <a:cubicBezTo>
                  <a:pt x="288036" y="463296"/>
                  <a:pt x="85344" y="681228"/>
                  <a:pt x="42672" y="731520"/>
                </a:cubicBezTo>
                <a:cubicBezTo>
                  <a:pt x="0" y="781812"/>
                  <a:pt x="45720" y="707136"/>
                  <a:pt x="42672" y="713232"/>
                </a:cubicBezTo>
                <a:cubicBezTo>
                  <a:pt x="39624" y="719328"/>
                  <a:pt x="27432" y="760476"/>
                  <a:pt x="24384" y="768096"/>
                </a:cubicBezTo>
                <a:cubicBezTo>
                  <a:pt x="21336" y="775716"/>
                  <a:pt x="22860" y="767334"/>
                  <a:pt x="24384" y="75895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8572925" y="4500173"/>
            <a:ext cx="71438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8572925" y="3071413"/>
            <a:ext cx="71438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714876" y="378619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   -   </a:t>
            </a:r>
            <a:r>
              <a:rPr lang="ru-RU" dirty="0" err="1" smtClean="0">
                <a:solidFill>
                  <a:schemeClr val="tx2"/>
                </a:solidFill>
              </a:rPr>
              <a:t>бе</a:t>
            </a:r>
            <a:r>
              <a:rPr lang="ru-RU" dirty="0" smtClean="0">
                <a:solidFill>
                  <a:schemeClr val="tx2"/>
                </a:solidFill>
              </a:rPr>
              <a:t> -  </a:t>
            </a:r>
            <a:r>
              <a:rPr lang="ru-RU" dirty="0" err="1" smtClean="0">
                <a:solidFill>
                  <a:schemeClr val="tx2"/>
                </a:solidFill>
              </a:rPr>
              <a:t>зья</a:t>
            </a:r>
            <a:r>
              <a:rPr lang="ru-RU" dirty="0" smtClean="0">
                <a:solidFill>
                  <a:schemeClr val="tx2"/>
                </a:solidFill>
              </a:rPr>
              <a:t>      -     </a:t>
            </a:r>
            <a:r>
              <a:rPr lang="ru-RU" dirty="0" err="1" smtClean="0">
                <a:solidFill>
                  <a:schemeClr val="tx2"/>
                </a:solidFill>
              </a:rPr>
              <a:t>нку</a:t>
            </a:r>
            <a:r>
              <a:rPr lang="ru-RU" dirty="0" smtClean="0">
                <a:solidFill>
                  <a:schemeClr val="tx2"/>
                </a:solidFill>
              </a:rPr>
              <a:t>      До -  </a:t>
            </a:r>
            <a:r>
              <a:rPr lang="ru-RU" dirty="0" err="1" smtClean="0">
                <a:solidFill>
                  <a:schemeClr val="tx2"/>
                </a:solidFill>
              </a:rPr>
              <a:t>до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4876" y="528638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Ми -  ша    по  -  да  -  рил.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6715140" y="5072074"/>
            <a:ext cx="50006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7858148" y="3643314"/>
            <a:ext cx="428628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7286644" y="3643314"/>
            <a:ext cx="50006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15140" y="3643314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786446" y="3643314"/>
            <a:ext cx="4286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214942" y="3643314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643438" y="3643314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4786314" y="3571876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357818" y="3571876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5857884" y="3571876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858016" y="3571876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429520" y="3571876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7929586" y="3571876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858016" y="5000636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1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 cstate="print"/>
          <a:srcRect l="8227" t="6194" r="10355" b="2459"/>
          <a:stretch>
            <a:fillRect/>
          </a:stretch>
        </p:blipFill>
        <p:spPr bwMode="auto">
          <a:xfrm>
            <a:off x="357158" y="1571612"/>
            <a:ext cx="3214710" cy="3606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30742" name="Picture 22" descr="&amp;Kcy;&amp;acy;&amp;rcy;&amp;tcy;&amp;icy;&amp;ncy;&amp;kcy;&amp;icy; &amp;pcy;&amp;ocy; &amp;zcy;&amp;acy;&amp;pcy;&amp;rcy;&amp;ocy;&amp;scy;&amp;ucy; &amp;kcy;&amp;acy;&amp;rcy;&amp;tcy;&amp;icy;&amp;ncy;&amp;kcy;&amp;icy; &amp;dcy;&amp;lcy;&amp;yacy; &amp;dcy;&amp;iecy;&amp;tcy;&amp;iecy;&amp;jcy; &amp;mcy;&amp;acy;&amp;lcy;&amp;softcy;&amp;chcy;&amp;icy;&amp;kcy; &amp;pcy;&amp;lcy;&amp;ocy;&amp;tcy;&amp;ncy;&amp;i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642918"/>
            <a:ext cx="4876800" cy="546735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TextBox 15"/>
          <p:cNvSpPr txBox="1"/>
          <p:nvPr/>
        </p:nvSpPr>
        <p:spPr>
          <a:xfrm>
            <a:off x="571472" y="714356"/>
            <a:ext cx="2857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Однако у Фани было так много игрушек, что До-до некуда было поставить. Тогда Миша вместе с папой сделал специально для До-до дополнительную полку. А нота «до» расположилась на дополнительной </a:t>
            </a:r>
            <a:r>
              <a:rPr lang="ru-RU" dirty="0" err="1" smtClean="0"/>
              <a:t>ли-нейке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pic>
        <p:nvPicPr>
          <p:cNvPr id="5" name="Picture 1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 t="33972" r="7406"/>
          <a:stretch>
            <a:fillRect/>
          </a:stretch>
        </p:blipFill>
        <p:spPr bwMode="auto">
          <a:xfrm>
            <a:off x="214282" y="1428736"/>
            <a:ext cx="3500462" cy="383098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irc_mi" descr="http://img-fotki.yandex.ru/get/6417/102699435.7bf/0_9b054_d886c76c_orig.jpg"/>
          <p:cNvPicPr/>
          <p:nvPr/>
        </p:nvPicPr>
        <p:blipFill>
          <a:blip r:embed="rId4"/>
          <a:srcRect l="57187"/>
          <a:stretch>
            <a:fillRect/>
          </a:stretch>
        </p:blipFill>
        <p:spPr bwMode="auto">
          <a:xfrm>
            <a:off x="1000100" y="1357298"/>
            <a:ext cx="214314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14810" y="428604"/>
            <a:ext cx="4572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этом же доме на третьем этаже жила бабушка Серафима. Она очень любила детей и приглашала их к себе в гости на чай с ватрушками. Все дети знали добрую бабушку и звали её баба Сима. В её имени тоже нашлась нотка – </a:t>
            </a:r>
            <a:r>
              <a:rPr lang="ru-RU" dirty="0" err="1" smtClean="0"/>
              <a:t>нотка</a:t>
            </a:r>
            <a:r>
              <a:rPr lang="ru-RU" dirty="0" smtClean="0"/>
              <a:t> «си».</a:t>
            </a:r>
          </a:p>
          <a:p>
            <a:endParaRPr lang="ru-RU" dirty="0"/>
          </a:p>
        </p:txBody>
      </p:sp>
      <p:pic>
        <p:nvPicPr>
          <p:cNvPr id="8" name="Picture 34" descr="&amp;Kcy;&amp;acy;&amp;rcy;&amp;tcy;&amp;icy;&amp;ncy;&amp;kcy;&amp;icy; &amp;pcy;&amp;ocy; &amp;zcy;&amp;acy;&amp;pcy;&amp;rcy;&amp;ocy;&amp;scy;&amp;ucy; &amp;kcy;&amp;acy;&amp;rcy;&amp;tcy;&amp;icy;&amp;ncy;&amp;kcy;&amp;icy; &amp;ncy;&amp;ocy;&amp;tcy;&amp;ncy;&amp;ycy;&amp;jcy; &amp;scy;&amp;tcy;&amp;acy;&amp;ncy;"/>
          <p:cNvPicPr>
            <a:picLocks noChangeAspect="1" noChangeArrowheads="1"/>
          </p:cNvPicPr>
          <p:nvPr/>
        </p:nvPicPr>
        <p:blipFill>
          <a:blip r:embed="rId5"/>
          <a:srcRect l="37500"/>
          <a:stretch>
            <a:fillRect/>
          </a:stretch>
        </p:blipFill>
        <p:spPr bwMode="auto">
          <a:xfrm>
            <a:off x="4000496" y="2285992"/>
            <a:ext cx="4929222" cy="1038195"/>
          </a:xfrm>
          <a:prstGeom prst="rect">
            <a:avLst/>
          </a:prstGeom>
          <a:noFill/>
        </p:spPr>
      </p:pic>
      <p:pic>
        <p:nvPicPr>
          <p:cNvPr id="9" name="Picture 34" descr="&amp;Kcy;&amp;acy;&amp;rcy;&amp;tcy;&amp;icy;&amp;ncy;&amp;kcy;&amp;icy; &amp;pcy;&amp;ocy; &amp;zcy;&amp;acy;&amp;pcy;&amp;rcy;&amp;ocy;&amp;scy;&amp;ucy; &amp;kcy;&amp;acy;&amp;rcy;&amp;tcy;&amp;icy;&amp;ncy;&amp;kcy;&amp;icy; &amp;ncy;&amp;ocy;&amp;tcy;&amp;ncy;&amp;ycy;&amp;jcy; &amp;scy;&amp;tcy;&amp;acy;&amp;ncy;"/>
          <p:cNvPicPr>
            <a:picLocks noChangeAspect="1" noChangeArrowheads="1"/>
          </p:cNvPicPr>
          <p:nvPr/>
        </p:nvPicPr>
        <p:blipFill>
          <a:blip r:embed="rId5"/>
          <a:srcRect l="37500"/>
          <a:stretch>
            <a:fillRect/>
          </a:stretch>
        </p:blipFill>
        <p:spPr bwMode="auto">
          <a:xfrm>
            <a:off x="4071934" y="3643314"/>
            <a:ext cx="4929222" cy="1038195"/>
          </a:xfrm>
          <a:prstGeom prst="rect">
            <a:avLst/>
          </a:prstGeom>
          <a:noFill/>
        </p:spPr>
      </p:pic>
      <p:pic>
        <p:nvPicPr>
          <p:cNvPr id="10" name="Picture 5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2143116"/>
            <a:ext cx="642942" cy="1355184"/>
          </a:xfrm>
          <a:prstGeom prst="rect">
            <a:avLst/>
          </a:prstGeom>
          <a:noFill/>
        </p:spPr>
      </p:pic>
      <p:pic>
        <p:nvPicPr>
          <p:cNvPr id="11" name="Picture 5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3500438"/>
            <a:ext cx="642942" cy="1355184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4857752" y="264318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429256" y="264318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929322" y="264318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429388" y="264318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929454" y="264318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429520" y="264318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001024" y="264318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10800000" flipH="1">
            <a:off x="4714876" y="2571744"/>
            <a:ext cx="214314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4607719" y="2964653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5179223" y="2964653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5679289" y="2964653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6179355" y="2964653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6679421" y="2964653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179487" y="2964653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7750991" y="2964653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4857752" y="4143380"/>
            <a:ext cx="214313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357818" y="4143380"/>
            <a:ext cx="214313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000760" y="4000504"/>
            <a:ext cx="214313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572264" y="4000504"/>
            <a:ext cx="214313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072330" y="3929066"/>
            <a:ext cx="214313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>
            <a:off x="5000628" y="3714752"/>
            <a:ext cx="142875" cy="64294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4822034" y="3964784"/>
            <a:ext cx="500858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5322100" y="3964784"/>
            <a:ext cx="500858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5750728" y="4321974"/>
            <a:ext cx="500858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6322232" y="4321974"/>
            <a:ext cx="500858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6822298" y="4250536"/>
            <a:ext cx="500858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Дуга 50"/>
          <p:cNvSpPr/>
          <p:nvPr/>
        </p:nvSpPr>
        <p:spPr>
          <a:xfrm>
            <a:off x="5500694" y="3714752"/>
            <a:ext cx="142875" cy="64294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уга 65"/>
          <p:cNvSpPr/>
          <p:nvPr/>
        </p:nvSpPr>
        <p:spPr>
          <a:xfrm rot="10800000" flipH="1">
            <a:off x="5286380" y="2571744"/>
            <a:ext cx="214314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уга 66"/>
          <p:cNvSpPr/>
          <p:nvPr/>
        </p:nvSpPr>
        <p:spPr>
          <a:xfrm rot="10800000" flipH="1">
            <a:off x="5786446" y="2571744"/>
            <a:ext cx="214314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уга 67"/>
          <p:cNvSpPr/>
          <p:nvPr/>
        </p:nvSpPr>
        <p:spPr>
          <a:xfrm rot="10800000" flipH="1">
            <a:off x="6286512" y="2571744"/>
            <a:ext cx="214314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Дуга 68"/>
          <p:cNvSpPr/>
          <p:nvPr/>
        </p:nvSpPr>
        <p:spPr>
          <a:xfrm rot="10800000" flipH="1">
            <a:off x="6786578" y="2571744"/>
            <a:ext cx="214314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Дуга 69"/>
          <p:cNvSpPr/>
          <p:nvPr/>
        </p:nvSpPr>
        <p:spPr>
          <a:xfrm rot="10800000" flipH="1">
            <a:off x="7286644" y="2571744"/>
            <a:ext cx="214314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Дуга 70"/>
          <p:cNvSpPr/>
          <p:nvPr/>
        </p:nvSpPr>
        <p:spPr>
          <a:xfrm rot="10800000" flipH="1">
            <a:off x="5857884" y="3929066"/>
            <a:ext cx="214314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Дуга 71"/>
          <p:cNvSpPr/>
          <p:nvPr/>
        </p:nvSpPr>
        <p:spPr>
          <a:xfrm rot="10800000" flipH="1">
            <a:off x="6429388" y="3929066"/>
            <a:ext cx="214314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7858148" y="3786190"/>
            <a:ext cx="309372" cy="614952"/>
          </a:xfrm>
          <a:custGeom>
            <a:avLst/>
            <a:gdLst>
              <a:gd name="connsiteX0" fmla="*/ 280416 w 309372"/>
              <a:gd name="connsiteY0" fmla="*/ 0 h 781812"/>
              <a:gd name="connsiteX1" fmla="*/ 106680 w 309372"/>
              <a:gd name="connsiteY1" fmla="*/ 228600 h 781812"/>
              <a:gd name="connsiteX2" fmla="*/ 97536 w 309372"/>
              <a:gd name="connsiteY2" fmla="*/ 219456 h 781812"/>
              <a:gd name="connsiteX3" fmla="*/ 271272 w 309372"/>
              <a:gd name="connsiteY3" fmla="*/ 192024 h 781812"/>
              <a:gd name="connsiteX4" fmla="*/ 106680 w 309372"/>
              <a:gd name="connsiteY4" fmla="*/ 420624 h 781812"/>
              <a:gd name="connsiteX5" fmla="*/ 298704 w 309372"/>
              <a:gd name="connsiteY5" fmla="*/ 411480 h 781812"/>
              <a:gd name="connsiteX6" fmla="*/ 42672 w 309372"/>
              <a:gd name="connsiteY6" fmla="*/ 731520 h 781812"/>
              <a:gd name="connsiteX7" fmla="*/ 42672 w 309372"/>
              <a:gd name="connsiteY7" fmla="*/ 713232 h 781812"/>
              <a:gd name="connsiteX8" fmla="*/ 24384 w 309372"/>
              <a:gd name="connsiteY8" fmla="*/ 768096 h 781812"/>
              <a:gd name="connsiteX9" fmla="*/ 24384 w 309372"/>
              <a:gd name="connsiteY9" fmla="*/ 758952 h 78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372" h="781812">
                <a:moveTo>
                  <a:pt x="280416" y="0"/>
                </a:moveTo>
                <a:cubicBezTo>
                  <a:pt x="208788" y="96012"/>
                  <a:pt x="137160" y="192024"/>
                  <a:pt x="106680" y="228600"/>
                </a:cubicBezTo>
                <a:cubicBezTo>
                  <a:pt x="76200" y="265176"/>
                  <a:pt x="70104" y="225552"/>
                  <a:pt x="97536" y="219456"/>
                </a:cubicBezTo>
                <a:cubicBezTo>
                  <a:pt x="124968" y="213360"/>
                  <a:pt x="269748" y="158496"/>
                  <a:pt x="271272" y="192024"/>
                </a:cubicBezTo>
                <a:cubicBezTo>
                  <a:pt x="272796" y="225552"/>
                  <a:pt x="102108" y="384048"/>
                  <a:pt x="106680" y="420624"/>
                </a:cubicBezTo>
                <a:cubicBezTo>
                  <a:pt x="111252" y="457200"/>
                  <a:pt x="309372" y="359664"/>
                  <a:pt x="298704" y="411480"/>
                </a:cubicBezTo>
                <a:cubicBezTo>
                  <a:pt x="288036" y="463296"/>
                  <a:pt x="85344" y="681228"/>
                  <a:pt x="42672" y="731520"/>
                </a:cubicBezTo>
                <a:cubicBezTo>
                  <a:pt x="0" y="781812"/>
                  <a:pt x="45720" y="707136"/>
                  <a:pt x="42672" y="713232"/>
                </a:cubicBezTo>
                <a:cubicBezTo>
                  <a:pt x="39624" y="719328"/>
                  <a:pt x="27432" y="760476"/>
                  <a:pt x="24384" y="768096"/>
                </a:cubicBezTo>
                <a:cubicBezTo>
                  <a:pt x="21336" y="775716"/>
                  <a:pt x="22860" y="767334"/>
                  <a:pt x="24384" y="75895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rot="5400000" flipH="1" flipV="1">
            <a:off x="8501487" y="2714223"/>
            <a:ext cx="71438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 flipH="1" flipV="1">
            <a:off x="8572925" y="4071545"/>
            <a:ext cx="71438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714876" y="328612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Ба  -  </a:t>
            </a:r>
            <a:r>
              <a:rPr lang="ru-RU" dirty="0" err="1" smtClean="0">
                <a:solidFill>
                  <a:schemeClr val="tx2"/>
                </a:solidFill>
              </a:rPr>
              <a:t>ба</a:t>
            </a:r>
            <a:r>
              <a:rPr lang="ru-RU" dirty="0" smtClean="0">
                <a:solidFill>
                  <a:schemeClr val="tx2"/>
                </a:solidFill>
              </a:rPr>
              <a:t>     Си  -  </a:t>
            </a:r>
            <a:r>
              <a:rPr lang="ru-RU" dirty="0" err="1" smtClean="0">
                <a:solidFill>
                  <a:schemeClr val="tx2"/>
                </a:solidFill>
              </a:rPr>
              <a:t>ма</a:t>
            </a:r>
            <a:r>
              <a:rPr lang="ru-RU" dirty="0" smtClean="0">
                <a:solidFill>
                  <a:schemeClr val="tx2"/>
                </a:solidFill>
              </a:rPr>
              <a:t>    по  -  </a:t>
            </a:r>
            <a:r>
              <a:rPr lang="ru-RU" dirty="0" err="1" smtClean="0">
                <a:solidFill>
                  <a:schemeClr val="tx2"/>
                </a:solidFill>
              </a:rPr>
              <a:t>зва</a:t>
            </a:r>
            <a:r>
              <a:rPr lang="ru-RU" dirty="0" smtClean="0">
                <a:solidFill>
                  <a:schemeClr val="tx2"/>
                </a:solidFill>
              </a:rPr>
              <a:t> -  </a:t>
            </a:r>
            <a:r>
              <a:rPr lang="ru-RU" dirty="0" err="1" smtClean="0">
                <a:solidFill>
                  <a:schemeClr val="tx2"/>
                </a:solidFill>
              </a:rPr>
              <a:t>ла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14876" y="457200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всех    де - </a:t>
            </a:r>
            <a:r>
              <a:rPr lang="ru-RU" dirty="0" err="1" smtClean="0">
                <a:solidFill>
                  <a:schemeClr val="tx2"/>
                </a:solidFill>
              </a:rPr>
              <a:t>тей</a:t>
            </a:r>
            <a:r>
              <a:rPr lang="ru-RU" dirty="0" smtClean="0">
                <a:solidFill>
                  <a:schemeClr val="tx2"/>
                </a:solidFill>
              </a:rPr>
              <a:t>   до – мой.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86248" y="5214950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Поскольку баба Сима живёт на третьем этаже, нота «си» пишется на третьей линейке нотного стана.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pic>
        <p:nvPicPr>
          <p:cNvPr id="3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 b="5164"/>
          <a:stretch>
            <a:fillRect/>
          </a:stretch>
        </p:blipFill>
        <p:spPr bwMode="auto">
          <a:xfrm>
            <a:off x="2190732" y="1643050"/>
            <a:ext cx="6953267" cy="52149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6" descr="&amp;Kcy;&amp;acy;&amp;rcy;&amp;tcy;&amp;icy;&amp;ncy;&amp;kcy;&amp;icy; &amp;pcy;&amp;ocy; &amp;zcy;&amp;acy;&amp;pcy;&amp;rcy;&amp;ocy;&amp;scy;&amp;ucy; &amp;kcy;&amp;acy;&amp;rcy;&amp;tcy;&amp;icy;&amp;ncy;&amp;kcy;&amp;icy; &amp;dcy;&amp;lcy;&amp;yacy; &amp;dcy;&amp;iecy;&amp;tcy;&amp;iecy;&amp;jcy; &amp;dcy;&amp;rcy;&amp;ucy;&amp;zcy;&amp;softcy;&amp;yacy; &amp;scy;&amp;iecy;&amp;mcy;&amp;soft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071678"/>
            <a:ext cx="4000528" cy="280037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71435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Все жители этого музыкального домика жили дружно, ходили друг к другу в гости пить чай и петь песни, радовались успехам друг друга, как </a:t>
            </a:r>
            <a:r>
              <a:rPr lang="ru-RU" dirty="0" err="1" smtClean="0"/>
              <a:t>насто-ящая</a:t>
            </a:r>
            <a:r>
              <a:rPr lang="ru-RU" dirty="0" smtClean="0"/>
              <a:t> семья.</a:t>
            </a:r>
            <a:endParaRPr lang="ru-RU" dirty="0"/>
          </a:p>
        </p:txBody>
      </p:sp>
      <p:pic>
        <p:nvPicPr>
          <p:cNvPr id="6" name="Picture 8" descr="&amp;Kcy;&amp;acy;&amp;rcy;&amp;tcy;&amp;icy;&amp;ncy;&amp;kcy;&amp;icy; &amp;pcy;&amp;ocy; &amp;zcy;&amp;acy;&amp;pcy;&amp;rcy;&amp;ocy;&amp;scy;&amp;ucy; &amp;kcy;&amp;acy;&amp;rcy;&amp;tcy;&amp;icy;&amp;ncy;&amp;kcy;&amp;icy; &amp;dcy;&amp;lcy;&amp;yacy; &amp;dcy;&amp;iecy;&amp;tcy;&amp;iecy;&amp;jcy; &amp;vcy; &amp;gcy;&amp;ocy;&amp;scy;&amp;tcy;&amp;yacy;&amp;khcy; &amp;ucy; &amp;bcy;&amp;acy;&amp;bcy;&amp;ucy;&amp;shcy;&amp;kcy;&amp;i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452042"/>
            <a:ext cx="3857652" cy="240595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71480"/>
            <a:ext cx="6715172" cy="2714644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за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4" name="Picture 1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 t="10453" b="28136"/>
          <a:stretch>
            <a:fillRect/>
          </a:stretch>
        </p:blipFill>
        <p:spPr bwMode="auto">
          <a:xfrm>
            <a:off x="4865178" y="142852"/>
            <a:ext cx="4278822" cy="32861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2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/>
          <a:srcRect l="21484" b="20492"/>
          <a:stretch>
            <a:fillRect/>
          </a:stretch>
        </p:blipFill>
        <p:spPr bwMode="auto">
          <a:xfrm>
            <a:off x="0" y="3429000"/>
            <a:ext cx="4326805" cy="328612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4500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Есть одна замечательная страна, необычная страна. Почему необычная? Потому что в этой стране всегда звучит музыка. И это – Музыкальная страна. Её жители поют любимые песни и утром, и днем, и вечером. В будни и праздники они танцуют весёлые польки и радостные вальсы. Оркестры звучат на площадях и бульварах, а жители этой страны с удовольствием слушают новые и старые музыкальные сочинения.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786190"/>
            <a:ext cx="428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И только когда солнышко заходит за горизонт, и его сменяет бледноликая луна, музыка умолкает, предоставляя жителям этой волшебной страны слышать её в своих снах, в своих кроватках, в своих музыкальных домиках.</a:t>
            </a:r>
          </a:p>
          <a:p>
            <a:pPr algn="just"/>
            <a:r>
              <a:rPr lang="ru-RU" dirty="0" smtClean="0"/>
              <a:t>	С жителями одного </a:t>
            </a:r>
            <a:r>
              <a:rPr lang="ru-RU" dirty="0" err="1" smtClean="0"/>
              <a:t>музы-кального</a:t>
            </a:r>
            <a:r>
              <a:rPr lang="ru-RU" dirty="0" smtClean="0"/>
              <a:t> домика нам предстоит повстречаться в нашей музыкальной истории.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pic>
        <p:nvPicPr>
          <p:cNvPr id="3" name="irc_mi" descr="http://img-fotki.yandex.ru/get/5811/19411616.ca/0_7c778_2e65da08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35719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50004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Знакомьтесь, это Соня. Соня очень любит музыку, любит петь и учится играть на инструменте. А еще Соня любит фантазировать. Однажды ей показалось, что в её имени спряталась нотка «соль». И Соня сочинила о себе короткую песенку.</a:t>
            </a:r>
            <a:endParaRPr lang="ru-RU" dirty="0"/>
          </a:p>
        </p:txBody>
      </p:sp>
      <p:pic>
        <p:nvPicPr>
          <p:cNvPr id="5" name="Picture 34" descr="&amp;Kcy;&amp;acy;&amp;rcy;&amp;tcy;&amp;icy;&amp;ncy;&amp;kcy;&amp;icy; &amp;pcy;&amp;ocy; &amp;zcy;&amp;acy;&amp;pcy;&amp;rcy;&amp;ocy;&amp;scy;&amp;ucy; &amp;kcy;&amp;acy;&amp;rcy;&amp;tcy;&amp;icy;&amp;ncy;&amp;kcy;&amp;icy; &amp;ncy;&amp;ocy;&amp;tcy;&amp;ncy;&amp;ycy;&amp;jcy; &amp;scy;&amp;tcy;&amp;acy;&amp;ncy;"/>
          <p:cNvPicPr>
            <a:picLocks noChangeAspect="1" noChangeArrowheads="1"/>
          </p:cNvPicPr>
          <p:nvPr/>
        </p:nvPicPr>
        <p:blipFill>
          <a:blip r:embed="rId4"/>
          <a:srcRect l="37500"/>
          <a:stretch>
            <a:fillRect/>
          </a:stretch>
        </p:blipFill>
        <p:spPr bwMode="auto">
          <a:xfrm>
            <a:off x="4000496" y="2357430"/>
            <a:ext cx="4857784" cy="1038195"/>
          </a:xfrm>
          <a:prstGeom prst="rect">
            <a:avLst/>
          </a:prstGeom>
          <a:noFill/>
        </p:spPr>
      </p:pic>
      <p:pic>
        <p:nvPicPr>
          <p:cNvPr id="6" name="Picture 34" descr="&amp;Kcy;&amp;acy;&amp;rcy;&amp;tcy;&amp;icy;&amp;ncy;&amp;kcy;&amp;icy; &amp;pcy;&amp;ocy; &amp;zcy;&amp;acy;&amp;pcy;&amp;rcy;&amp;ocy;&amp;scy;&amp;ucy; &amp;kcy;&amp;acy;&amp;rcy;&amp;tcy;&amp;icy;&amp;ncy;&amp;kcy;&amp;icy; &amp;ncy;&amp;ocy;&amp;tcy;&amp;ncy;&amp;ycy;&amp;jcy; &amp;scy;&amp;tcy;&amp;acy;&amp;ncy;"/>
          <p:cNvPicPr>
            <a:picLocks noChangeAspect="1" noChangeArrowheads="1"/>
          </p:cNvPicPr>
          <p:nvPr/>
        </p:nvPicPr>
        <p:blipFill>
          <a:blip r:embed="rId4"/>
          <a:srcRect l="37500"/>
          <a:stretch>
            <a:fillRect/>
          </a:stretch>
        </p:blipFill>
        <p:spPr bwMode="auto">
          <a:xfrm>
            <a:off x="4000496" y="3786190"/>
            <a:ext cx="4857784" cy="1038195"/>
          </a:xfrm>
          <a:prstGeom prst="rect">
            <a:avLst/>
          </a:prstGeom>
          <a:noFill/>
        </p:spPr>
      </p:pic>
      <p:pic>
        <p:nvPicPr>
          <p:cNvPr id="7" name="Picture 5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214554"/>
            <a:ext cx="642942" cy="1355184"/>
          </a:xfrm>
          <a:prstGeom prst="rect">
            <a:avLst/>
          </a:prstGeom>
          <a:noFill/>
        </p:spPr>
      </p:pic>
      <p:pic>
        <p:nvPicPr>
          <p:cNvPr id="8" name="Picture 5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643314"/>
            <a:ext cx="642942" cy="1355184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4857752" y="292893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785652" y="2714620"/>
            <a:ext cx="572298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Дуга 10"/>
          <p:cNvSpPr/>
          <p:nvPr/>
        </p:nvSpPr>
        <p:spPr>
          <a:xfrm>
            <a:off x="6000760" y="2428868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57818" y="292893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857884" y="292893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429388" y="292893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6357950" y="2714620"/>
            <a:ext cx="57150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>
            <a:off x="6572264" y="2428868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929454" y="292893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7000892" y="2428868"/>
            <a:ext cx="214314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500958" y="292893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7643834" y="2428868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7429123" y="2715017"/>
            <a:ext cx="57229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8001024" y="292893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5285983" y="2715017"/>
            <a:ext cx="57229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>
            <a:off x="5500694" y="2428868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4786314" y="2714620"/>
            <a:ext cx="57150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/>
          <p:nvPr/>
        </p:nvSpPr>
        <p:spPr>
          <a:xfrm>
            <a:off x="5000628" y="2428868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6314" y="3286124"/>
            <a:ext cx="389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Со  -  </a:t>
            </a:r>
            <a:r>
              <a:rPr lang="ru-RU" dirty="0" err="1" smtClean="0">
                <a:solidFill>
                  <a:schemeClr val="tx2"/>
                </a:solidFill>
              </a:rPr>
              <a:t>ня</a:t>
            </a:r>
            <a:r>
              <a:rPr lang="ru-RU" dirty="0" smtClean="0">
                <a:solidFill>
                  <a:schemeClr val="tx2"/>
                </a:solidFill>
              </a:rPr>
              <a:t>     на  -  ша     хо  -   </a:t>
            </a:r>
            <a:r>
              <a:rPr lang="ru-RU" dirty="0" err="1" smtClean="0">
                <a:solidFill>
                  <a:schemeClr val="tx2"/>
                </a:solidFill>
              </a:rPr>
              <a:t>ро</a:t>
            </a:r>
            <a:r>
              <a:rPr lang="ru-RU" dirty="0" smtClean="0">
                <a:solidFill>
                  <a:schemeClr val="tx2"/>
                </a:solidFill>
              </a:rPr>
              <a:t>  -  ша,    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6858016" y="2714620"/>
            <a:ext cx="57150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7929586" y="2714620"/>
            <a:ext cx="57150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786314" y="4714884"/>
            <a:ext cx="376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Ра   -  до - </a:t>
            </a:r>
            <a:r>
              <a:rPr lang="ru-RU" dirty="0" err="1" smtClean="0">
                <a:solidFill>
                  <a:schemeClr val="tx2"/>
                </a:solidFill>
              </a:rPr>
              <a:t>стно</a:t>
            </a:r>
            <a:r>
              <a:rPr lang="ru-RU" dirty="0" smtClean="0">
                <a:solidFill>
                  <a:schemeClr val="tx2"/>
                </a:solidFill>
              </a:rPr>
              <a:t>   по  -  </a:t>
            </a:r>
            <a:r>
              <a:rPr lang="ru-RU" dirty="0" err="1" smtClean="0">
                <a:solidFill>
                  <a:schemeClr val="tx2"/>
                </a:solidFill>
              </a:rPr>
              <a:t>ёт</a:t>
            </a:r>
            <a:r>
              <a:rPr lang="ru-RU" dirty="0" smtClean="0">
                <a:solidFill>
                  <a:schemeClr val="tx2"/>
                </a:solidFill>
              </a:rPr>
              <a:t>       </a:t>
            </a:r>
            <a:r>
              <a:rPr lang="ru-RU" dirty="0" err="1" smtClean="0">
                <a:solidFill>
                  <a:schemeClr val="tx2"/>
                </a:solidFill>
              </a:rPr>
              <a:t>ду</a:t>
            </a:r>
            <a:r>
              <a:rPr lang="ru-RU" dirty="0" smtClean="0">
                <a:solidFill>
                  <a:schemeClr val="tx2"/>
                </a:solidFill>
              </a:rPr>
              <a:t>  -  ша.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929190" y="435769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500694" y="435769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000760" y="435769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500826" y="435769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000892" y="435769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572396" y="435769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072462" y="435769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>
            <a:off x="5072066" y="3929066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 flipH="1" flipV="1">
            <a:off x="4893471" y="4179099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5464975" y="4179099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5965041" y="4179099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6465107" y="4179099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6965173" y="4179099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7536677" y="4179099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 flipH="1" flipV="1">
            <a:off x="8036743" y="4179099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Дуга 54"/>
          <p:cNvSpPr/>
          <p:nvPr/>
        </p:nvSpPr>
        <p:spPr>
          <a:xfrm>
            <a:off x="7715272" y="3929066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>
            <a:off x="7143768" y="3929066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>
            <a:off x="6643702" y="3929066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>
            <a:off x="6143636" y="3929066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>
            <a:off x="5643570" y="3929066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286248" y="521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Соня живёт на втором этаже пятиэтажного дома. Поэтому на нотном стане нотка «соль» расположилась на второй линеечке. 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5400000" flipH="1" flipV="1">
            <a:off x="8430049" y="4214421"/>
            <a:ext cx="71438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8430049" y="2785661"/>
            <a:ext cx="71438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pic>
        <p:nvPicPr>
          <p:cNvPr id="3" name="irc_mi" descr="http://art-apple.ru/albums/userpics/10001/illustration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36433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286248" y="428604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А это Миша – школьный друг Сони. Миша тоже увлекается музыкой, но предпочитает её слушать. В имени своего друга Соня тоже разглядела нотку – </a:t>
            </a:r>
            <a:r>
              <a:rPr lang="ru-RU" dirty="0" err="1" smtClean="0"/>
              <a:t>нотку</a:t>
            </a:r>
            <a:r>
              <a:rPr lang="ru-RU" dirty="0" smtClean="0"/>
              <a:t> «ми». Детям показалось это забавным, и они, взявшись за руки, закружились. </a:t>
            </a:r>
            <a:endParaRPr lang="ru-RU" dirty="0"/>
          </a:p>
        </p:txBody>
      </p:sp>
      <p:pic>
        <p:nvPicPr>
          <p:cNvPr id="5" name="Picture 34" descr="&amp;Kcy;&amp;acy;&amp;rcy;&amp;tcy;&amp;icy;&amp;ncy;&amp;kcy;&amp;icy; &amp;pcy;&amp;ocy; &amp;zcy;&amp;acy;&amp;pcy;&amp;rcy;&amp;ocy;&amp;scy;&amp;ucy; &amp;kcy;&amp;acy;&amp;rcy;&amp;tcy;&amp;icy;&amp;ncy;&amp;kcy;&amp;icy; &amp;ncy;&amp;ocy;&amp;tcy;&amp;ncy;&amp;ycy;&amp;jcy; &amp;scy;&amp;tcy;&amp;acy;&amp;ncy;"/>
          <p:cNvPicPr>
            <a:picLocks noChangeAspect="1" noChangeArrowheads="1"/>
          </p:cNvPicPr>
          <p:nvPr/>
        </p:nvPicPr>
        <p:blipFill>
          <a:blip r:embed="rId4"/>
          <a:srcRect l="37500"/>
          <a:stretch>
            <a:fillRect/>
          </a:stretch>
        </p:blipFill>
        <p:spPr bwMode="auto">
          <a:xfrm>
            <a:off x="4071934" y="2285992"/>
            <a:ext cx="4929222" cy="1038195"/>
          </a:xfrm>
          <a:prstGeom prst="rect">
            <a:avLst/>
          </a:prstGeom>
          <a:noFill/>
        </p:spPr>
      </p:pic>
      <p:pic>
        <p:nvPicPr>
          <p:cNvPr id="6" name="Picture 34" descr="&amp;Kcy;&amp;acy;&amp;rcy;&amp;tcy;&amp;icy;&amp;ncy;&amp;kcy;&amp;icy; &amp;pcy;&amp;ocy; &amp;zcy;&amp;acy;&amp;pcy;&amp;rcy;&amp;ocy;&amp;scy;&amp;ucy; &amp;kcy;&amp;acy;&amp;rcy;&amp;tcy;&amp;icy;&amp;ncy;&amp;kcy;&amp;icy; &amp;ncy;&amp;ocy;&amp;tcy;&amp;ncy;&amp;ycy;&amp;jcy; &amp;scy;&amp;tcy;&amp;acy;&amp;ncy;"/>
          <p:cNvPicPr>
            <a:picLocks noChangeAspect="1" noChangeArrowheads="1"/>
          </p:cNvPicPr>
          <p:nvPr/>
        </p:nvPicPr>
        <p:blipFill>
          <a:blip r:embed="rId4"/>
          <a:srcRect l="37500"/>
          <a:stretch>
            <a:fillRect/>
          </a:stretch>
        </p:blipFill>
        <p:spPr bwMode="auto">
          <a:xfrm>
            <a:off x="4071934" y="3643314"/>
            <a:ext cx="4929222" cy="10381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6248" y="5000636"/>
            <a:ext cx="4500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Миша не только школьный друг Сони, но и сосед, так как живёт с девочкой в одном доме, только на первом этаже, поэтому нота «ми» пишется на первой линейке.</a:t>
            </a:r>
            <a:endParaRPr lang="ru-RU" dirty="0"/>
          </a:p>
        </p:txBody>
      </p:sp>
      <p:pic>
        <p:nvPicPr>
          <p:cNvPr id="8" name="Picture 5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143116"/>
            <a:ext cx="642942" cy="1355184"/>
          </a:xfrm>
          <a:prstGeom prst="rect">
            <a:avLst/>
          </a:prstGeom>
          <a:noFill/>
        </p:spPr>
      </p:pic>
      <p:pic>
        <p:nvPicPr>
          <p:cNvPr id="9" name="Picture 5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500438"/>
            <a:ext cx="642942" cy="1355184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929190" y="435769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29256" y="435769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00760" y="4214818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00826" y="4214818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00892" y="435769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572396" y="4214818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072462" y="435769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5072066" y="3929066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4893471" y="4179099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5393537" y="4179099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2" idx="6"/>
          </p:cNvCxnSpPr>
          <p:nvPr/>
        </p:nvCxnSpPr>
        <p:spPr>
          <a:xfrm flipV="1">
            <a:off x="6215074" y="3714752"/>
            <a:ext cx="794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3" idx="6"/>
          </p:cNvCxnSpPr>
          <p:nvPr/>
        </p:nvCxnSpPr>
        <p:spPr>
          <a:xfrm flipV="1">
            <a:off x="6715140" y="3714752"/>
            <a:ext cx="794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6965173" y="4179099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7501355" y="4000107"/>
            <a:ext cx="57150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8036743" y="4179099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>
            <a:off x="7715272" y="3714752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7143768" y="3929066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>
            <a:off x="6643702" y="3714752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>
            <a:off x="6143636" y="3714752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>
            <a:off x="5572132" y="3929066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572528" y="435769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8536809" y="4179099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>
            <a:off x="8215338" y="3929066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>
            <a:off x="8715404" y="3929066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8572528" y="300037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143900" y="300037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572396" y="2857496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072330" y="2857496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500826" y="300037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000760" y="300037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357818" y="2857496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857752" y="2857496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8536809" y="2821777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8108181" y="2821777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7536677" y="2678901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7036611" y="2678901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 flipH="1" flipV="1">
            <a:off x="6465107" y="2821777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5965041" y="2821777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5322099" y="2678901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4822033" y="2678901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Дуга 57"/>
          <p:cNvSpPr/>
          <p:nvPr/>
        </p:nvSpPr>
        <p:spPr>
          <a:xfrm>
            <a:off x="8715404" y="2571744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>
            <a:off x="8286776" y="2571744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>
            <a:off x="7715272" y="2428868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уга 60"/>
          <p:cNvSpPr/>
          <p:nvPr/>
        </p:nvSpPr>
        <p:spPr>
          <a:xfrm>
            <a:off x="7215206" y="2428868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>
            <a:off x="6643702" y="2571744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>
            <a:off x="6143636" y="2571744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/>
          <p:nvPr/>
        </p:nvSpPr>
        <p:spPr>
          <a:xfrm>
            <a:off x="5500694" y="2428868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уга 64"/>
          <p:cNvSpPr/>
          <p:nvPr/>
        </p:nvSpPr>
        <p:spPr>
          <a:xfrm>
            <a:off x="5000628" y="2428868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4714876" y="328612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Со  -  </a:t>
            </a:r>
            <a:r>
              <a:rPr lang="ru-RU" dirty="0" err="1" smtClean="0">
                <a:solidFill>
                  <a:schemeClr val="tx2"/>
                </a:solidFill>
              </a:rPr>
              <a:t>ня</a:t>
            </a:r>
            <a:r>
              <a:rPr lang="ru-RU" dirty="0" smtClean="0">
                <a:solidFill>
                  <a:schemeClr val="tx2"/>
                </a:solidFill>
              </a:rPr>
              <a:t>,      Ми  -  ша    по  - </a:t>
            </a:r>
            <a:r>
              <a:rPr lang="ru-RU" dirty="0" err="1" smtClean="0">
                <a:solidFill>
                  <a:schemeClr val="tx2"/>
                </a:solidFill>
              </a:rPr>
              <a:t>дру</a:t>
            </a:r>
            <a:r>
              <a:rPr lang="ru-RU" dirty="0" smtClean="0">
                <a:solidFill>
                  <a:schemeClr val="tx2"/>
                </a:solidFill>
              </a:rPr>
              <a:t>  -  </a:t>
            </a:r>
            <a:r>
              <a:rPr lang="ru-RU" dirty="0" err="1" smtClean="0">
                <a:solidFill>
                  <a:schemeClr val="tx2"/>
                </a:solidFill>
              </a:rPr>
              <a:t>жи</a:t>
            </a:r>
            <a:r>
              <a:rPr lang="ru-RU" dirty="0" smtClean="0">
                <a:solidFill>
                  <a:schemeClr val="tx2"/>
                </a:solidFill>
              </a:rPr>
              <a:t> - </a:t>
            </a:r>
            <a:r>
              <a:rPr lang="ru-RU" dirty="0" err="1" smtClean="0">
                <a:solidFill>
                  <a:schemeClr val="tx2"/>
                </a:solidFill>
              </a:rPr>
              <a:t>лись</a:t>
            </a:r>
            <a:r>
              <a:rPr lang="ru-RU" dirty="0" smtClean="0">
                <a:solidFill>
                  <a:schemeClr val="tx2"/>
                </a:solidFill>
              </a:rPr>
              <a:t>,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29124" y="457200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 школь - ном  </a:t>
            </a:r>
            <a:r>
              <a:rPr lang="ru-RU" dirty="0" err="1" smtClean="0">
                <a:solidFill>
                  <a:schemeClr val="tx2"/>
                </a:solidFill>
              </a:rPr>
              <a:t>ва</a:t>
            </a:r>
            <a:r>
              <a:rPr lang="ru-RU" dirty="0" smtClean="0">
                <a:solidFill>
                  <a:schemeClr val="tx2"/>
                </a:solidFill>
              </a:rPr>
              <a:t> - </a:t>
            </a:r>
            <a:r>
              <a:rPr lang="ru-RU" dirty="0" err="1" smtClean="0">
                <a:solidFill>
                  <a:schemeClr val="tx2"/>
                </a:solidFill>
              </a:rPr>
              <a:t>льсе</a:t>
            </a:r>
            <a:r>
              <a:rPr lang="ru-RU" dirty="0" smtClean="0">
                <a:solidFill>
                  <a:schemeClr val="tx2"/>
                </a:solidFill>
              </a:rPr>
              <a:t>   за  -  </a:t>
            </a:r>
            <a:r>
              <a:rPr lang="ru-RU" dirty="0" err="1" smtClean="0">
                <a:solidFill>
                  <a:schemeClr val="tx2"/>
                </a:solidFill>
              </a:rPr>
              <a:t>кру</a:t>
            </a:r>
            <a:r>
              <a:rPr lang="ru-RU" dirty="0" smtClean="0">
                <a:solidFill>
                  <a:schemeClr val="tx2"/>
                </a:solidFill>
              </a:rPr>
              <a:t> - </a:t>
            </a:r>
            <a:r>
              <a:rPr lang="ru-RU" dirty="0" err="1" smtClean="0">
                <a:solidFill>
                  <a:schemeClr val="tx2"/>
                </a:solidFill>
              </a:rPr>
              <a:t>жи</a:t>
            </a:r>
            <a:r>
              <a:rPr lang="ru-RU" dirty="0" smtClean="0">
                <a:solidFill>
                  <a:schemeClr val="tx2"/>
                </a:solidFill>
              </a:rPr>
              <a:t> - </a:t>
            </a:r>
            <a:r>
              <a:rPr lang="ru-RU" dirty="0" err="1" smtClean="0">
                <a:solidFill>
                  <a:schemeClr val="tx2"/>
                </a:solidFill>
              </a:rPr>
              <a:t>лись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rot="5400000" flipH="1" flipV="1">
            <a:off x="8572925" y="4071545"/>
            <a:ext cx="71438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 flipH="1" flipV="1">
            <a:off x="8572925" y="2714223"/>
            <a:ext cx="71438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pic>
        <p:nvPicPr>
          <p:cNvPr id="1034" name="Picture 1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 t="33972" r="7406"/>
          <a:stretch>
            <a:fillRect/>
          </a:stretch>
        </p:blipFill>
        <p:spPr bwMode="auto">
          <a:xfrm>
            <a:off x="214282" y="1428736"/>
            <a:ext cx="3500462" cy="383098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" name="irc_mi" descr="http://gif-deti.ucoz.ru/_ph/24/2/736485484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30003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14810" y="428604"/>
            <a:ext cx="4572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У Миши есть маленькая сестричка Фаина, но родители и Миша называют её коротким и ласковым именем Фаня. Когда Соня приходила в гости к Мише, она с удовольствием играла с Фаней и учила её петь песенки. Так Соня заметила, что и в имени Фаня тоже есть нотка – </a:t>
            </a:r>
            <a:r>
              <a:rPr lang="ru-RU" dirty="0" err="1" smtClean="0"/>
              <a:t>нотка</a:t>
            </a:r>
            <a:r>
              <a:rPr lang="ru-RU" dirty="0" smtClean="0"/>
              <a:t> «фа». </a:t>
            </a:r>
          </a:p>
          <a:p>
            <a:pPr algn="just"/>
            <a:r>
              <a:rPr lang="ru-RU" dirty="0" smtClean="0"/>
              <a:t>	Как-то дети пошли гулять, но начался дождь. И, чтобы не намокнуть, они спрятались под крышей.</a:t>
            </a:r>
            <a:endParaRPr lang="ru-RU" dirty="0"/>
          </a:p>
        </p:txBody>
      </p:sp>
      <p:pic>
        <p:nvPicPr>
          <p:cNvPr id="12" name="Picture 34" descr="&amp;Kcy;&amp;acy;&amp;rcy;&amp;tcy;&amp;icy;&amp;ncy;&amp;kcy;&amp;icy; &amp;pcy;&amp;ocy; &amp;zcy;&amp;acy;&amp;pcy;&amp;rcy;&amp;ocy;&amp;scy;&amp;ucy; &amp;kcy;&amp;acy;&amp;rcy;&amp;tcy;&amp;icy;&amp;ncy;&amp;kcy;&amp;icy; &amp;ncy;&amp;ocy;&amp;tcy;&amp;ncy;&amp;ycy;&amp;jcy; &amp;scy;&amp;tcy;&amp;acy;&amp;ncy;"/>
          <p:cNvPicPr>
            <a:picLocks noChangeAspect="1" noChangeArrowheads="1"/>
          </p:cNvPicPr>
          <p:nvPr/>
        </p:nvPicPr>
        <p:blipFill>
          <a:blip r:embed="rId5"/>
          <a:srcRect l="37500"/>
          <a:stretch>
            <a:fillRect/>
          </a:stretch>
        </p:blipFill>
        <p:spPr bwMode="auto">
          <a:xfrm>
            <a:off x="4214810" y="3571876"/>
            <a:ext cx="4786378" cy="1038195"/>
          </a:xfrm>
          <a:prstGeom prst="rect">
            <a:avLst/>
          </a:prstGeom>
          <a:noFill/>
        </p:spPr>
      </p:pic>
      <p:pic>
        <p:nvPicPr>
          <p:cNvPr id="13" name="Picture 34" descr="&amp;Kcy;&amp;acy;&amp;rcy;&amp;tcy;&amp;icy;&amp;ncy;&amp;kcy;&amp;icy; &amp;pcy;&amp;ocy; &amp;zcy;&amp;acy;&amp;pcy;&amp;rcy;&amp;ocy;&amp;scy;&amp;ucy; &amp;kcy;&amp;acy;&amp;rcy;&amp;tcy;&amp;icy;&amp;ncy;&amp;kcy;&amp;icy; &amp;ncy;&amp;ocy;&amp;tcy;&amp;ncy;&amp;ycy;&amp;jcy; &amp;scy;&amp;tcy;&amp;acy;&amp;ncy;"/>
          <p:cNvPicPr>
            <a:picLocks noChangeAspect="1" noChangeArrowheads="1"/>
          </p:cNvPicPr>
          <p:nvPr/>
        </p:nvPicPr>
        <p:blipFill>
          <a:blip r:embed="rId5"/>
          <a:srcRect l="37500"/>
          <a:stretch>
            <a:fillRect/>
          </a:stretch>
        </p:blipFill>
        <p:spPr bwMode="auto">
          <a:xfrm>
            <a:off x="4214778" y="5000636"/>
            <a:ext cx="4714940" cy="1038195"/>
          </a:xfrm>
          <a:prstGeom prst="rect">
            <a:avLst/>
          </a:prstGeom>
          <a:noFill/>
        </p:spPr>
      </p:pic>
      <p:pic>
        <p:nvPicPr>
          <p:cNvPr id="15" name="Picture 5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429000"/>
            <a:ext cx="642942" cy="1355184"/>
          </a:xfrm>
          <a:prstGeom prst="rect">
            <a:avLst/>
          </a:prstGeom>
          <a:noFill/>
        </p:spPr>
      </p:pic>
      <p:pic>
        <p:nvPicPr>
          <p:cNvPr id="16" name="Picture 5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4857760"/>
            <a:ext cx="642942" cy="1355184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4929190" y="4214818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00694" y="4214818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72198" y="414338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43702" y="414338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929190" y="5643578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500694" y="5643578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215206" y="4286256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>
            <a:off x="5072066" y="3714752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7" idx="6"/>
          </p:cNvCxnSpPr>
          <p:nvPr/>
        </p:nvCxnSpPr>
        <p:spPr>
          <a:xfrm flipV="1">
            <a:off x="5143504" y="3714752"/>
            <a:ext cx="794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36" idx="0"/>
          </p:cNvCxnSpPr>
          <p:nvPr/>
        </p:nvCxnSpPr>
        <p:spPr>
          <a:xfrm rot="5400000" flipH="1" flipV="1">
            <a:off x="5428859" y="4000901"/>
            <a:ext cx="57229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6036479" y="396478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6607983" y="396478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4893471" y="5464983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5464975" y="5464983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8108181" y="4107661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>
            <a:off x="5643570" y="521495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>
            <a:off x="5072066" y="521495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>
            <a:off x="6786578" y="3714752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>
            <a:off x="6215074" y="3714752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>
            <a:off x="5643570" y="3714752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8143900" y="4286256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7179487" y="4107661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8143900" y="5643578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643834" y="5643578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143768" y="5643578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072198" y="5643578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8108181" y="5464983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 flipH="1" flipV="1">
            <a:off x="7608115" y="5464983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7108049" y="5464983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6036479" y="5464983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Дуга 50"/>
          <p:cNvSpPr/>
          <p:nvPr/>
        </p:nvSpPr>
        <p:spPr>
          <a:xfrm>
            <a:off x="7786710" y="521495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уга 51"/>
          <p:cNvSpPr/>
          <p:nvPr/>
        </p:nvSpPr>
        <p:spPr>
          <a:xfrm>
            <a:off x="7286644" y="521495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4714876" y="457200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tx2"/>
                </a:solidFill>
              </a:rPr>
              <a:t>Фа  -  </a:t>
            </a:r>
            <a:r>
              <a:rPr lang="ru-RU" dirty="0" err="1" smtClean="0">
                <a:solidFill>
                  <a:schemeClr val="tx2"/>
                </a:solidFill>
              </a:rPr>
              <a:t>ня</a:t>
            </a:r>
            <a:r>
              <a:rPr lang="ru-RU" dirty="0" smtClean="0">
                <a:solidFill>
                  <a:schemeClr val="tx2"/>
                </a:solidFill>
              </a:rPr>
              <a:t>,      Со  -  </a:t>
            </a:r>
            <a:r>
              <a:rPr lang="ru-RU" dirty="0" err="1" smtClean="0">
                <a:solidFill>
                  <a:schemeClr val="tx2"/>
                </a:solidFill>
              </a:rPr>
              <a:t>ня</a:t>
            </a:r>
            <a:r>
              <a:rPr lang="ru-RU" dirty="0" smtClean="0">
                <a:solidFill>
                  <a:schemeClr val="tx2"/>
                </a:solidFill>
              </a:rPr>
              <a:t>,      Ми     -     ша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57752" y="614364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От      до  - </a:t>
            </a:r>
            <a:r>
              <a:rPr lang="ru-RU" dirty="0" err="1" smtClean="0">
                <a:solidFill>
                  <a:schemeClr val="tx2"/>
                </a:solidFill>
              </a:rPr>
              <a:t>ждя</a:t>
            </a:r>
            <a:r>
              <a:rPr lang="ru-RU" dirty="0" smtClean="0">
                <a:solidFill>
                  <a:schemeClr val="tx2"/>
                </a:solidFill>
              </a:rPr>
              <a:t>                и     </a:t>
            </a:r>
            <a:r>
              <a:rPr lang="ru-RU" dirty="0" err="1" smtClean="0">
                <a:solidFill>
                  <a:schemeClr val="tx2"/>
                </a:solidFill>
              </a:rPr>
              <a:t>гро</a:t>
            </a:r>
            <a:r>
              <a:rPr lang="ru-RU" dirty="0" smtClean="0">
                <a:solidFill>
                  <a:schemeClr val="tx2"/>
                </a:solidFill>
              </a:rPr>
              <a:t> -  </a:t>
            </a:r>
            <a:r>
              <a:rPr lang="ru-RU" dirty="0" err="1" smtClean="0">
                <a:solidFill>
                  <a:schemeClr val="tx2"/>
                </a:solidFill>
              </a:rPr>
              <a:t>зы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8501487" y="5428867"/>
            <a:ext cx="71438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8572925" y="4000107"/>
            <a:ext cx="71438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25606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00306"/>
            <a:ext cx="5642337" cy="402776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Picture 34" descr="&amp;Kcy;&amp;acy;&amp;rcy;&amp;tcy;&amp;icy;&amp;ncy;&amp;kcy;&amp;icy; &amp;pcy;&amp;ocy; &amp;zcy;&amp;acy;&amp;pcy;&amp;rcy;&amp;ocy;&amp;scy;&amp;ucy; &amp;kcy;&amp;acy;&amp;rcy;&amp;tcy;&amp;icy;&amp;ncy;&amp;kcy;&amp;icy; &amp;ncy;&amp;ocy;&amp;tcy;&amp;ncy;&amp;ycy;&amp;jcy; &amp;scy;&amp;tcy;&amp;acy;&amp;ncy;"/>
          <p:cNvPicPr>
            <a:picLocks noChangeAspect="1" noChangeArrowheads="1"/>
          </p:cNvPicPr>
          <p:nvPr/>
        </p:nvPicPr>
        <p:blipFill>
          <a:blip r:embed="rId4"/>
          <a:srcRect l="37500"/>
          <a:stretch>
            <a:fillRect/>
          </a:stretch>
        </p:blipFill>
        <p:spPr bwMode="auto">
          <a:xfrm>
            <a:off x="500034" y="1071546"/>
            <a:ext cx="4643470" cy="1038195"/>
          </a:xfrm>
          <a:prstGeom prst="rect">
            <a:avLst/>
          </a:prstGeom>
          <a:noFill/>
        </p:spPr>
      </p:pic>
      <p:pic>
        <p:nvPicPr>
          <p:cNvPr id="11" name="Picture 5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928670"/>
            <a:ext cx="642942" cy="1355184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285852" y="1714488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928794" y="1714488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28860" y="164305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00364" y="164305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643306" y="1785926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86248" y="1785926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1250133" y="1535893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1893075" y="1535893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2393141" y="146445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2964645" y="146445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3607587" y="1607331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4250529" y="1607331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>
            <a:off x="3143240" y="128586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2571736" y="128586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>
            <a:off x="2071670" y="1357298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>
            <a:off x="1428728" y="1357298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071538" y="21431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2"/>
                </a:solidFill>
              </a:rPr>
              <a:t>спря</a:t>
            </a:r>
            <a:r>
              <a:rPr lang="ru-RU" dirty="0" smtClean="0">
                <a:solidFill>
                  <a:schemeClr val="tx2"/>
                </a:solidFill>
              </a:rPr>
              <a:t>  -  та    </a:t>
            </a:r>
            <a:r>
              <a:rPr lang="ru-RU" dirty="0" err="1" smtClean="0">
                <a:solidFill>
                  <a:schemeClr val="tx2"/>
                </a:solidFill>
              </a:rPr>
              <a:t>лись</a:t>
            </a:r>
            <a:r>
              <a:rPr lang="ru-RU" dirty="0" smtClean="0">
                <a:solidFill>
                  <a:schemeClr val="tx2"/>
                </a:solidFill>
              </a:rPr>
              <a:t>   под      </a:t>
            </a:r>
            <a:r>
              <a:rPr lang="ru-RU" dirty="0" err="1" smtClean="0">
                <a:solidFill>
                  <a:schemeClr val="tx2"/>
                </a:solidFill>
              </a:rPr>
              <a:t>кры</a:t>
            </a:r>
            <a:r>
              <a:rPr lang="ru-RU" dirty="0" smtClean="0">
                <a:solidFill>
                  <a:schemeClr val="tx2"/>
                </a:solidFill>
              </a:rPr>
              <a:t> – шей.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4715273" y="1499777"/>
            <a:ext cx="71438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86446" y="1071546"/>
            <a:ext cx="30718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А когда закончился дождь, и снова выглянуло солнышко, дети пошли домой. Чтобы маленькая Фаня не потерялась, её Миша и Соня вели за руки. Так Фаня оказалась между Мишей и Соней. Нотка «фа» на нотном стане </a:t>
            </a:r>
            <a:r>
              <a:rPr lang="ru-RU" dirty="0" err="1" smtClean="0"/>
              <a:t>распо-ложилась</a:t>
            </a:r>
            <a:r>
              <a:rPr lang="ru-RU" dirty="0" smtClean="0"/>
              <a:t> между первой и второй линейкой.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3" name="Picture 1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 l="3704" r="3704"/>
          <a:stretch>
            <a:fillRect/>
          </a:stretch>
        </p:blipFill>
        <p:spPr bwMode="auto">
          <a:xfrm>
            <a:off x="214282" y="1357298"/>
            <a:ext cx="3571900" cy="385765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286248" y="500042"/>
            <a:ext cx="45005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Сегодня у Сони день рождения. У неё прекрасное настроение. К ней пришли друзья и подарили много подарков, но больше всего Соне понравилась новая кукла. От удовольствия Соня стала напевать: «Ля-ля-ля…». «Точно! Назову тебя Лялей,  – воскликнула девочка,  – так и в твоём имени будет нотка – </a:t>
            </a:r>
            <a:r>
              <a:rPr lang="ru-RU" dirty="0" err="1" smtClean="0"/>
              <a:t>нотка</a:t>
            </a:r>
            <a:r>
              <a:rPr lang="ru-RU" dirty="0" smtClean="0"/>
              <a:t> «ля»».  Довольная собой Соня подбросила куклу вверх, поэтому на нотном стане нота «ля» расположилась выше «соль»  – между второй и третьей линейкой.</a:t>
            </a:r>
            <a:endParaRPr lang="ru-RU" dirty="0"/>
          </a:p>
        </p:txBody>
      </p:sp>
      <p:pic>
        <p:nvPicPr>
          <p:cNvPr id="5" name="Picture 34" descr="&amp;Kcy;&amp;acy;&amp;rcy;&amp;tcy;&amp;icy;&amp;ncy;&amp;kcy;&amp;icy; &amp;pcy;&amp;ocy; &amp;zcy;&amp;acy;&amp;pcy;&amp;rcy;&amp;ocy;&amp;scy;&amp;ucy; &amp;kcy;&amp;acy;&amp;rcy;&amp;tcy;&amp;icy;&amp;ncy;&amp;kcy;&amp;icy; &amp;ncy;&amp;ocy;&amp;tcy;&amp;ncy;&amp;ycy;&amp;jcy; &amp;scy;&amp;tcy;&amp;acy;&amp;ncy;"/>
          <p:cNvPicPr>
            <a:picLocks noChangeAspect="1" noChangeArrowheads="1"/>
          </p:cNvPicPr>
          <p:nvPr/>
        </p:nvPicPr>
        <p:blipFill>
          <a:blip r:embed="rId4"/>
          <a:srcRect l="37500"/>
          <a:stretch>
            <a:fillRect/>
          </a:stretch>
        </p:blipFill>
        <p:spPr bwMode="auto">
          <a:xfrm>
            <a:off x="4071934" y="3929066"/>
            <a:ext cx="4929222" cy="1038195"/>
          </a:xfrm>
          <a:prstGeom prst="rect">
            <a:avLst/>
          </a:prstGeom>
          <a:noFill/>
        </p:spPr>
      </p:pic>
      <p:pic>
        <p:nvPicPr>
          <p:cNvPr id="6" name="Picture 5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786190"/>
            <a:ext cx="642942" cy="1355184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4857752" y="450057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29256" y="450057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00760" y="442913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00826" y="442913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72330" y="450057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72396" y="450057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072462" y="450057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5000628" y="414338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4822033" y="432197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5393537" y="432197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5965041" y="4250537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6465107" y="4250537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7036611" y="432197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7536677" y="432197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8036743" y="432197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>
            <a:off x="7715272" y="414338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7215206" y="414338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>
            <a:off x="6643702" y="4071942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6143636" y="4071942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5572132" y="414338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4" descr="&amp;Kcy;&amp;acy;&amp;rcy;&amp;tcy;&amp;icy;&amp;ncy;&amp;kcy;&amp;icy; &amp;pcy;&amp;ocy; &amp;zcy;&amp;acy;&amp;pcy;&amp;rcy;&amp;ocy;&amp;scy;&amp;ucy; &amp;kcy;&amp;acy;&amp;rcy;&amp;tcy;&amp;icy;&amp;ncy;&amp;kcy;&amp;icy; &amp;ncy;&amp;ocy;&amp;tcy;&amp;ncy;&amp;ycy;&amp;jcy; &amp;scy;&amp;tcy;&amp;acy;&amp;ncy;"/>
          <p:cNvPicPr>
            <a:picLocks noChangeAspect="1" noChangeArrowheads="1"/>
          </p:cNvPicPr>
          <p:nvPr/>
        </p:nvPicPr>
        <p:blipFill>
          <a:blip r:embed="rId4"/>
          <a:srcRect l="37500"/>
          <a:stretch>
            <a:fillRect/>
          </a:stretch>
        </p:blipFill>
        <p:spPr bwMode="auto">
          <a:xfrm>
            <a:off x="4071934" y="5357826"/>
            <a:ext cx="4929222" cy="1038195"/>
          </a:xfrm>
          <a:prstGeom prst="rect">
            <a:avLst/>
          </a:prstGeom>
          <a:noFill/>
        </p:spPr>
      </p:pic>
      <p:pic>
        <p:nvPicPr>
          <p:cNvPr id="28" name="Picture 5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5214950"/>
            <a:ext cx="642942" cy="1355184"/>
          </a:xfrm>
          <a:prstGeom prst="rect">
            <a:avLst/>
          </a:prstGeom>
          <a:noFill/>
        </p:spPr>
      </p:pic>
      <p:sp>
        <p:nvSpPr>
          <p:cNvPr id="29" name="Овал 28"/>
          <p:cNvSpPr/>
          <p:nvPr/>
        </p:nvSpPr>
        <p:spPr>
          <a:xfrm>
            <a:off x="4929190" y="592933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4893471" y="575073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8572528" y="4429132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8536809" y="4250537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Дуга 32"/>
          <p:cNvSpPr/>
          <p:nvPr/>
        </p:nvSpPr>
        <p:spPr>
          <a:xfrm>
            <a:off x="8215338" y="414338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>
            <a:off x="8715404" y="4071942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5929322" y="5500702"/>
            <a:ext cx="309372" cy="614952"/>
          </a:xfrm>
          <a:custGeom>
            <a:avLst/>
            <a:gdLst>
              <a:gd name="connsiteX0" fmla="*/ 280416 w 309372"/>
              <a:gd name="connsiteY0" fmla="*/ 0 h 781812"/>
              <a:gd name="connsiteX1" fmla="*/ 106680 w 309372"/>
              <a:gd name="connsiteY1" fmla="*/ 228600 h 781812"/>
              <a:gd name="connsiteX2" fmla="*/ 97536 w 309372"/>
              <a:gd name="connsiteY2" fmla="*/ 219456 h 781812"/>
              <a:gd name="connsiteX3" fmla="*/ 271272 w 309372"/>
              <a:gd name="connsiteY3" fmla="*/ 192024 h 781812"/>
              <a:gd name="connsiteX4" fmla="*/ 106680 w 309372"/>
              <a:gd name="connsiteY4" fmla="*/ 420624 h 781812"/>
              <a:gd name="connsiteX5" fmla="*/ 298704 w 309372"/>
              <a:gd name="connsiteY5" fmla="*/ 411480 h 781812"/>
              <a:gd name="connsiteX6" fmla="*/ 42672 w 309372"/>
              <a:gd name="connsiteY6" fmla="*/ 731520 h 781812"/>
              <a:gd name="connsiteX7" fmla="*/ 42672 w 309372"/>
              <a:gd name="connsiteY7" fmla="*/ 713232 h 781812"/>
              <a:gd name="connsiteX8" fmla="*/ 24384 w 309372"/>
              <a:gd name="connsiteY8" fmla="*/ 768096 h 781812"/>
              <a:gd name="connsiteX9" fmla="*/ 24384 w 309372"/>
              <a:gd name="connsiteY9" fmla="*/ 758952 h 78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372" h="781812">
                <a:moveTo>
                  <a:pt x="280416" y="0"/>
                </a:moveTo>
                <a:cubicBezTo>
                  <a:pt x="208788" y="96012"/>
                  <a:pt x="137160" y="192024"/>
                  <a:pt x="106680" y="228600"/>
                </a:cubicBezTo>
                <a:cubicBezTo>
                  <a:pt x="76200" y="265176"/>
                  <a:pt x="70104" y="225552"/>
                  <a:pt x="97536" y="219456"/>
                </a:cubicBezTo>
                <a:cubicBezTo>
                  <a:pt x="124968" y="213360"/>
                  <a:pt x="269748" y="158496"/>
                  <a:pt x="271272" y="192024"/>
                </a:cubicBezTo>
                <a:cubicBezTo>
                  <a:pt x="272796" y="225552"/>
                  <a:pt x="102108" y="384048"/>
                  <a:pt x="106680" y="420624"/>
                </a:cubicBezTo>
                <a:cubicBezTo>
                  <a:pt x="111252" y="457200"/>
                  <a:pt x="309372" y="359664"/>
                  <a:pt x="298704" y="411480"/>
                </a:cubicBezTo>
                <a:cubicBezTo>
                  <a:pt x="288036" y="463296"/>
                  <a:pt x="85344" y="681228"/>
                  <a:pt x="42672" y="731520"/>
                </a:cubicBezTo>
                <a:cubicBezTo>
                  <a:pt x="0" y="781812"/>
                  <a:pt x="45720" y="707136"/>
                  <a:pt x="42672" y="713232"/>
                </a:cubicBezTo>
                <a:cubicBezTo>
                  <a:pt x="39624" y="719328"/>
                  <a:pt x="27432" y="760476"/>
                  <a:pt x="24384" y="768096"/>
                </a:cubicBezTo>
                <a:cubicBezTo>
                  <a:pt x="21336" y="775716"/>
                  <a:pt x="22860" y="767334"/>
                  <a:pt x="24384" y="75895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643834" y="5715016"/>
            <a:ext cx="357190" cy="714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8572925" y="4357297"/>
            <a:ext cx="71438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8572925" y="5786057"/>
            <a:ext cx="71438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786314" y="492919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Со  -  </a:t>
            </a:r>
            <a:r>
              <a:rPr lang="ru-RU" dirty="0" err="1" smtClean="0">
                <a:solidFill>
                  <a:schemeClr val="tx2"/>
                </a:solidFill>
              </a:rPr>
              <a:t>ня</a:t>
            </a:r>
            <a:r>
              <a:rPr lang="ru-RU" dirty="0" smtClean="0">
                <a:solidFill>
                  <a:schemeClr val="tx2"/>
                </a:solidFill>
              </a:rPr>
              <a:t>,      Ля -  </a:t>
            </a:r>
            <a:r>
              <a:rPr lang="ru-RU" dirty="0" err="1" smtClean="0">
                <a:solidFill>
                  <a:schemeClr val="tx2"/>
                </a:solidFill>
              </a:rPr>
              <a:t>ля</a:t>
            </a:r>
            <a:r>
              <a:rPr lang="ru-RU" dirty="0" smtClean="0">
                <a:solidFill>
                  <a:schemeClr val="tx2"/>
                </a:solidFill>
              </a:rPr>
              <a:t>       хо  -  </a:t>
            </a:r>
            <a:r>
              <a:rPr lang="ru-RU" dirty="0" err="1" smtClean="0">
                <a:solidFill>
                  <a:schemeClr val="tx2"/>
                </a:solidFill>
              </a:rPr>
              <a:t>ро</a:t>
            </a:r>
            <a:r>
              <a:rPr lang="ru-RU" dirty="0" smtClean="0">
                <a:solidFill>
                  <a:schemeClr val="tx2"/>
                </a:solidFill>
              </a:rPr>
              <a:t>  -  </a:t>
            </a:r>
            <a:r>
              <a:rPr lang="ru-RU" dirty="0" err="1" smtClean="0">
                <a:solidFill>
                  <a:schemeClr val="tx2"/>
                </a:solidFill>
              </a:rPr>
              <a:t>шо</a:t>
            </a:r>
            <a:r>
              <a:rPr lang="ru-RU" dirty="0" smtClean="0">
                <a:solidFill>
                  <a:schemeClr val="tx2"/>
                </a:solidFill>
              </a:rPr>
              <a:t>   по -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4786314" y="621508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ют.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6248" y="500042"/>
            <a:ext cx="4429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Как-то Соня и Миша гуляли и встретили щенка. Он был таким одиноким, что дети не могли пройти мимо него. Взяли его с собой, накормили, приласкали, а жить к себе щенка забрал Миша. Щенок быстро освоился в новом жилище и в знак благодарности мальчику грозно рычал на входящих, правда, выходило смешное </a:t>
            </a:r>
            <a:r>
              <a:rPr lang="ru-RU" dirty="0" err="1" smtClean="0"/>
              <a:t>р-р-ре</a:t>
            </a:r>
            <a:r>
              <a:rPr lang="ru-RU" dirty="0" smtClean="0"/>
              <a:t>, </a:t>
            </a:r>
            <a:r>
              <a:rPr lang="ru-RU" dirty="0" err="1" smtClean="0"/>
              <a:t>р-р-ре</a:t>
            </a:r>
            <a:r>
              <a:rPr lang="ru-RU" dirty="0" smtClean="0"/>
              <a:t>… Потому его и прозвали Рей. А Соня снова нашла нотку в кличке щенка – это нота «ре».</a:t>
            </a:r>
            <a:endParaRPr lang="ru-RU" dirty="0"/>
          </a:p>
        </p:txBody>
      </p:sp>
      <p:pic>
        <p:nvPicPr>
          <p:cNvPr id="4" name="Picture 34" descr="&amp;Kcy;&amp;acy;&amp;rcy;&amp;tcy;&amp;icy;&amp;ncy;&amp;kcy;&amp;icy; &amp;pcy;&amp;ocy; &amp;zcy;&amp;acy;&amp;pcy;&amp;rcy;&amp;ocy;&amp;scy;&amp;ucy; &amp;kcy;&amp;acy;&amp;rcy;&amp;tcy;&amp;icy;&amp;ncy;&amp;kcy;&amp;icy; &amp;ncy;&amp;ocy;&amp;tcy;&amp;ncy;&amp;ycy;&amp;jcy; &amp;scy;&amp;tcy;&amp;acy;&amp;ncy;"/>
          <p:cNvPicPr>
            <a:picLocks noChangeAspect="1" noChangeArrowheads="1"/>
          </p:cNvPicPr>
          <p:nvPr/>
        </p:nvPicPr>
        <p:blipFill>
          <a:blip r:embed="rId3"/>
          <a:srcRect l="37500"/>
          <a:stretch>
            <a:fillRect/>
          </a:stretch>
        </p:blipFill>
        <p:spPr bwMode="auto">
          <a:xfrm>
            <a:off x="4071934" y="3643314"/>
            <a:ext cx="4929222" cy="1038195"/>
          </a:xfrm>
          <a:prstGeom prst="rect">
            <a:avLst/>
          </a:prstGeom>
          <a:noFill/>
        </p:spPr>
      </p:pic>
      <p:pic>
        <p:nvPicPr>
          <p:cNvPr id="5" name="Picture 34" descr="&amp;Kcy;&amp;acy;&amp;rcy;&amp;tcy;&amp;icy;&amp;ncy;&amp;kcy;&amp;icy; &amp;pcy;&amp;ocy; &amp;zcy;&amp;acy;&amp;pcy;&amp;rcy;&amp;ocy;&amp;scy;&amp;ucy; &amp;kcy;&amp;acy;&amp;rcy;&amp;tcy;&amp;icy;&amp;ncy;&amp;kcy;&amp;icy; &amp;ncy;&amp;ocy;&amp;tcy;&amp;ncy;&amp;ycy;&amp;jcy; &amp;scy;&amp;tcy;&amp;acy;&amp;ncy;"/>
          <p:cNvPicPr>
            <a:picLocks noChangeAspect="1" noChangeArrowheads="1"/>
          </p:cNvPicPr>
          <p:nvPr/>
        </p:nvPicPr>
        <p:blipFill>
          <a:blip r:embed="rId3"/>
          <a:srcRect l="37500"/>
          <a:stretch>
            <a:fillRect/>
          </a:stretch>
        </p:blipFill>
        <p:spPr bwMode="auto">
          <a:xfrm>
            <a:off x="4071934" y="5072074"/>
            <a:ext cx="4929222" cy="1038195"/>
          </a:xfrm>
          <a:prstGeom prst="rect">
            <a:avLst/>
          </a:prstGeom>
          <a:noFill/>
        </p:spPr>
      </p:pic>
      <p:pic>
        <p:nvPicPr>
          <p:cNvPr id="6" name="Picture 5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00438"/>
            <a:ext cx="642942" cy="1355184"/>
          </a:xfrm>
          <a:prstGeom prst="rect">
            <a:avLst/>
          </a:prstGeom>
          <a:noFill/>
        </p:spPr>
      </p:pic>
      <p:pic>
        <p:nvPicPr>
          <p:cNvPr id="7" name="Picture 5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929198"/>
            <a:ext cx="642942" cy="1355184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4929190" y="450057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00694" y="450057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00760" y="450057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00826" y="450057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00892" y="450057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72396" y="450057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072462" y="450057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5072066" y="414338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4893471" y="432197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5464975" y="432197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5965041" y="432197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6465107" y="432197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6965173" y="432197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7536677" y="432197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8036743" y="432197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>
            <a:off x="7715272" y="414338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>
            <a:off x="7143768" y="414338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6643702" y="414338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6143636" y="414338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>
            <a:off x="5643570" y="4143380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929190" y="592933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500694" y="592933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000760" y="5929330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951310" y="5926934"/>
            <a:ext cx="214314" cy="142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>
            <a:off x="5072066" y="5500702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4893471" y="575073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5464975" y="575073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5965041" y="5750735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6939672" y="5758471"/>
            <a:ext cx="50086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Дуга 46"/>
          <p:cNvSpPr/>
          <p:nvPr/>
        </p:nvSpPr>
        <p:spPr>
          <a:xfrm>
            <a:off x="5643570" y="5500702"/>
            <a:ext cx="142876" cy="64294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8072462" y="5214950"/>
            <a:ext cx="309372" cy="614952"/>
          </a:xfrm>
          <a:custGeom>
            <a:avLst/>
            <a:gdLst>
              <a:gd name="connsiteX0" fmla="*/ 280416 w 309372"/>
              <a:gd name="connsiteY0" fmla="*/ 0 h 781812"/>
              <a:gd name="connsiteX1" fmla="*/ 106680 w 309372"/>
              <a:gd name="connsiteY1" fmla="*/ 228600 h 781812"/>
              <a:gd name="connsiteX2" fmla="*/ 97536 w 309372"/>
              <a:gd name="connsiteY2" fmla="*/ 219456 h 781812"/>
              <a:gd name="connsiteX3" fmla="*/ 271272 w 309372"/>
              <a:gd name="connsiteY3" fmla="*/ 192024 h 781812"/>
              <a:gd name="connsiteX4" fmla="*/ 106680 w 309372"/>
              <a:gd name="connsiteY4" fmla="*/ 420624 h 781812"/>
              <a:gd name="connsiteX5" fmla="*/ 298704 w 309372"/>
              <a:gd name="connsiteY5" fmla="*/ 411480 h 781812"/>
              <a:gd name="connsiteX6" fmla="*/ 42672 w 309372"/>
              <a:gd name="connsiteY6" fmla="*/ 731520 h 781812"/>
              <a:gd name="connsiteX7" fmla="*/ 42672 w 309372"/>
              <a:gd name="connsiteY7" fmla="*/ 713232 h 781812"/>
              <a:gd name="connsiteX8" fmla="*/ 24384 w 309372"/>
              <a:gd name="connsiteY8" fmla="*/ 768096 h 781812"/>
              <a:gd name="connsiteX9" fmla="*/ 24384 w 309372"/>
              <a:gd name="connsiteY9" fmla="*/ 758952 h 78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372" h="781812">
                <a:moveTo>
                  <a:pt x="280416" y="0"/>
                </a:moveTo>
                <a:cubicBezTo>
                  <a:pt x="208788" y="96012"/>
                  <a:pt x="137160" y="192024"/>
                  <a:pt x="106680" y="228600"/>
                </a:cubicBezTo>
                <a:cubicBezTo>
                  <a:pt x="76200" y="265176"/>
                  <a:pt x="70104" y="225552"/>
                  <a:pt x="97536" y="219456"/>
                </a:cubicBezTo>
                <a:cubicBezTo>
                  <a:pt x="124968" y="213360"/>
                  <a:pt x="269748" y="158496"/>
                  <a:pt x="271272" y="192024"/>
                </a:cubicBezTo>
                <a:cubicBezTo>
                  <a:pt x="272796" y="225552"/>
                  <a:pt x="102108" y="384048"/>
                  <a:pt x="106680" y="420624"/>
                </a:cubicBezTo>
                <a:cubicBezTo>
                  <a:pt x="111252" y="457200"/>
                  <a:pt x="309372" y="359664"/>
                  <a:pt x="298704" y="411480"/>
                </a:cubicBezTo>
                <a:cubicBezTo>
                  <a:pt x="288036" y="463296"/>
                  <a:pt x="85344" y="681228"/>
                  <a:pt x="42672" y="731520"/>
                </a:cubicBezTo>
                <a:cubicBezTo>
                  <a:pt x="0" y="781812"/>
                  <a:pt x="45720" y="707136"/>
                  <a:pt x="42672" y="713232"/>
                </a:cubicBezTo>
                <a:cubicBezTo>
                  <a:pt x="39624" y="719328"/>
                  <a:pt x="27432" y="760476"/>
                  <a:pt x="24384" y="768096"/>
                </a:cubicBezTo>
                <a:cubicBezTo>
                  <a:pt x="21336" y="775716"/>
                  <a:pt x="22860" y="767334"/>
                  <a:pt x="24384" y="75895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8572925" y="5500305"/>
            <a:ext cx="71438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8572925" y="4142983"/>
            <a:ext cx="71438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14876" y="471488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err="1" smtClean="0">
                <a:solidFill>
                  <a:schemeClr val="tx2"/>
                </a:solidFill>
              </a:rPr>
              <a:t>Гро</a:t>
            </a:r>
            <a:r>
              <a:rPr lang="ru-RU" dirty="0" smtClean="0">
                <a:solidFill>
                  <a:schemeClr val="tx2"/>
                </a:solidFill>
              </a:rPr>
              <a:t> -  </a:t>
            </a:r>
            <a:r>
              <a:rPr lang="ru-RU" dirty="0" err="1" smtClean="0">
                <a:solidFill>
                  <a:schemeClr val="tx2"/>
                </a:solidFill>
              </a:rPr>
              <a:t>мко</a:t>
            </a:r>
            <a:r>
              <a:rPr lang="ru-RU" dirty="0" smtClean="0">
                <a:solidFill>
                  <a:schemeClr val="tx2"/>
                </a:solidFill>
              </a:rPr>
              <a:t>   </a:t>
            </a:r>
            <a:r>
              <a:rPr lang="ru-RU" dirty="0" err="1" smtClean="0">
                <a:solidFill>
                  <a:schemeClr val="tx2"/>
                </a:solidFill>
              </a:rPr>
              <a:t>ла</a:t>
            </a:r>
            <a:r>
              <a:rPr lang="ru-RU" dirty="0" smtClean="0">
                <a:solidFill>
                  <a:schemeClr val="tx2"/>
                </a:solidFill>
              </a:rPr>
              <a:t>  -  </a:t>
            </a:r>
            <a:r>
              <a:rPr lang="ru-RU" dirty="0" err="1" smtClean="0">
                <a:solidFill>
                  <a:schemeClr val="tx2"/>
                </a:solidFill>
              </a:rPr>
              <a:t>ет</a:t>
            </a:r>
            <a:r>
              <a:rPr lang="ru-RU" dirty="0" smtClean="0">
                <a:solidFill>
                  <a:schemeClr val="tx2"/>
                </a:solidFill>
              </a:rPr>
              <a:t>      и        </a:t>
            </a:r>
            <a:r>
              <a:rPr lang="ru-RU" dirty="0" err="1" smtClean="0">
                <a:solidFill>
                  <a:schemeClr val="tx2"/>
                </a:solidFill>
              </a:rPr>
              <a:t>ры</a:t>
            </a:r>
            <a:r>
              <a:rPr lang="ru-RU" dirty="0" smtClean="0">
                <a:solidFill>
                  <a:schemeClr val="tx2"/>
                </a:solidFill>
              </a:rPr>
              <a:t> -  </a:t>
            </a:r>
            <a:r>
              <a:rPr lang="ru-RU" dirty="0" err="1" smtClean="0">
                <a:solidFill>
                  <a:schemeClr val="tx2"/>
                </a:solidFill>
              </a:rPr>
              <a:t>чит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6314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Наш    </a:t>
            </a:r>
            <a:r>
              <a:rPr lang="ru-RU" dirty="0" err="1" smtClean="0">
                <a:solidFill>
                  <a:schemeClr val="tx2"/>
                </a:solidFill>
              </a:rPr>
              <a:t>ще</a:t>
            </a:r>
            <a:r>
              <a:rPr lang="ru-RU" dirty="0" smtClean="0">
                <a:solidFill>
                  <a:schemeClr val="tx2"/>
                </a:solidFill>
              </a:rPr>
              <a:t>   нок            Рей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E:\Pricols\фотки\2017-2018\Вверх по радуге\Изображение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142984"/>
            <a:ext cx="3357586" cy="447698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4" name="Picture 2" descr="E:\Pricols\фотки\2017-2018\Вверх по радуге\Изображение 001.jpg"/>
          <p:cNvPicPr>
            <a:picLocks noChangeAspect="1" noChangeArrowheads="1"/>
          </p:cNvPicPr>
          <p:nvPr/>
        </p:nvPicPr>
        <p:blipFill>
          <a:blip r:embed="rId6" cstate="print"/>
          <a:srcRect l="55319" t="86166" r="10638" b="7451"/>
          <a:stretch>
            <a:fillRect/>
          </a:stretch>
        </p:blipFill>
        <p:spPr bwMode="auto">
          <a:xfrm rot="5400000">
            <a:off x="2500298" y="4357694"/>
            <a:ext cx="785818" cy="121444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6" name="Picture 2" descr="&amp;Kcy;&amp;acy;&amp;rcy;&amp;tcy;&amp;icy;&amp;ncy;&amp;kcy;&amp;icy; &amp;pcy;&amp;ocy; &amp;zcy;&amp;acy;&amp;pcy;&amp;rcy;&amp;ocy;&amp;scy;&amp;ucy; &amp;kcy;&amp;acy;&amp;rcy;&amp;tcy;&amp;icy;&amp;ncy;&amp;kcy;&amp;icy; &amp;dcy;&amp;lcy;&amp;yacy; &amp;dcy;&amp;iecy;&amp;tcy;&amp;iecy;&amp;jcy; &amp;shchcy;&amp;iecy;&amp;ncy;&amp;ocy;&amp;kcy; &amp;pcy;&amp;ocy;&amp;dcy; &amp;mcy;&amp;iecy;&amp;bcy;&amp;iecy;&amp;lcy;&amp;softcy;&amp;y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5715040" cy="549523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6000760" y="1214422"/>
            <a:ext cx="2714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А когда Рею было страшно, он забирался под шкаф или под кресло, или под кровать, где и нашёл Мишину книжку. Вот почему нота «ре» расположилась под нотным станом.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164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Наташа</cp:lastModifiedBy>
  <cp:revision>79</cp:revision>
  <dcterms:modified xsi:type="dcterms:W3CDTF">2024-03-13T10:26:39Z</dcterms:modified>
</cp:coreProperties>
</file>