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1" r:id="rId2"/>
    <p:sldId id="289" r:id="rId3"/>
    <p:sldId id="293" r:id="rId4"/>
    <p:sldId id="266" r:id="rId5"/>
    <p:sldId id="275" r:id="rId6"/>
    <p:sldId id="280" r:id="rId7"/>
    <p:sldId id="276" r:id="rId8"/>
    <p:sldId id="294" r:id="rId9"/>
    <p:sldId id="295" r:id="rId10"/>
    <p:sldId id="279" r:id="rId11"/>
    <p:sldId id="263" r:id="rId12"/>
    <p:sldId id="264" r:id="rId13"/>
    <p:sldId id="265" r:id="rId14"/>
    <p:sldId id="296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C1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AABCF-53F4-4236-89E0-BF8094E2D974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78987-523A-4679-B896-52749EE4D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63F34A-99DE-4720-BDC4-901E9367759E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1C18F-1419-4253-8F65-3F42AEFD8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DA370-BEA7-4FBD-BA63-615A427FFC24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03332-C664-45EE-8F9C-222F3076D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62D3-9414-4165-A6CF-F3F47FD5F68B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D891-60A4-42B4-A0F2-EDC458DED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DE0FB-C8BB-4BD7-A606-0556D1D17425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BBFB8-D6BC-4A6B-B981-FC65891C8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F1E724-70BD-492F-BCD4-F30236578D3D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8C2DD0-C7E2-4020-8620-D13B57C26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1D52-0BB1-49B5-929A-617AE36FF8B4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68B5E-297D-4D9B-8740-972314847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6C4F8-D67C-46CA-A213-DD0775917455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D3B44-364C-41AE-841F-AB18EFD56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3F81B-2282-4598-A625-1B6408E368C1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FA4BD-5C50-4B19-B8EC-A57BA7F67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085919-D1E1-4B48-A8C2-386CFD2C04EA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87061C-00B1-4368-8698-F1BF1EF25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C7916-3343-4737-8B28-D5266C1D3C01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5CBE-EBEC-4D77-8620-9BF951A52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0E8D9D-88F8-4C9F-B415-46362902F9C4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AE7D2F-25AB-4275-AAD4-BD7833159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43FB74D-5692-4450-B951-54507B567707}" type="datetime1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C96B36-80CE-4B75-9EF1-DEC8DACB0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1" r:id="rId2"/>
    <p:sldLayoutId id="2147483849" r:id="rId3"/>
    <p:sldLayoutId id="2147483842" r:id="rId4"/>
    <p:sldLayoutId id="2147483843" r:id="rId5"/>
    <p:sldLayoutId id="2147483844" r:id="rId6"/>
    <p:sldLayoutId id="2147483850" r:id="rId7"/>
    <p:sldLayoutId id="2147483845" r:id="rId8"/>
    <p:sldLayoutId id="2147483851" r:id="rId9"/>
    <p:sldLayoutId id="2147483846" r:id="rId10"/>
    <p:sldLayoutId id="2147483847" r:id="rId11"/>
  </p:sldLayoutIdLst>
  <p:transition>
    <p:strips dir="l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828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rgbClr val="3DC1DB"/>
                </a:solidFill>
                <a:latin typeface="Times New Roman" pitchFamily="18" charset="0"/>
                <a:cs typeface="Times New Roman" pitchFamily="18" charset="0"/>
              </a:rPr>
              <a:t>Стихосложение. Рифма.</a:t>
            </a:r>
            <a:br>
              <a:rPr lang="ru-RU" sz="4400" dirty="0" smtClean="0">
                <a:solidFill>
                  <a:srgbClr val="3DC1D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3DC1DB"/>
                </a:solidFill>
                <a:latin typeface="Times New Roman" pitchFamily="18" charset="0"/>
                <a:cs typeface="Times New Roman" pitchFamily="18" charset="0"/>
              </a:rPr>
              <a:t>Двусложные стихотворные размеры.</a:t>
            </a:r>
            <a:endParaRPr lang="ru-RU" sz="4400" dirty="0">
              <a:solidFill>
                <a:srgbClr val="3DC1D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 marL="36513">
              <a:spcBef>
                <a:spcPct val="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1C18F-1419-4253-8F65-3F42AEFD83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Мои документы\Тренинг\Портфолио Журавлёвой И. И\астры\578271-abaabaecc3768b0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914400" y="1371600"/>
            <a:ext cx="67818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Астры осыпаются в садах,</a:t>
            </a:r>
          </a:p>
          <a:p>
            <a:pPr eaLnBrk="0" hangingPunct="0">
              <a:defRPr/>
            </a:pP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окошком желтеет стройный клён,</a:t>
            </a:r>
          </a:p>
          <a:p>
            <a:pPr eaLnBrk="0" hangingPunct="0">
              <a:defRPr/>
            </a:pP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холодный туман на полях</a:t>
            </a:r>
          </a:p>
          <a:p>
            <a:pPr eaLnBrk="0" hangingPunct="0">
              <a:defRPr/>
            </a:pP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Неподвижно белеет целый день…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67000" y="4343400"/>
            <a:ext cx="63246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Осыпаются астры в садах,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Стройный клён под окошком белеет,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холодный туман на полях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Целый день неподвижно белеет…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152400"/>
            <a:ext cx="8534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Попробуйте переставить слова так, чтобы получилось стихотворение:</a:t>
            </a:r>
            <a:endParaRPr lang="ru-RU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7061C-00B1-4368-8698-F1BF1EF254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438400" y="1447800"/>
            <a:ext cx="415925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u="sng">
                <a:latin typeface="Times New Roman" pitchFamily="18" charset="0"/>
              </a:rPr>
              <a:t>Стихотворные размеры.</a:t>
            </a:r>
            <a:endParaRPr lang="ru-RU" sz="280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33400" y="4648200"/>
            <a:ext cx="138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ru-RU" sz="2400" b="1" i="1" dirty="0">
                <a:latin typeface="Times New Roman" pitchFamily="18" charset="0"/>
              </a:rPr>
              <a:t>ХОРЕЙ 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43000" y="2667000"/>
            <a:ext cx="2330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Times New Roman" pitchFamily="18" charset="0"/>
              </a:rPr>
              <a:t>Двусложные: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715000" y="2667000"/>
            <a:ext cx="2365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0066"/>
                </a:solidFill>
                <a:latin typeface="Times New Roman" pitchFamily="18" charset="0"/>
              </a:rPr>
              <a:t>Трёхсложные</a:t>
            </a:r>
            <a:endParaRPr lang="ru-RU" sz="2800" b="1" i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2438400" y="5638800"/>
            <a:ext cx="1096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ru-RU" sz="2400" b="1" i="1" dirty="0">
                <a:latin typeface="Times New Roman" pitchFamily="18" charset="0"/>
              </a:rPr>
              <a:t>ЯМБ   </a:t>
            </a:r>
          </a:p>
        </p:txBody>
      </p:sp>
      <p:cxnSp>
        <p:nvCxnSpPr>
          <p:cNvPr id="7169" name="AutoShape 1"/>
          <p:cNvCxnSpPr>
            <a:cxnSpLocks noChangeShapeType="1"/>
          </p:cNvCxnSpPr>
          <p:nvPr/>
        </p:nvCxnSpPr>
        <p:spPr bwMode="auto">
          <a:xfrm rot="10800000" flipV="1">
            <a:off x="2819400" y="2057400"/>
            <a:ext cx="1905000" cy="609600"/>
          </a:xfrm>
          <a:prstGeom prst="straightConnector1">
            <a:avLst/>
          </a:prstGeom>
          <a:noFill/>
          <a:ln w="63500">
            <a:solidFill>
              <a:srgbClr val="C0504D"/>
            </a:solidFill>
            <a:round/>
            <a:headEnd/>
            <a:tailEnd type="triangle" w="med" len="med"/>
          </a:ln>
        </p:spPr>
      </p:cxnSp>
      <p:cxnSp>
        <p:nvCxnSpPr>
          <p:cNvPr id="13" name="AutoShape 1"/>
          <p:cNvCxnSpPr>
            <a:cxnSpLocks noChangeShapeType="1"/>
          </p:cNvCxnSpPr>
          <p:nvPr/>
        </p:nvCxnSpPr>
        <p:spPr bwMode="auto">
          <a:xfrm rot="5400000">
            <a:off x="914400" y="3352800"/>
            <a:ext cx="1447800" cy="990600"/>
          </a:xfrm>
          <a:prstGeom prst="straightConnector1">
            <a:avLst/>
          </a:prstGeom>
          <a:noFill/>
          <a:ln w="63500">
            <a:solidFill>
              <a:srgbClr val="C0504D"/>
            </a:solidFill>
            <a:round/>
            <a:headEnd/>
            <a:tailEnd type="triangle" w="med" len="med"/>
          </a:ln>
        </p:spPr>
      </p:cxnSp>
      <p:cxnSp>
        <p:nvCxnSpPr>
          <p:cNvPr id="14" name="AutoShape 1"/>
          <p:cNvCxnSpPr>
            <a:cxnSpLocks noChangeShapeType="1"/>
          </p:cNvCxnSpPr>
          <p:nvPr/>
        </p:nvCxnSpPr>
        <p:spPr bwMode="auto">
          <a:xfrm rot="16200000" flipH="1">
            <a:off x="1409700" y="3848100"/>
            <a:ext cx="2514600" cy="1066800"/>
          </a:xfrm>
          <a:prstGeom prst="straightConnector1">
            <a:avLst/>
          </a:prstGeom>
          <a:noFill/>
          <a:ln w="63500">
            <a:solidFill>
              <a:srgbClr val="C0504D"/>
            </a:solidFill>
            <a:round/>
            <a:headEnd/>
            <a:tailEnd type="triangle" w="med" len="med"/>
          </a:ln>
        </p:spPr>
      </p:cxnSp>
      <p:cxnSp>
        <p:nvCxnSpPr>
          <p:cNvPr id="15" name="AutoShape 1"/>
          <p:cNvCxnSpPr>
            <a:cxnSpLocks noChangeShapeType="1"/>
          </p:cNvCxnSpPr>
          <p:nvPr/>
        </p:nvCxnSpPr>
        <p:spPr bwMode="auto">
          <a:xfrm>
            <a:off x="4724400" y="2057400"/>
            <a:ext cx="2057400" cy="685800"/>
          </a:xfrm>
          <a:prstGeom prst="straightConnector1">
            <a:avLst/>
          </a:prstGeom>
          <a:noFill/>
          <a:ln w="63500">
            <a:solidFill>
              <a:srgbClr val="C0504D"/>
            </a:solidFill>
            <a:round/>
            <a:headEnd/>
            <a:tailEnd type="triangle" w="med" len="med"/>
          </a:ln>
        </p:spPr>
      </p:cxnSp>
      <p:sp>
        <p:nvSpPr>
          <p:cNvPr id="16395" name="Rectangle 1"/>
          <p:cNvSpPr>
            <a:spLocks noChangeArrowheads="1"/>
          </p:cNvSpPr>
          <p:nvPr/>
        </p:nvSpPr>
        <p:spPr bwMode="auto">
          <a:xfrm>
            <a:off x="381000" y="4572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Размер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– это порядок чередования ударных и безударных слогов.</a:t>
            </a: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7061C-00B1-4368-8698-F1BF1EF254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457200" y="533400"/>
            <a:ext cx="8229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ХОРЕЙ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- двусложная стихотворная стопа с ударением на первом слоге, то есть в строке ударными являются первый, третий, пятый и т. д. слоги.</a:t>
            </a: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1600200" y="2274888"/>
            <a:ext cx="5638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Мчатся тучи, вьются тучи…</a:t>
            </a:r>
            <a:br>
              <a:rPr lang="ru-RU" sz="3200" b="1">
                <a:latin typeface="Times New Roman" pitchFamily="18" charset="0"/>
                <a:cs typeface="Times New Roman" pitchFamily="18" charset="0"/>
              </a:rPr>
            </a:b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295400" y="4419600"/>
            <a:ext cx="640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800" b="1">
                <a:latin typeface="Verdana" pitchFamily="34" charset="0"/>
              </a:rPr>
              <a:t>_́_ __ </a:t>
            </a:r>
            <a:r>
              <a:rPr lang="en-US" sz="2800" b="1">
                <a:latin typeface="Verdana" pitchFamily="34" charset="0"/>
              </a:rPr>
              <a:t> </a:t>
            </a:r>
            <a:r>
              <a:rPr lang="vi-VN" sz="2800" b="1">
                <a:latin typeface="Verdana" pitchFamily="34" charset="0"/>
              </a:rPr>
              <a:t> _́_ __ </a:t>
            </a:r>
            <a:r>
              <a:rPr lang="en-US" sz="2800" b="1">
                <a:latin typeface="Verdana" pitchFamily="34" charset="0"/>
              </a:rPr>
              <a:t> </a:t>
            </a:r>
            <a:r>
              <a:rPr lang="vi-VN" sz="2800" b="1">
                <a:latin typeface="Verdana" pitchFamily="34" charset="0"/>
              </a:rPr>
              <a:t> _́_ __ </a:t>
            </a:r>
            <a:r>
              <a:rPr lang="en-US" sz="2800" b="1">
                <a:latin typeface="Verdana" pitchFamily="34" charset="0"/>
              </a:rPr>
              <a:t> </a:t>
            </a:r>
            <a:r>
              <a:rPr lang="vi-VN" sz="2800" b="1">
                <a:latin typeface="Verdana" pitchFamily="34" charset="0"/>
              </a:rPr>
              <a:t> _́_ __ </a:t>
            </a:r>
            <a:endParaRPr lang="ru-RU" sz="2800" b="1">
              <a:latin typeface="Verdana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219200" y="3105150"/>
            <a:ext cx="7467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Мчат- ся ту- чи, вьют-ся ту- чи…</a:t>
            </a:r>
            <a:br>
              <a:rPr lang="ru-RU" sz="3200" b="1">
                <a:latin typeface="Times New Roman" pitchFamily="18" charset="0"/>
                <a:cs typeface="Times New Roman" pitchFamily="18" charset="0"/>
              </a:rPr>
            </a:b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514600" y="4419600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Verdana" pitchFamily="34" charset="0"/>
              </a:rPr>
              <a:t>/</a:t>
            </a:r>
            <a:endParaRPr lang="ru-RU" sz="2800">
              <a:latin typeface="Verdana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486400" y="4419600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Verdana" pitchFamily="34" charset="0"/>
              </a:rPr>
              <a:t>/</a:t>
            </a:r>
            <a:endParaRPr lang="ru-RU" sz="2800">
              <a:latin typeface="Verdana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962400" y="4419600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Verdana" pitchFamily="34" charset="0"/>
              </a:rPr>
              <a:t>/</a:t>
            </a:r>
            <a:endParaRPr lang="ru-RU" sz="2800">
              <a:latin typeface="Verdana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200400" y="30480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endParaRPr lang="ru-RU" sz="320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724400" y="30480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endParaRPr lang="ru-RU" sz="320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828800" y="30480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endParaRPr lang="ru-RU" sz="320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019800" y="30480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endParaRPr lang="ru-RU" sz="320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6146" name="AutoShape 2"/>
          <p:cNvSpPr>
            <a:spLocks/>
          </p:cNvSpPr>
          <p:nvPr/>
        </p:nvSpPr>
        <p:spPr bwMode="auto">
          <a:xfrm rot="5400000">
            <a:off x="1824037" y="4652963"/>
            <a:ext cx="314325" cy="1219200"/>
          </a:xfrm>
          <a:prstGeom prst="rightBrace">
            <a:avLst>
              <a:gd name="adj1" fmla="val 24242"/>
              <a:gd name="adj2" fmla="val 50000"/>
            </a:avLst>
          </a:prstGeom>
          <a:solidFill>
            <a:srgbClr val="FFFFFF"/>
          </a:solidFill>
          <a:ln w="63500">
            <a:solidFill>
              <a:srgbClr val="C0504D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447800" y="5562600"/>
            <a:ext cx="1176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стопа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7086600" y="4419600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Verdana" pitchFamily="34" charset="0"/>
              </a:rPr>
              <a:t>/</a:t>
            </a:r>
            <a:endParaRPr lang="ru-RU" sz="2800">
              <a:latin typeface="Verdana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590800" y="5410200"/>
            <a:ext cx="617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это минимальное повторяющееся сочетание ударных и безударных слогов в стихе. </a:t>
            </a:r>
            <a:endParaRPr lang="ru-RU" sz="2400" b="1" dirty="0">
              <a:latin typeface="Verdana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638800" y="3657600"/>
            <a:ext cx="294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– х стопный хорей</a:t>
            </a: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1C18F-1419-4253-8F65-3F42AEFD83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/>
      <p:bldP spid="10" grpId="0"/>
      <p:bldP spid="14" grpId="0"/>
      <p:bldP spid="15" grpId="0"/>
      <p:bldP spid="16" grpId="0"/>
      <p:bldP spid="6146" grpId="0" animBg="1"/>
      <p:bldP spid="18" grpId="0"/>
      <p:bldP spid="19" grpId="0"/>
      <p:bldP spid="20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5"/>
          <p:cNvSpPr>
            <a:spLocks noChangeArrowheads="1"/>
          </p:cNvSpPr>
          <p:nvPr/>
        </p:nvSpPr>
        <p:spPr bwMode="auto">
          <a:xfrm>
            <a:off x="685800" y="457200"/>
            <a:ext cx="7848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ЯМБ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- двусложная стихотворная стопа с ударением на втором слоге, то есть в строке ударными являются второй, четвёртый, шестой и т. д. слоги.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1524000" y="23622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609600" y="35052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66800" y="5410200"/>
            <a:ext cx="7240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2800" b="1">
                <a:latin typeface="Verdana" pitchFamily="34" charset="0"/>
                <a:cs typeface="Times New Roman" pitchFamily="18" charset="0"/>
              </a:rPr>
              <a:t>__ _́_</a:t>
            </a:r>
            <a:r>
              <a:rPr lang="en-US" sz="2800" b="1">
                <a:latin typeface="Verdana" pitchFamily="34" charset="0"/>
                <a:cs typeface="Times New Roman" pitchFamily="18" charset="0"/>
              </a:rPr>
              <a:t>  </a:t>
            </a:r>
            <a:r>
              <a:rPr lang="ru-RU" sz="2800" b="1">
                <a:latin typeface="Verdana" pitchFamily="34" charset="0"/>
                <a:cs typeface="Times New Roman" pitchFamily="18" charset="0"/>
              </a:rPr>
              <a:t> </a:t>
            </a:r>
            <a:r>
              <a:rPr lang="vi-VN" sz="2800" b="1">
                <a:latin typeface="Verdana" pitchFamily="34" charset="0"/>
                <a:cs typeface="Times New Roman" pitchFamily="18" charset="0"/>
              </a:rPr>
              <a:t> __ _́_</a:t>
            </a:r>
            <a:r>
              <a:rPr lang="ru-RU" sz="2800" b="1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b="1">
                <a:latin typeface="Verdana" pitchFamily="34" charset="0"/>
                <a:cs typeface="Times New Roman" pitchFamily="18" charset="0"/>
              </a:rPr>
              <a:t> </a:t>
            </a:r>
            <a:r>
              <a:rPr lang="vi-VN" sz="2800" b="1">
                <a:latin typeface="Verdana" pitchFamily="34" charset="0"/>
                <a:cs typeface="Times New Roman" pitchFamily="18" charset="0"/>
              </a:rPr>
              <a:t> __ _́_</a:t>
            </a:r>
            <a:r>
              <a:rPr lang="en-US" sz="2800" b="1">
                <a:latin typeface="Verdana" pitchFamily="34" charset="0"/>
                <a:cs typeface="Times New Roman" pitchFamily="18" charset="0"/>
              </a:rPr>
              <a:t>  </a:t>
            </a:r>
            <a:r>
              <a:rPr lang="vi-VN" sz="2800" b="1">
                <a:latin typeface="Verdana" pitchFamily="34" charset="0"/>
                <a:cs typeface="Times New Roman" pitchFamily="18" charset="0"/>
              </a:rPr>
              <a:t> __</a:t>
            </a:r>
            <a:r>
              <a:rPr lang="ru-RU" sz="2800" b="1">
                <a:latin typeface="Verdana" pitchFamily="34" charset="0"/>
                <a:cs typeface="Times New Roman" pitchFamily="18" charset="0"/>
              </a:rPr>
              <a:t> </a:t>
            </a:r>
            <a:r>
              <a:rPr lang="vi-VN" sz="2800" b="1">
                <a:latin typeface="Verdana" pitchFamily="34" charset="0"/>
                <a:cs typeface="Times New Roman" pitchFamily="18" charset="0"/>
              </a:rPr>
              <a:t> _́_</a:t>
            </a:r>
            <a:r>
              <a:rPr lang="en-US" sz="2800" b="1">
                <a:latin typeface="Verdana" pitchFamily="34" charset="0"/>
                <a:cs typeface="Times New Roman" pitchFamily="18" charset="0"/>
              </a:rPr>
              <a:t>  </a:t>
            </a:r>
            <a:r>
              <a:rPr lang="ru-RU" sz="2800" b="1">
                <a:latin typeface="Verdana" pitchFamily="34" charset="0"/>
                <a:cs typeface="Times New Roman" pitchFamily="18" charset="0"/>
              </a:rPr>
              <a:t> </a:t>
            </a:r>
            <a:r>
              <a:rPr lang="vi-VN" sz="2800" b="1">
                <a:latin typeface="Verdana" pitchFamily="34" charset="0"/>
                <a:cs typeface="Times New Roman" pitchFamily="18" charset="0"/>
              </a:rPr>
              <a:t> __ </a:t>
            </a:r>
            <a:endParaRPr lang="ru-RU" sz="2800" b="1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410200" y="5410200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Verdana" pitchFamily="34" charset="0"/>
                <a:cs typeface="Times New Roman" pitchFamily="18" charset="0"/>
              </a:rPr>
              <a:t>/</a:t>
            </a:r>
            <a:endParaRPr lang="ru-RU" sz="2800">
              <a:latin typeface="Verdana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886200" y="5410200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Verdana" pitchFamily="34" charset="0"/>
                <a:cs typeface="Times New Roman" pitchFamily="18" charset="0"/>
              </a:rPr>
              <a:t>/</a:t>
            </a:r>
            <a:endParaRPr lang="ru-RU" sz="2800">
              <a:latin typeface="Verdana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362200" y="5410200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Verdana" pitchFamily="34" charset="0"/>
                <a:cs typeface="Times New Roman" pitchFamily="18" charset="0"/>
              </a:rPr>
              <a:t>/</a:t>
            </a:r>
            <a:endParaRPr lang="ru-RU" sz="2800">
              <a:latin typeface="Verdana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086600" y="5410200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Verdana" pitchFamily="34" charset="0"/>
                <a:cs typeface="Times New Roman" pitchFamily="18" charset="0"/>
              </a:rPr>
              <a:t>/</a:t>
            </a:r>
            <a:endParaRPr lang="ru-RU" sz="2800">
              <a:latin typeface="Verdana" pitchFamily="34" charset="0"/>
            </a:endParaRPr>
          </a:p>
        </p:txBody>
      </p:sp>
      <p:sp>
        <p:nvSpPr>
          <p:cNvPr id="18442" name="Прямоугольник 10"/>
          <p:cNvSpPr>
            <a:spLocks noChangeArrowheads="1"/>
          </p:cNvSpPr>
          <p:nvPr/>
        </p:nvSpPr>
        <p:spPr bwMode="auto">
          <a:xfrm>
            <a:off x="1524000" y="2514600"/>
            <a:ext cx="5653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Люблю  грозу в начале мая…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295400" y="3505200"/>
            <a:ext cx="6562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Люб-лю  гро-зу в на-ча-ле ма-я…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514600" y="34290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endParaRPr lang="ru-RU" sz="320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477000" y="34290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endParaRPr lang="ru-RU" sz="320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334000" y="34290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endParaRPr lang="ru-RU" sz="320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886200" y="3429000"/>
            <a:ext cx="396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endParaRPr lang="ru-RU" sz="320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86400" y="4267200"/>
            <a:ext cx="2695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– х стопный ямб</a:t>
            </a: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1C18F-1419-4253-8F65-3F42AEFD83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/>
              <a:t>Храни меня, мой талисман</a:t>
            </a:r>
          </a:p>
          <a:p>
            <a:pPr>
              <a:buNone/>
            </a:pPr>
            <a:r>
              <a:rPr lang="ru-RU" sz="3600" dirty="0" smtClean="0"/>
              <a:t> Храни меня во дни гоненья, </a:t>
            </a:r>
          </a:p>
          <a:p>
            <a:pPr>
              <a:buNone/>
            </a:pPr>
            <a:r>
              <a:rPr lang="ru-RU" sz="3600" dirty="0" smtClean="0"/>
              <a:t> Во дни раскаянья, волненья:</a:t>
            </a:r>
          </a:p>
          <a:p>
            <a:pPr>
              <a:buNone/>
            </a:pPr>
            <a:r>
              <a:rPr lang="ru-RU" sz="3600" dirty="0" smtClean="0"/>
              <a:t> Ты в день печали был мне дан.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BBFB8-D6BC-4A6B-B981-FC65891C8BE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600" dirty="0" smtClean="0"/>
              <a:t>Ветер по морю гуляет</a:t>
            </a:r>
          </a:p>
          <a:p>
            <a:pPr>
              <a:buNone/>
            </a:pPr>
            <a:r>
              <a:rPr lang="ru-RU" sz="3600" dirty="0" smtClean="0"/>
              <a:t>И кораблик подгоняет.</a:t>
            </a:r>
          </a:p>
          <a:p>
            <a:pPr>
              <a:buNone/>
            </a:pPr>
            <a:r>
              <a:rPr lang="ru-RU" sz="3600" dirty="0" smtClean="0"/>
              <a:t>Он бежит себе в волнах</a:t>
            </a:r>
          </a:p>
          <a:p>
            <a:pPr>
              <a:buNone/>
            </a:pPr>
            <a:r>
              <a:rPr lang="ru-RU" sz="3600" dirty="0" smtClean="0"/>
              <a:t>На раздутых парусах.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BBFB8-D6BC-4A6B-B981-FC65891C8BE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43200" y="1447800"/>
            <a:ext cx="61722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2819400" y="1524000"/>
            <a:ext cx="6096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За окном ветерок </a:t>
            </a:r>
          </a:p>
          <a:p>
            <a:pPr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…………………………………..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И листочки            по дорожке,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…………………………………….</a:t>
            </a:r>
            <a:endParaRPr lang="ru-RU" sz="3200"/>
          </a:p>
        </p:txBody>
      </p:sp>
      <p:sp>
        <p:nvSpPr>
          <p:cNvPr id="8199" name="Прямоугольник 6"/>
          <p:cNvSpPr>
            <a:spLocks noChangeArrowheads="1"/>
          </p:cNvSpPr>
          <p:nvPr/>
        </p:nvSpPr>
        <p:spPr bwMode="auto">
          <a:xfrm>
            <a:off x="6248400" y="6096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/>
          </a:p>
        </p:txBody>
      </p:sp>
      <p:sp>
        <p:nvSpPr>
          <p:cNvPr id="8200" name="Прямоугольник 7"/>
          <p:cNvSpPr>
            <a:spLocks noChangeArrowheads="1"/>
          </p:cNvSpPr>
          <p:nvPr/>
        </p:nvSpPr>
        <p:spPr bwMode="auto">
          <a:xfrm>
            <a:off x="381000" y="43434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/>
          </a:p>
        </p:txBody>
      </p:sp>
      <p:sp>
        <p:nvSpPr>
          <p:cNvPr id="8201" name="Прямоугольник 8"/>
          <p:cNvSpPr>
            <a:spLocks noChangeArrowheads="1"/>
          </p:cNvSpPr>
          <p:nvPr/>
        </p:nvSpPr>
        <p:spPr bwMode="auto">
          <a:xfrm>
            <a:off x="6705600" y="4267200"/>
            <a:ext cx="287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/>
          </a:p>
        </p:txBody>
      </p:sp>
      <p:sp>
        <p:nvSpPr>
          <p:cNvPr id="8202" name="Прямоугольник 9"/>
          <p:cNvSpPr>
            <a:spLocks noChangeArrowheads="1"/>
          </p:cNvSpPr>
          <p:nvPr/>
        </p:nvSpPr>
        <p:spPr bwMode="auto">
          <a:xfrm>
            <a:off x="2514600" y="4648200"/>
            <a:ext cx="287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/>
          </a:p>
        </p:txBody>
      </p:sp>
      <p:sp>
        <p:nvSpPr>
          <p:cNvPr id="11" name="Прямоугольник 10"/>
          <p:cNvSpPr/>
          <p:nvPr/>
        </p:nvSpPr>
        <p:spPr>
          <a:xfrm>
            <a:off x="2895600" y="2133600"/>
            <a:ext cx="5943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895600" y="2057400"/>
            <a:ext cx="5330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То подпрыгнет, то притаится,</a:t>
            </a:r>
            <a:endParaRPr lang="ru-RU" sz="3200"/>
          </a:p>
        </p:txBody>
      </p:sp>
      <p:sp>
        <p:nvSpPr>
          <p:cNvPr id="13" name="Прямоугольник 12"/>
          <p:cNvSpPr/>
          <p:nvPr/>
        </p:nvSpPr>
        <p:spPr>
          <a:xfrm>
            <a:off x="4876800" y="2590800"/>
            <a:ext cx="1143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53000" y="2514600"/>
            <a:ext cx="1123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бегут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19400" y="3048000"/>
            <a:ext cx="6019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Словно жёлтые мышки от кошки.</a:t>
            </a:r>
            <a:endParaRPr lang="ru-RU" sz="3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96000" y="1524000"/>
            <a:ext cx="2209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6019800" y="1524000"/>
            <a:ext cx="2024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веселится,</a:t>
            </a:r>
            <a:endParaRPr lang="ru-RU" sz="3200"/>
          </a:p>
        </p:txBody>
      </p:sp>
      <p:sp>
        <p:nvSpPr>
          <p:cNvPr id="18" name="Прямоугольник 17"/>
          <p:cNvSpPr/>
          <p:nvPr/>
        </p:nvSpPr>
        <p:spPr>
          <a:xfrm>
            <a:off x="381000" y="152400"/>
            <a:ext cx="83820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Попробуем убрать из стихотворения тропы, позволяющие создать яркий образ осеннего парка. Посмотрим, что получится: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BBFB8-D6BC-4A6B-B981-FC65891C8BE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86200"/>
            <a:ext cx="8153400" cy="16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</a:t>
            </a:r>
            <a:r>
              <a:rPr lang="ru-RU" dirty="0" smtClean="0"/>
              <a:t>1.Уж близок полдень. Жар пылает.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Как пахарь</a:t>
            </a:r>
            <a:r>
              <a:rPr lang="ru-RU" dirty="0" smtClean="0"/>
              <a:t>, битва отдыхает. </a:t>
            </a:r>
          </a:p>
          <a:p>
            <a:pPr>
              <a:buNone/>
            </a:pPr>
            <a:r>
              <a:rPr lang="ru-RU" dirty="0" smtClean="0"/>
              <a:t> (А. С. Пушкин) </a:t>
            </a:r>
          </a:p>
          <a:p>
            <a:pPr>
              <a:buNone/>
            </a:pPr>
            <a:r>
              <a:rPr lang="ru-RU" dirty="0" smtClean="0"/>
              <a:t> 2. Заводь спит. Молчит вода зеркальная.</a:t>
            </a:r>
          </a:p>
          <a:p>
            <a:pPr>
              <a:buNone/>
            </a:pPr>
            <a:r>
              <a:rPr lang="ru-RU" dirty="0" smtClean="0"/>
              <a:t>  Только там, где дремлют камыши, </a:t>
            </a:r>
          </a:p>
          <a:p>
            <a:pPr>
              <a:buNone/>
            </a:pPr>
            <a:r>
              <a:rPr lang="ru-RU" dirty="0" smtClean="0"/>
              <a:t>  Чья-то песня слышится печальная,</a:t>
            </a:r>
          </a:p>
          <a:p>
            <a:pPr>
              <a:buNone/>
            </a:pPr>
            <a:r>
              <a:rPr lang="ru-RU" dirty="0" smtClean="0"/>
              <a:t>  Как последний вздох души.  </a:t>
            </a:r>
          </a:p>
          <a:p>
            <a:pPr>
              <a:buNone/>
            </a:pPr>
            <a:r>
              <a:rPr lang="ru-RU" dirty="0" smtClean="0"/>
              <a:t>(К. Бальмонт)   </a:t>
            </a:r>
          </a:p>
          <a:p>
            <a:pPr>
              <a:buNone/>
            </a:pPr>
            <a:r>
              <a:rPr lang="ru-RU" dirty="0" smtClean="0"/>
              <a:t> 3.В саду горит костер рябины красной,</a:t>
            </a:r>
          </a:p>
          <a:p>
            <a:pPr>
              <a:buNone/>
            </a:pPr>
            <a:r>
              <a:rPr lang="ru-RU" dirty="0" smtClean="0"/>
              <a:t>  Но никого не может он согреть. </a:t>
            </a:r>
          </a:p>
          <a:p>
            <a:pPr>
              <a:buNone/>
            </a:pPr>
            <a:r>
              <a:rPr lang="ru-RU" dirty="0" smtClean="0"/>
              <a:t>  (</a:t>
            </a:r>
            <a:r>
              <a:rPr lang="ru-RU" i="1" dirty="0" smtClean="0"/>
              <a:t>С.А. Есенин</a:t>
            </a:r>
            <a:r>
              <a:rPr lang="ru-RU" dirty="0" smtClean="0"/>
              <a:t>)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BBFB8-D6BC-4A6B-B981-FC65891C8BE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3429000" y="533400"/>
            <a:ext cx="3657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u="sng" dirty="0">
                <a:solidFill>
                  <a:srgbClr val="000066"/>
                </a:solidFill>
                <a:latin typeface="Times New Roman" pitchFamily="18" charset="0"/>
              </a:rPr>
              <a:t>Рифма</a:t>
            </a:r>
            <a:r>
              <a:rPr lang="ru-RU" sz="4000" b="1" i="1" u="sng" dirty="0" smtClean="0">
                <a:solidFill>
                  <a:srgbClr val="000066"/>
                </a:solidFill>
                <a:latin typeface="Times New Roman" pitchFamily="18" charset="0"/>
              </a:rPr>
              <a:t>.   созвучие  на конце строк</a:t>
            </a:r>
            <a:r>
              <a:rPr lang="ru-RU" sz="4000" b="1" i="1" u="sng" dirty="0">
                <a:solidFill>
                  <a:srgbClr val="000066"/>
                </a:solidFill>
                <a:latin typeface="Times New Roman" pitchFamily="18" charset="0"/>
              </a:rPr>
              <a:t/>
            </a:r>
            <a:br>
              <a:rPr lang="ru-RU" sz="4000" b="1" i="1" u="sng" dirty="0">
                <a:solidFill>
                  <a:srgbClr val="000066"/>
                </a:solidFill>
                <a:latin typeface="Times New Roman" pitchFamily="18" charset="0"/>
              </a:rPr>
            </a:br>
            <a:endParaRPr lang="ru-RU" sz="4000" dirty="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85801" y="3429000"/>
            <a:ext cx="18287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sz="2800" b="1" i="1" dirty="0">
                <a:solidFill>
                  <a:srgbClr val="000066"/>
                </a:solidFill>
                <a:latin typeface="Times New Roman" pitchFamily="18" charset="0"/>
              </a:rPr>
              <a:t>Парная </a:t>
            </a:r>
          </a:p>
          <a:p>
            <a:pPr>
              <a:buFont typeface="Arial" charset="0"/>
              <a:buNone/>
            </a:pPr>
            <a:r>
              <a:rPr lang="ru-RU" sz="2000" b="1" i="1" dirty="0">
                <a:solidFill>
                  <a:srgbClr val="000066"/>
                </a:solidFill>
                <a:latin typeface="Times New Roman" pitchFamily="18" charset="0"/>
              </a:rPr>
              <a:t>(</a:t>
            </a:r>
            <a:r>
              <a:rPr lang="ru-RU" sz="2000" b="1" i="1" dirty="0" smtClean="0">
                <a:solidFill>
                  <a:srgbClr val="000066"/>
                </a:solidFill>
                <a:latin typeface="Times New Roman" pitchFamily="18" charset="0"/>
              </a:rPr>
              <a:t>смежная</a:t>
            </a:r>
            <a:r>
              <a:rPr lang="ru-RU" sz="2000" b="1" i="1" dirty="0">
                <a:solidFill>
                  <a:srgbClr val="000066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895600" y="4648200"/>
            <a:ext cx="2481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ru-RU" sz="2800" b="1" i="1" dirty="0">
                <a:solidFill>
                  <a:srgbClr val="000066"/>
                </a:solidFill>
                <a:latin typeface="Times New Roman" pitchFamily="18" charset="0"/>
              </a:rPr>
              <a:t>Перекрёстная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019800" y="3853876"/>
            <a:ext cx="2209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sz="2800" b="1" i="1" dirty="0">
                <a:solidFill>
                  <a:srgbClr val="000066"/>
                </a:solidFill>
                <a:latin typeface="Times New Roman" pitchFamily="18" charset="0"/>
              </a:rPr>
              <a:t>Кольцевая </a:t>
            </a:r>
          </a:p>
          <a:p>
            <a:pPr>
              <a:buFont typeface="Arial" charset="0"/>
              <a:buNone/>
            </a:pPr>
            <a:r>
              <a:rPr lang="ru-RU" sz="2800" b="1" i="1" dirty="0">
                <a:solidFill>
                  <a:srgbClr val="000066"/>
                </a:solidFill>
                <a:latin typeface="Times New Roman" pitchFamily="18" charset="0"/>
              </a:rPr>
              <a:t>(опоясывающая)</a:t>
            </a:r>
            <a:endParaRPr lang="ru-RU" sz="2800" dirty="0">
              <a:latin typeface="Verdana" pitchFamily="34" charset="0"/>
            </a:endParaRPr>
          </a:p>
        </p:txBody>
      </p:sp>
      <p:cxnSp>
        <p:nvCxnSpPr>
          <p:cNvPr id="4097" name="AutoShape 1"/>
          <p:cNvCxnSpPr>
            <a:cxnSpLocks noChangeShapeType="1"/>
          </p:cNvCxnSpPr>
          <p:nvPr/>
        </p:nvCxnSpPr>
        <p:spPr bwMode="auto">
          <a:xfrm>
            <a:off x="5715000" y="2514600"/>
            <a:ext cx="1990725" cy="1323975"/>
          </a:xfrm>
          <a:prstGeom prst="straightConnector1">
            <a:avLst/>
          </a:prstGeom>
          <a:noFill/>
          <a:ln w="63500">
            <a:solidFill>
              <a:srgbClr val="C0504D"/>
            </a:solidFill>
            <a:round/>
            <a:headEnd/>
            <a:tailEnd type="triangle" w="med" len="med"/>
          </a:ln>
        </p:spPr>
      </p:cxn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rot="5400000">
            <a:off x="2705100" y="3543300"/>
            <a:ext cx="2514600" cy="152400"/>
          </a:xfrm>
          <a:prstGeom prst="straightConnector1">
            <a:avLst/>
          </a:prstGeom>
          <a:noFill/>
          <a:ln w="63500">
            <a:solidFill>
              <a:srgbClr val="C0504D"/>
            </a:solidFill>
            <a:round/>
            <a:headEnd/>
            <a:tailEnd type="triangle" w="med" len="med"/>
          </a:ln>
        </p:spPr>
      </p:cxnSp>
      <p:cxnSp>
        <p:nvCxnSpPr>
          <p:cNvPr id="4099" name="AutoShape 3"/>
          <p:cNvCxnSpPr>
            <a:cxnSpLocks noChangeShapeType="1"/>
          </p:cNvCxnSpPr>
          <p:nvPr/>
        </p:nvCxnSpPr>
        <p:spPr bwMode="auto">
          <a:xfrm rot="10800000" flipV="1">
            <a:off x="1219200" y="2362200"/>
            <a:ext cx="1981200" cy="838200"/>
          </a:xfrm>
          <a:prstGeom prst="straightConnector1">
            <a:avLst/>
          </a:prstGeom>
          <a:noFill/>
          <a:ln w="63500">
            <a:solidFill>
              <a:srgbClr val="C0504D"/>
            </a:solidFill>
            <a:round/>
            <a:headEnd/>
            <a:tailEnd type="triangle" w="med" len="med"/>
          </a:ln>
        </p:spPr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BBFB8-D6BC-4A6B-B981-FC65891C8BE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2" name="Picture 2" descr="D:\Мои документы\Тренинг\Портфолио Журавлёвой И. И\ИраНовая папка\89915e4aa81f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143000" y="4191000"/>
            <a:ext cx="7848600" cy="236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1219200" y="4267200"/>
            <a:ext cx="7239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Выткался на озере алый свет зари,</a:t>
            </a:r>
          </a:p>
          <a:p>
            <a:pPr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 бору со звонами плачут глухари.</a:t>
            </a:r>
          </a:p>
          <a:p>
            <a:pPr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Плачет где-то иволга, схоронясь в дупло.</a:t>
            </a:r>
          </a:p>
          <a:p>
            <a:pPr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Только мне не плачется - на душе светло.</a:t>
            </a:r>
          </a:p>
          <a:p>
            <a:pPr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С.А. Есенин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7848600" y="4267200"/>
            <a:ext cx="498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C00000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17416" name="Прямоугольник 7"/>
          <p:cNvSpPr>
            <a:spLocks noChangeArrowheads="1"/>
          </p:cNvSpPr>
          <p:nvPr/>
        </p:nvSpPr>
        <p:spPr bwMode="auto">
          <a:xfrm>
            <a:off x="7924800" y="5105400"/>
            <a:ext cx="498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Verdana" pitchFamily="34" charset="0"/>
              </a:rPr>
              <a:t>)</a:t>
            </a:r>
          </a:p>
        </p:txBody>
      </p:sp>
      <p:sp>
        <p:nvSpPr>
          <p:cNvPr id="17417" name="Прямоугольник 8"/>
          <p:cNvSpPr>
            <a:spLocks noChangeArrowheads="1"/>
          </p:cNvSpPr>
          <p:nvPr/>
        </p:nvSpPr>
        <p:spPr bwMode="auto">
          <a:xfrm>
            <a:off x="8305800" y="4267200"/>
            <a:ext cx="533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800" b="1" i="1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en-US" sz="2800" b="1" i="1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i="1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en-US" sz="2800" b="1" i="1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i="1">
                <a:latin typeface="Times New Roman" pitchFamily="18" charset="0"/>
              </a:rPr>
              <a:t>Б</a:t>
            </a:r>
            <a:endParaRPr lang="en-US" sz="2800" b="1" i="1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i="1">
                <a:latin typeface="Times New Roman" pitchFamily="18" charset="0"/>
              </a:rPr>
              <a:t>Б</a:t>
            </a:r>
            <a:endParaRPr lang="ru-RU" sz="2800">
              <a:latin typeface="Verdan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28800" y="152400"/>
            <a:ext cx="5105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</a:rPr>
              <a:t>Парная (смежная) рифма: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BBFB8-D6BC-4A6B-B981-FC65891C8BE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414" grpId="0"/>
      <p:bldP spid="17415" grpId="0"/>
      <p:bldP spid="17416" grpId="0"/>
      <p:bldP spid="174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60" name="Picture 2" descr="D:\Мои документы\Тренинг\Портфолио Журавлёвой И. И\астры\0_9eb5d_7f3e6488_XL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762000" y="4419600"/>
            <a:ext cx="80772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Унылая пора! Очей очарованье!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Приятна мне твоя прощальная краса-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Люблю я пышное природы увяданье,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багрец и в золото одетые леса…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А. С. Пушкин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010400" y="4419600"/>
            <a:ext cx="650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solidFill>
                  <a:srgbClr val="C00000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010400" y="4876800"/>
            <a:ext cx="650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Verdana" pitchFamily="34" charset="0"/>
              </a:rPr>
              <a:t>)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8001000" y="4572000"/>
            <a:ext cx="533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800" b="1" i="1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en-US" sz="2800" b="1" i="1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i="1">
                <a:latin typeface="Times New Roman" pitchFamily="18" charset="0"/>
              </a:rPr>
              <a:t>Б</a:t>
            </a:r>
            <a:endParaRPr lang="en-US" sz="2800" b="1" i="1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i="1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en-US" sz="2800" b="1" i="1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i="1">
                <a:latin typeface="Times New Roman" pitchFamily="18" charset="0"/>
              </a:rPr>
              <a:t>Б</a:t>
            </a:r>
            <a:endParaRPr lang="ru-RU" sz="2800"/>
          </a:p>
        </p:txBody>
      </p:sp>
      <p:sp>
        <p:nvSpPr>
          <p:cNvPr id="9" name="Прямоугольник 8"/>
          <p:cNvSpPr/>
          <p:nvPr/>
        </p:nvSpPr>
        <p:spPr>
          <a:xfrm>
            <a:off x="2133600" y="304800"/>
            <a:ext cx="46482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200" b="1" i="1">
                <a:solidFill>
                  <a:schemeClr val="tx1"/>
                </a:solidFill>
                <a:latin typeface="Times New Roman" pitchFamily="18" charset="0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274" name="TextBox 9"/>
          <p:cNvSpPr txBox="1">
            <a:spLocks noChangeArrowheads="1"/>
          </p:cNvSpPr>
          <p:nvPr/>
        </p:nvSpPr>
        <p:spPr bwMode="auto">
          <a:xfrm>
            <a:off x="2133600" y="381000"/>
            <a:ext cx="4730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Перекрёстная рифма.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BBFB8-D6BC-4A6B-B981-FC65891C8BE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8" name="Picture 2" descr="D:\Мои документы\Тренинг\Портфолио Журавлёвой И. И\ИраНовая папка\4030202_large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971800" y="4495800"/>
            <a:ext cx="59436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2971800" y="4495800"/>
            <a:ext cx="51054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Глядел я, стоя над Невой,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 Исаака-великана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 мгле морозного тумана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Светился купол золотой.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Ф. И. Тютчев</a:t>
            </a: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7543800" y="4572000"/>
            <a:ext cx="7445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solidFill>
                  <a:srgbClr val="C00000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7239000" y="4953000"/>
            <a:ext cx="5191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latin typeface="Verdana" pitchFamily="34" charset="0"/>
              </a:rPr>
              <a:t>)</a:t>
            </a:r>
          </a:p>
        </p:txBody>
      </p:sp>
      <p:sp>
        <p:nvSpPr>
          <p:cNvPr id="21513" name="Прямоугольник 8"/>
          <p:cNvSpPr>
            <a:spLocks noChangeArrowheads="1"/>
          </p:cNvSpPr>
          <p:nvPr/>
        </p:nvSpPr>
        <p:spPr bwMode="auto">
          <a:xfrm>
            <a:off x="8305800" y="4572000"/>
            <a:ext cx="533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800" b="1" i="1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en-US" sz="2800" b="1" i="1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i="1">
                <a:latin typeface="Times New Roman" pitchFamily="18" charset="0"/>
              </a:rPr>
              <a:t>Б</a:t>
            </a:r>
            <a:endParaRPr lang="en-US" sz="2800" b="1" i="1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i="1">
                <a:latin typeface="Times New Roman" pitchFamily="18" charset="0"/>
              </a:rPr>
              <a:t>Б</a:t>
            </a:r>
            <a:endParaRPr lang="en-US" sz="2800" b="1" i="1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i="1">
                <a:solidFill>
                  <a:srgbClr val="C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3400" y="152400"/>
            <a:ext cx="5334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9" name="TextBox 10"/>
          <p:cNvSpPr txBox="1">
            <a:spLocks noChangeArrowheads="1"/>
          </p:cNvSpPr>
          <p:nvPr/>
        </p:nvSpPr>
        <p:spPr bwMode="auto">
          <a:xfrm>
            <a:off x="152400" y="533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300" name="TextBox 11"/>
          <p:cNvSpPr txBox="1">
            <a:spLocks noChangeArrowheads="1"/>
          </p:cNvSpPr>
          <p:nvPr/>
        </p:nvSpPr>
        <p:spPr bwMode="auto">
          <a:xfrm>
            <a:off x="533400" y="152400"/>
            <a:ext cx="5537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Кольцевая (опоясывающая) 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рифма.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BBFB8-D6BC-4A6B-B981-FC65891C8BE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510" grpId="0"/>
      <p:bldP spid="21511" grpId="0"/>
      <p:bldP spid="21512" grpId="0"/>
      <p:bldP spid="215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0352"/>
            <a:ext cx="8077200" cy="54132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1.Друзья мои, прекрасен наш союз!</a:t>
            </a:r>
            <a:br>
              <a:rPr lang="ru-RU" dirty="0" smtClean="0"/>
            </a:br>
            <a:r>
              <a:rPr lang="ru-RU" dirty="0" smtClean="0"/>
              <a:t>Он, как душа, неразделим и вечен –</a:t>
            </a:r>
            <a:br>
              <a:rPr lang="ru-RU" dirty="0" smtClean="0"/>
            </a:br>
            <a:r>
              <a:rPr lang="ru-RU" dirty="0" smtClean="0"/>
              <a:t>Неколебим, свободен и беспечен,</a:t>
            </a:r>
            <a:br>
              <a:rPr lang="ru-RU" dirty="0" smtClean="0"/>
            </a:br>
            <a:r>
              <a:rPr lang="ru-RU" dirty="0" smtClean="0"/>
              <a:t>Срастался он под сенью дружных муз.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2.Швед, русский — колет, рубит, режет.</a:t>
            </a:r>
          </a:p>
          <a:p>
            <a:pPr>
              <a:buNone/>
            </a:pPr>
            <a:r>
              <a:rPr lang="ru-RU" dirty="0" smtClean="0"/>
              <a:t>   Бой барабанный, клики, скрежет,</a:t>
            </a:r>
          </a:p>
          <a:p>
            <a:pPr>
              <a:buNone/>
            </a:pPr>
            <a:r>
              <a:rPr lang="ru-RU" dirty="0" smtClean="0"/>
              <a:t>   Гром пушек, топот, ржанье, стон,</a:t>
            </a:r>
          </a:p>
          <a:p>
            <a:pPr>
              <a:buNone/>
            </a:pPr>
            <a:r>
              <a:rPr lang="ru-RU" dirty="0" smtClean="0"/>
              <a:t>   И смерть и ад со всех сторон.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BBFB8-D6BC-4A6B-B981-FC65891C8BE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3.Мой дядя самых честных правил,</a:t>
            </a:r>
            <a:br>
              <a:rPr lang="ru-RU" dirty="0" smtClean="0"/>
            </a:br>
            <a:r>
              <a:rPr lang="ru-RU" dirty="0" smtClean="0"/>
              <a:t>Когда не в шутку занемог,</a:t>
            </a:r>
            <a:br>
              <a:rPr lang="ru-RU" dirty="0" smtClean="0"/>
            </a:br>
            <a:r>
              <a:rPr lang="ru-RU" dirty="0" smtClean="0"/>
              <a:t>Он уважать себя заставил</a:t>
            </a:r>
            <a:br>
              <a:rPr lang="ru-RU" dirty="0" smtClean="0"/>
            </a:br>
            <a:r>
              <a:rPr lang="ru-RU" dirty="0" smtClean="0"/>
              <a:t>И лучше выдумать не мог.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4.Храни меня, мой талисман,</a:t>
            </a:r>
          </a:p>
          <a:p>
            <a:pPr>
              <a:buNone/>
            </a:pPr>
            <a:r>
              <a:rPr lang="ru-RU" dirty="0" smtClean="0"/>
              <a:t>  Храни меня во дни гоненья, </a:t>
            </a:r>
          </a:p>
          <a:p>
            <a:pPr>
              <a:buNone/>
            </a:pPr>
            <a:r>
              <a:rPr lang="ru-RU" dirty="0" smtClean="0"/>
              <a:t>  Во дни раскаянья, волненья:</a:t>
            </a:r>
          </a:p>
          <a:p>
            <a:pPr>
              <a:buNone/>
            </a:pPr>
            <a:r>
              <a:rPr lang="ru-RU" dirty="0" smtClean="0"/>
              <a:t>   Ты в день печали был мне дан.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BBFB8-D6BC-4A6B-B981-FC65891C8BE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1125</TotalTime>
  <Words>506</Words>
  <Application>Microsoft Office PowerPoint</Application>
  <PresentationFormat>Экран (4:3)</PresentationFormat>
  <Paragraphs>150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Стихосложение. Рифма. Двусложные стихотворные размеры.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ASUS</cp:lastModifiedBy>
  <cp:revision>121</cp:revision>
  <dcterms:modified xsi:type="dcterms:W3CDTF">2023-10-11T12:47:29Z</dcterms:modified>
</cp:coreProperties>
</file>