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0.xml" ContentType="application/vnd.openxmlformats-officedocument.presentationml.tags+xml"/>
  <Override PartName="/ppt/notesSlides/notesSlide16.xml" ContentType="application/vnd.openxmlformats-officedocument.presentationml.notesSlide+xml"/>
  <Override PartName="/ppt/tags/tag21.xml" ContentType="application/vnd.openxmlformats-officedocument.presentationml.tags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notesSlides/notesSlide18.xml" ContentType="application/vnd.openxmlformats-officedocument.presentationml.notesSlide+xml"/>
  <Override PartName="/ppt/tags/tag23.xml" ContentType="application/vnd.openxmlformats-officedocument.presentationml.tags+xml"/>
  <Override PartName="/ppt/notesSlides/notesSlide19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tags/tag30.xml" ContentType="application/vnd.openxmlformats-officedocument.presentationml.tags+xml"/>
  <Override PartName="/ppt/notesSlides/notesSlide26.xml" ContentType="application/vnd.openxmlformats-officedocument.presentationml.notesSlide+xml"/>
  <Override PartName="/ppt/tags/tag31.xml" ContentType="application/vnd.openxmlformats-officedocument.presentationml.tags+xml"/>
  <Override PartName="/ppt/notesSlides/notesSlide27.xml" ContentType="application/vnd.openxmlformats-officedocument.presentationml.notesSlide+xml"/>
  <Override PartName="/ppt/tags/tag32.xml" ContentType="application/vnd.openxmlformats-officedocument.presentationml.tags+xml"/>
  <Override PartName="/ppt/notesSlides/notesSlide28.xml" ContentType="application/vnd.openxmlformats-officedocument.presentationml.notesSlide+xml"/>
  <Override PartName="/ppt/tags/tag33.xml" ContentType="application/vnd.openxmlformats-officedocument.presentationml.tags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notesSlides/notesSlide30.xml" ContentType="application/vnd.openxmlformats-officedocument.presentationml.notesSlide+xml"/>
  <Override PartName="/ppt/tags/tag35.xml" ContentType="application/vnd.openxmlformats-officedocument.presentationml.tags+xml"/>
  <Override PartName="/ppt/notesSlides/notesSlide31.xml" ContentType="application/vnd.openxmlformats-officedocument.presentationml.notesSlide+xml"/>
  <Override PartName="/ppt/tags/tag36.xml" ContentType="application/vnd.openxmlformats-officedocument.presentationml.tags+xml"/>
  <Override PartName="/ppt/notesSlides/notesSlide32.xml" ContentType="application/vnd.openxmlformats-officedocument.presentationml.notesSlide+xml"/>
  <Override PartName="/ppt/tags/tag37.xml" ContentType="application/vnd.openxmlformats-officedocument.presentationml.tags+xml"/>
  <Override PartName="/ppt/notesSlides/notesSlide33.xml" ContentType="application/vnd.openxmlformats-officedocument.presentationml.notesSlide+xml"/>
  <Override PartName="/ppt/tags/tag38.xml" ContentType="application/vnd.openxmlformats-officedocument.presentationml.tags+xml"/>
  <Override PartName="/ppt/notesSlides/notesSlide34.xml" ContentType="application/vnd.openxmlformats-officedocument.presentationml.notesSlide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ppt/tags/tag40.xml" ContentType="application/vnd.openxmlformats-officedocument.presentationml.tags+xml"/>
  <Override PartName="/ppt/notesSlides/notesSlide36.xml" ContentType="application/vnd.openxmlformats-officedocument.presentationml.notesSlide+xml"/>
  <Override PartName="/ppt/tags/tag41.xml" ContentType="application/vnd.openxmlformats-officedocument.presentationml.tags+xml"/>
  <Override PartName="/ppt/notesSlides/notesSlide37.xml" ContentType="application/vnd.openxmlformats-officedocument.presentationml.notesSlide+xml"/>
  <Override PartName="/ppt/tags/tag42.xml" ContentType="application/vnd.openxmlformats-officedocument.presentationml.tags+xml"/>
  <Override PartName="/ppt/notesSlides/notesSlide38.xml" ContentType="application/vnd.openxmlformats-officedocument.presentationml.notesSlide+xml"/>
  <Override PartName="/ppt/tags/tag43.xml" ContentType="application/vnd.openxmlformats-officedocument.presentationml.tags+xml"/>
  <Override PartName="/ppt/notesSlides/notesSlide39.xml" ContentType="application/vnd.openxmlformats-officedocument.presentationml.notesSlide+xml"/>
  <Override PartName="/ppt/tags/tag44.xml" ContentType="application/vnd.openxmlformats-officedocument.presentationml.tags+xml"/>
  <Override PartName="/ppt/notesSlides/notesSlide40.xml" ContentType="application/vnd.openxmlformats-officedocument.presentationml.notesSlide+xml"/>
  <Override PartName="/ppt/tags/tag45.xml" ContentType="application/vnd.openxmlformats-officedocument.presentationml.tags+xml"/>
  <Override PartName="/ppt/notesSlides/notesSlide41.xml" ContentType="application/vnd.openxmlformats-officedocument.presentationml.notesSlide+xml"/>
  <Override PartName="/ppt/tags/tag46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9" r:id="rId12"/>
    <p:sldId id="270" r:id="rId13"/>
    <p:sldId id="266" r:id="rId14"/>
    <p:sldId id="271" r:id="rId15"/>
    <p:sldId id="267" r:id="rId16"/>
    <p:sldId id="272" r:id="rId17"/>
    <p:sldId id="268" r:id="rId18"/>
    <p:sldId id="273" r:id="rId19"/>
    <p:sldId id="277" r:id="rId20"/>
    <p:sldId id="278" r:id="rId21"/>
    <p:sldId id="276" r:id="rId22"/>
    <p:sldId id="279" r:id="rId23"/>
    <p:sldId id="275" r:id="rId24"/>
    <p:sldId id="280" r:id="rId25"/>
    <p:sldId id="274" r:id="rId26"/>
    <p:sldId id="281" r:id="rId27"/>
    <p:sldId id="282" r:id="rId28"/>
    <p:sldId id="286" r:id="rId29"/>
    <p:sldId id="284" r:id="rId30"/>
    <p:sldId id="287" r:id="rId31"/>
    <p:sldId id="285" r:id="rId32"/>
    <p:sldId id="288" r:id="rId33"/>
    <p:sldId id="283" r:id="rId34"/>
    <p:sldId id="289" r:id="rId35"/>
    <p:sldId id="291" r:id="rId36"/>
    <p:sldId id="294" r:id="rId37"/>
    <p:sldId id="292" r:id="rId38"/>
    <p:sldId id="295" r:id="rId39"/>
    <p:sldId id="293" r:id="rId40"/>
    <p:sldId id="296" r:id="rId41"/>
    <p:sldId id="290" r:id="rId42"/>
    <p:sldId id="297" r:id="rId43"/>
  </p:sldIdLst>
  <p:sldSz cx="12192000" cy="6858000"/>
  <p:notesSz cx="6858000" cy="9144000"/>
  <p:custDataLst>
    <p:tags r:id="rId4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5190"/>
    <a:srgbClr val="3864B2"/>
    <a:srgbClr val="0F3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6323" autoAdjust="0"/>
  </p:normalViewPr>
  <p:slideViewPr>
    <p:cSldViewPr snapToGrid="0">
      <p:cViewPr varScale="1">
        <p:scale>
          <a:sx n="122" d="100"/>
          <a:sy n="122" d="100"/>
        </p:scale>
        <p:origin x="20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405C8-7EFE-4B15-807D-7765AE454758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0661A-DBC5-460F-8DD8-4E346A31B1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5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7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129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148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720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870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4714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98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58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06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4484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0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3611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1061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731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06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599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08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1569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48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7299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242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103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295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43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86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0597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611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808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944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2141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4639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59909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540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4004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4444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9162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19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0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211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0661A-DBC5-460F-8DD8-4E346A31B1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594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36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9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59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217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Управляющая кнопка: настраиваемая 5">
            <a:hlinkClick r:id="" action="ppaction://hlinkshowjump?jump=nextslide" highlightClick="1"/>
          </p:cNvPr>
          <p:cNvSpPr/>
          <p:nvPr userDrawn="1"/>
        </p:nvSpPr>
        <p:spPr>
          <a:xfrm>
            <a:off x="4160939" y="2952925"/>
            <a:ext cx="2910980" cy="101506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ОТВЕТ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49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0249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818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29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67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772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23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04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5DBFB-DE8D-4744-928A-4B216267F296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69EB1-8785-4EB2-BD50-90242CFAE7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4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4.png"/><Relationship Id="rId5" Type="http://schemas.openxmlformats.org/officeDocument/2006/relationships/slide" Target="slide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6" Type="http://schemas.openxmlformats.org/officeDocument/2006/relationships/image" Target="../media/image7.png"/><Relationship Id="rId5" Type="http://schemas.openxmlformats.org/officeDocument/2006/relationships/slide" Target="slide18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5" Type="http://schemas.openxmlformats.org/officeDocument/2006/relationships/slide" Target="slide20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13" Type="http://schemas.openxmlformats.org/officeDocument/2006/relationships/slide" Target="slide37.xml"/><Relationship Id="rId18" Type="http://schemas.openxmlformats.org/officeDocument/2006/relationships/slide" Target="slide39.xml"/><Relationship Id="rId3" Type="http://schemas.openxmlformats.org/officeDocument/2006/relationships/notesSlide" Target="../notesSlides/notesSlide2.xml"/><Relationship Id="rId21" Type="http://schemas.openxmlformats.org/officeDocument/2006/relationships/slide" Target="slide25.xml"/><Relationship Id="rId7" Type="http://schemas.openxmlformats.org/officeDocument/2006/relationships/slide" Target="slide27.xml"/><Relationship Id="rId12" Type="http://schemas.openxmlformats.org/officeDocument/2006/relationships/slide" Target="slide29.xml"/><Relationship Id="rId17" Type="http://schemas.openxmlformats.org/officeDocument/2006/relationships/slide" Target="slide31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23.xml"/><Relationship Id="rId20" Type="http://schemas.openxmlformats.org/officeDocument/2006/relationships/slide" Target="slide17.xml"/><Relationship Id="rId1" Type="http://schemas.openxmlformats.org/officeDocument/2006/relationships/tags" Target="../tags/tag6.xml"/><Relationship Id="rId6" Type="http://schemas.openxmlformats.org/officeDocument/2006/relationships/slide" Target="slide19.xml"/><Relationship Id="rId11" Type="http://schemas.openxmlformats.org/officeDocument/2006/relationships/slide" Target="slide21.xml"/><Relationship Id="rId24" Type="http://schemas.openxmlformats.org/officeDocument/2006/relationships/slide" Target="slide41.xml"/><Relationship Id="rId5" Type="http://schemas.openxmlformats.org/officeDocument/2006/relationships/slide" Target="slide11.xml"/><Relationship Id="rId15" Type="http://schemas.openxmlformats.org/officeDocument/2006/relationships/slide" Target="slide15.xml"/><Relationship Id="rId23" Type="http://schemas.openxmlformats.org/officeDocument/2006/relationships/slide" Target="slide42.xml"/><Relationship Id="rId10" Type="http://schemas.openxmlformats.org/officeDocument/2006/relationships/slide" Target="slide13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8.png"/><Relationship Id="rId5" Type="http://schemas.openxmlformats.org/officeDocument/2006/relationships/slide" Target="slide2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Relationship Id="rId5" Type="http://schemas.openxmlformats.org/officeDocument/2006/relationships/slide" Target="slide24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slide" Target="slide26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0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Relationship Id="rId5" Type="http://schemas.openxmlformats.org/officeDocument/2006/relationships/slide" Target="slide28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Relationship Id="rId5" Type="http://schemas.openxmlformats.org/officeDocument/2006/relationships/slide" Target="slide30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4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5.xml"/><Relationship Id="rId6" Type="http://schemas.openxmlformats.org/officeDocument/2006/relationships/image" Target="../media/image10.png"/><Relationship Id="rId5" Type="http://schemas.openxmlformats.org/officeDocument/2006/relationships/slide" Target="slide3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6" Type="http://schemas.openxmlformats.org/officeDocument/2006/relationships/image" Target="../media/image11.png"/><Relationship Id="rId5" Type="http://schemas.openxmlformats.org/officeDocument/2006/relationships/slide" Target="slide3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8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9.xml"/><Relationship Id="rId6" Type="http://schemas.openxmlformats.org/officeDocument/2006/relationships/image" Target="../media/image12.png"/><Relationship Id="rId5" Type="http://schemas.openxmlformats.org/officeDocument/2006/relationships/slide" Target="slide36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0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1.xml"/><Relationship Id="rId5" Type="http://schemas.openxmlformats.org/officeDocument/2006/relationships/slide" Target="slide38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4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3.xml"/><Relationship Id="rId5" Type="http://schemas.openxmlformats.org/officeDocument/2006/relationships/slide" Target="slide4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4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5" Type="http://schemas.openxmlformats.org/officeDocument/2006/relationships/slide" Target="slide4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6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slide" Target="slide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slide" Target="slide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89000"/>
              </a:schemeClr>
            </a:gs>
            <a:gs pos="22000">
              <a:schemeClr val="accent5">
                <a:lumMod val="89000"/>
              </a:schemeClr>
            </a:gs>
            <a:gs pos="62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96567" y="4854766"/>
            <a:ext cx="9144000" cy="165576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Викторина</a:t>
            </a:r>
            <a:endParaRPr lang="ru-RU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80" y="1778159"/>
            <a:ext cx="5972175" cy="2971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7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Подлежащее и сказуемое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300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98295" y="330401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звали героиню сказки про непослушного братца-козлёнка?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5015" y="2229508"/>
            <a:ext cx="4112846" cy="3009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107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Алёнушка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8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06111" y="369478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Какому автору принадлежат строки:</a:t>
            </a:r>
          </a:p>
          <a:p>
            <a:pPr algn="ctr"/>
            <a:r>
              <a:rPr lang="ru-RU" sz="35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«Закружилась </a:t>
            </a:r>
            <a:r>
              <a:rPr lang="ru-RU" sz="35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листва золотая</a:t>
            </a:r>
          </a:p>
          <a:p>
            <a:pPr algn="ctr"/>
            <a:r>
              <a:rPr lang="ru-RU" sz="3500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розоватой воде на </a:t>
            </a:r>
            <a:r>
              <a:rPr lang="ru-RU" sz="3500" i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пруду…»</a:t>
            </a:r>
            <a:endParaRPr lang="ru-RU" sz="35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677" y="2616247"/>
            <a:ext cx="3969870" cy="26476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08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Серге́й</a:t>
            </a: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b="1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Алекса́ндрович</a:t>
            </a: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b="1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Есе́нин</a:t>
            </a: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5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72133" y="338398"/>
            <a:ext cx="7278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2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pPr algn="ctr"/>
            <a:r>
              <a:rPr lang="ru-RU" sz="28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Вспомни название сказки по отрывку: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«…Лети, лети, </a:t>
            </a:r>
            <a:r>
              <a:rPr lang="ru-RU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лепесток, через </a:t>
            </a:r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запад на восток, через север, через </a:t>
            </a:r>
            <a:r>
              <a:rPr lang="ru-RU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юг,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</a:t>
            </a:r>
            <a:r>
              <a:rPr lang="ru-RU" sz="28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озвращайся</a:t>
            </a:r>
            <a:r>
              <a:rPr lang="ru-RU" sz="28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сделав круг…»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3107" y="2736937"/>
            <a:ext cx="3396058" cy="25470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2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«Цветик – </a:t>
            </a:r>
            <a:r>
              <a:rPr lang="ru-RU" sz="3500" b="1" cap="none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семицветик</a:t>
            </a: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 В. П. Катаева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3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748533" y="486708"/>
            <a:ext cx="86961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Заполни пропуск, назови сказку и автора</a:t>
            </a:r>
          </a:p>
          <a:p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«Они жили в ветхой землянке ровно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_____ года»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8167" y="2585067"/>
            <a:ext cx="4876912" cy="29144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63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«Они жили в ветхой землянке ровно тридцать лет и три года». Из «Сказки о рыбаке и рыбке» А. С. Пушкина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2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2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798812" y="1616208"/>
            <a:ext cx="7278007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Ломанная линия состоит из трёх звеньев, первое звено = 7см, второе = 4см, третье = 5 см</a:t>
            </a:r>
          </a:p>
          <a:p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Найди длину ломаной линии.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79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D5190"/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457814"/>
              </p:ext>
            </p:extLst>
          </p:nvPr>
        </p:nvGraphicFramePr>
        <p:xfrm>
          <a:off x="298939" y="184637"/>
          <a:ext cx="11676185" cy="6631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5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5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5491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История</a:t>
                      </a:r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Философия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Экономика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Психология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Иностранный язык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381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4" action="ppaction://hlinksldjump"/>
                        </a:rPr>
                        <a:t>200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5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6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7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8" action="ppaction://hlinksldjump"/>
                        </a:rPr>
                        <a:t>200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9" action="ppaction://hlinksldjump"/>
                        </a:rPr>
                        <a:t>400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0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1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2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3" action="ppaction://hlinksldjump"/>
                        </a:rPr>
                        <a:t>400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4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5" action="ppaction://hlinksldjump"/>
                        </a:rPr>
                        <a:t>600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6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7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8" action="ppaction://hlinksldjump"/>
                        </a:rPr>
                        <a:t>600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4913">
                <a:tc>
                  <a:txBody>
                    <a:bodyPr/>
                    <a:lstStyle/>
                    <a:p>
                      <a:pPr algn="ctr"/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19" action="ppaction://hlinksldjump"/>
                        </a:rPr>
                        <a:t>800</a:t>
                      </a:r>
                      <a:endParaRPr lang="ru-RU" sz="2400" b="1" u="sng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0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1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2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 smtClean="0">
                        <a:solidFill>
                          <a:srgbClr val="FFC000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sng" dirty="0" smtClean="0">
                          <a:solidFill>
                            <a:srgbClr val="FFC000"/>
                          </a:solidFill>
                          <a:hlinkClick r:id="rId23" action="ppaction://hlinksldjump"/>
                        </a:rPr>
                        <a:t>800</a:t>
                      </a:r>
                      <a:endParaRPr lang="ru-RU" sz="2400" b="1" u="sng" dirty="0" smtClean="0">
                        <a:solidFill>
                          <a:srgbClr val="FFC000"/>
                        </a:solidFill>
                      </a:endParaRPr>
                    </a:p>
                    <a:p>
                      <a:pPr algn="ctr"/>
                      <a:endParaRPr lang="ru-RU" sz="2400" b="1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solidFill>
                      <a:srgbClr val="0F36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75840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 Русский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язык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u="none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 action="ppaction://hlinksldjump"/>
                        </a:rPr>
                        <a:t>200</a:t>
                      </a:r>
                      <a:endParaRPr lang="ru-RU" sz="3500" u="none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9" action="ppaction://hlinksldjump"/>
                        </a:rPr>
                        <a:t>300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4" action="ppaction://hlinksldjump"/>
                        </a:rPr>
                        <a:t>300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9" action="ppaction://hlinksldjump"/>
                        </a:rPr>
                        <a:t>300</a:t>
                      </a:r>
                      <a:endParaRPr lang="ru-RU" sz="35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 Литературное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чтение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0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5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0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</a:t>
                      </a:r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Математика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1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6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1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4. Окружающий</a:t>
                      </a:r>
                      <a:r>
                        <a:rPr lang="ru-RU" sz="2500" b="0" cap="none" spc="0" baseline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 мир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2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7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2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ru-RU" sz="2500" b="0" cap="none" spc="0" dirty="0" smtClean="0">
                          <a:ln w="0"/>
                          <a:solidFill>
                            <a:schemeClr val="bg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5. Смекалка</a:t>
                      </a:r>
                      <a:endParaRPr lang="ru-RU" sz="2500" b="0" cap="none" spc="0" dirty="0">
                        <a:ln w="0"/>
                        <a:solidFill>
                          <a:schemeClr val="bg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8" action="ppaction://hlinksldjump"/>
                        </a:rPr>
                        <a:t>200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3" action="ppaction://hlinksldjump"/>
                        </a:rPr>
                        <a:t>400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18" action="ppaction://hlinksldjump"/>
                        </a:rPr>
                        <a:t>600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500" b="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4" action="ppaction://hlinksldjump"/>
                        </a:rPr>
                        <a:t>800</a:t>
                      </a:r>
                      <a:endParaRPr lang="ru-RU" sz="3500" b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5">
                            <a:lumMod val="89000"/>
                          </a:schemeClr>
                        </a:gs>
                        <a:gs pos="55000">
                          <a:schemeClr val="accent5">
                            <a:lumMod val="75000"/>
                          </a:schemeClr>
                        </a:gs>
                        <a:gs pos="97000">
                          <a:schemeClr val="accent5">
                            <a:lumMod val="7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2649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Длина линии 16 см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00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250461" y="243250"/>
            <a:ext cx="9863015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</a:p>
          <a:p>
            <a:pPr algn="just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полке библиотеки стояло 19 книг. Из них 5 книг – сборники рассказов</a:t>
            </a:r>
          </a:p>
          <a:p>
            <a:pPr algn="just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книги – сборники стихов</a:t>
            </a:r>
          </a:p>
          <a:p>
            <a:pPr algn="just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Остальные – учебники.</a:t>
            </a:r>
          </a:p>
          <a:p>
            <a:pPr algn="just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всего учебников?</a:t>
            </a:r>
            <a:endParaRPr lang="ru-RU" sz="36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153" y="1678109"/>
            <a:ext cx="2583236" cy="34443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109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918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21392" y="871163"/>
            <a:ext cx="7278007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</a:p>
          <a:p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Врач дал больной девочке 3 таблетки и велел принимать их через каждые полчаса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Она </a:t>
            </a:r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строго выполнила указание врача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35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времени хватило прописанных врачом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таблеток?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3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минут или 1ч30м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761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689631" y="1275012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Сколько отрезков изображено на картинке?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7191" y="3174119"/>
            <a:ext cx="7182152" cy="18455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437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3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47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Выбери лишнее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Клён, шиповник, осина, дуб, береза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ель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5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шиповник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5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2"/>
          <p:cNvSpPr/>
          <p:nvPr/>
        </p:nvSpPr>
        <p:spPr>
          <a:xfrm>
            <a:off x="2457619" y="2612493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  <a:p>
            <a:pPr marL="514350" indent="-514350" algn="ctr">
              <a:buAutoNum type="arabicPeriod"/>
            </a:pP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каком дереве растут желуди?</a:t>
            </a:r>
          </a:p>
          <a:p>
            <a:pPr marL="514350" indent="-514350" algn="ctr">
              <a:buAutoNum type="arabicPeriod"/>
            </a:pP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Какое животное спит вниз головой?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79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0634" y="994707"/>
            <a:ext cx="85229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Есть ли одинаковый звук в словах</a:t>
            </a:r>
          </a:p>
          <a:p>
            <a:pPr algn="ctr"/>
            <a:r>
              <a:rPr lang="ru-RU" sz="4000" u="sng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Дорожки и ёжик?</a:t>
            </a:r>
            <a:endParaRPr lang="ru-RU" sz="4000" u="sng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7513" y="3061914"/>
            <a:ext cx="1529238" cy="2041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На дубе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Летучая мышь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33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27958" y="1002523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Назовите созвездие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7816" y="2140093"/>
            <a:ext cx="5078290" cy="3263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51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созвездие Ориона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766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791509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Назовите животное, к какой группе животных оно относится?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2335" y="2437125"/>
            <a:ext cx="4450373" cy="29669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698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Тритон – земноводное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амфибия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4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89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373643" y="865580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Переставь палочку так, чтобы домик смотрел в противоположную сторону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/>
          <a:srcRect t="18135" r="47989"/>
          <a:stretch/>
        </p:blipFill>
        <p:spPr>
          <a:xfrm>
            <a:off x="4902939" y="3085310"/>
            <a:ext cx="2219413" cy="1902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893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809488" y="762683"/>
            <a:ext cx="10759642" cy="1513263"/>
          </a:xfrm>
        </p:spPr>
        <p:txBody>
          <a:bodyPr>
            <a:normAutofit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/>
          <a:srcRect l="52665" t="9921" b="9041"/>
          <a:stretch/>
        </p:blipFill>
        <p:spPr>
          <a:xfrm>
            <a:off x="4761888" y="2366867"/>
            <a:ext cx="2854841" cy="26619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373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 свеклы варилось 30 минут, за сколько минут сварилась одна свекла?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30 минут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38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Кто может быть старым, при условии что ему всего 5 лет.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14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53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звук </a:t>
            </a:r>
            <a:r>
              <a:rPr lang="en-US" sz="53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[</a:t>
            </a:r>
            <a:r>
              <a:rPr lang="ru-RU" sz="53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</a:t>
            </a:r>
            <a:r>
              <a:rPr lang="en-US" sz="53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]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200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2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Старый друг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600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378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месяце года 28 дней?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29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</a:t>
            </a: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каждом месяце в году не менее 28 дней.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5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800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0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760" y="642688"/>
            <a:ext cx="10759642" cy="45789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9"/>
            <a:ext cx="2352552" cy="806590"/>
          </a:xfrm>
          <a:prstGeom prst="rect">
            <a:avLst/>
          </a:prstGeom>
        </p:spPr>
      </p:pic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199230" y="5690466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1850709" y="827597"/>
            <a:ext cx="901882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</a:t>
            </a:r>
            <a:r>
              <a:rPr lang="ru-RU" sz="3600" dirty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00</a:t>
            </a:r>
          </a:p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столбике не все слова являются родственными?</a:t>
            </a:r>
          </a:p>
          <a:p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1. добрый, доброта, одобрение, одобрить, </a:t>
            </a:r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одобрительный.</a:t>
            </a:r>
          </a:p>
          <a:p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2. лес </a:t>
            </a:r>
            <a:r>
              <a:rPr lang="ru-RU" sz="360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лесной, лесничий, подлесок, лесостепь</a:t>
            </a:r>
            <a:endParaRPr lang="ru-RU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3. волнушка, волнующий, волнение, волнорез, волномер </a:t>
            </a:r>
            <a:endParaRPr lang="ru-RU" sz="3600" dirty="0" smtClean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7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 action="ppaction://hlinksldjump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40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третьем столбике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400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15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543588" y="2218554"/>
            <a:ext cx="72780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300</a:t>
            </a:r>
          </a:p>
          <a:p>
            <a:pPr algn="ctr"/>
            <a:r>
              <a:rPr lang="ru-RU" sz="4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каком слове пишется буква а?</a:t>
            </a:r>
          </a:p>
          <a:p>
            <a:pPr algn="ctr"/>
            <a:r>
              <a:rPr lang="ru-RU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в_да</a:t>
            </a:r>
            <a:r>
              <a:rPr lang="ru-RU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к_рова</a:t>
            </a:r>
            <a:r>
              <a:rPr lang="ru-RU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тр_ва</a:t>
            </a:r>
            <a:r>
              <a:rPr lang="ru-RU" sz="4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4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др_ва</a:t>
            </a:r>
            <a:endParaRPr lang="ru-RU" sz="44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8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3959299" y="5719551"/>
            <a:ext cx="427245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u="sng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Вернуться к выбору тем→</a:t>
            </a:r>
            <a:endParaRPr lang="ru-RU" sz="2500" u="sng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15704" y="2419544"/>
            <a:ext cx="10759642" cy="15132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Правильный ответ</a:t>
            </a:r>
            <a:b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слова трава</a:t>
            </a:r>
            <a: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sz="3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ru-RU" sz="1500" b="1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ru-RU" sz="2000" cap="none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300</a:t>
            </a:r>
            <a:endParaRPr lang="ru-RU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30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30000">
              <a:schemeClr val="accent5">
                <a:lumMod val="89000"/>
              </a:schemeClr>
            </a:gs>
            <a:gs pos="55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371" y="5499514"/>
            <a:ext cx="2352552" cy="806590"/>
          </a:xfrm>
          <a:prstGeom prst="rect">
            <a:avLst/>
          </a:prstGeom>
        </p:spPr>
      </p:pic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5199230" y="5690461"/>
            <a:ext cx="1794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Узнать ответ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Прямоугольник 2"/>
          <p:cNvSpPr/>
          <p:nvPr/>
        </p:nvSpPr>
        <p:spPr>
          <a:xfrm>
            <a:off x="2457619" y="2612493"/>
            <a:ext cx="72780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Категория 1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US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en-US" sz="35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Вопрос за 300</a:t>
            </a:r>
          </a:p>
          <a:p>
            <a:pPr algn="ctr"/>
            <a:r>
              <a:rPr lang="ru-RU" sz="35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 называются главные члены предложения?</a:t>
            </a:r>
            <a:endParaRPr lang="ru-RU" sz="3500" dirty="0">
              <a:solidFill>
                <a:schemeClr val="accent4">
                  <a:lumMod val="40000"/>
                  <a:lumOff val="6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74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ISPRING_PLAYERS_CUSTOMIZATION" val="UEsDBBQAAgAIAAlvg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BAgAAFAACAAgACW+BSKkBxHb7AgAAsAgAABQAAAAAAAAAAQAAAAAAAAAAAHVuaXZlcnNhbC9wbGF5ZXIueG1sUEsFBgAAAAABAAEAQgAAAC0DAAAAAA=="/>
  <p:tag name="ISPRING_PRESENTATION_TITLE" val="СВОЯ ИГРА"/>
  <p:tag name="ARTICULATE_SLIDE_COUNT" val="42"/>
  <p:tag name="ARTICULATE_PROJECT_OPEN" val="0"/>
  <p:tag name="ISPRING_UUID" val="{057A1C99-AAD4-4B36-81AC-138FA0944F7E}"/>
  <p:tag name="ISPRING_RESOURCE_FOLDER" val="C:\Users\olga.kokoulina\Documents\СВОЯ ИГРА - Copy\"/>
  <p:tag name="ISPRING_PRESENTATION_PATH" val="C:\Users\olga.kokoulina\Documents\СВОЯ ИГРА - Copy.pptx"/>
  <p:tag name="ISPRING_PROJECT_FOLDER_UPDATED" val="1"/>
  <p:tag name="ISPRING_SCREEN_RECS_UPDATED" val="C:\Users\olga.kokoulina\Documents\СВОЯ ИГРА - Copy"/>
  <p:tag name="ISPRING_RESOURCE_PATHS_HASH_PRESENTER" val="30a29568428e1fbe1e9622116143a56fc151e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EE599"/>
      </a:hlink>
      <a:folHlink>
        <a:srgbClr val="2D519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3924</TotalTime>
  <Words>716</Words>
  <Application>Microsoft Office PowerPoint</Application>
  <PresentationFormat>Широкоэкранный</PresentationFormat>
  <Paragraphs>231</Paragraphs>
  <Slides>42</Slides>
  <Notes>42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Правильный ответ звук [о]  Категория 1 / Вопрос за 200</vt:lpstr>
      <vt:lpstr> </vt:lpstr>
      <vt:lpstr>Правильный ответ в третьем столбике  Категория 1 / Вопрос за 400</vt:lpstr>
      <vt:lpstr>Презентация PowerPoint</vt:lpstr>
      <vt:lpstr>Правильный ответ в слова трава  Категория 1 / Вопрос за 300</vt:lpstr>
      <vt:lpstr>Презентация PowerPoint</vt:lpstr>
      <vt:lpstr>Правильный ответ Подлежащее и сказуемое  Категория 1 / Вопрос за 300</vt:lpstr>
      <vt:lpstr>Презентация PowerPoint</vt:lpstr>
      <vt:lpstr>Правильный ответ Алёнушка  Категория 2 / Вопрос за 200</vt:lpstr>
      <vt:lpstr>Презентация PowerPoint</vt:lpstr>
      <vt:lpstr>Правильный ответ Серге́й Алекса́ндрович Есе́нин Категория 2 / Вопрос за 400</vt:lpstr>
      <vt:lpstr>Презентация PowerPoint</vt:lpstr>
      <vt:lpstr>Правильный ответ «Цветик – семицветик» В. П. Катаева  Категория 2 / Вопрос за 600</vt:lpstr>
      <vt:lpstr>Презентация PowerPoint</vt:lpstr>
      <vt:lpstr>Правильный ответ «Они жили в ветхой землянке ровно тридцать лет и три года». Из «Сказки о рыбаке и рыбке» А. С. Пушкина  Категория 2 / Вопрос за 800</vt:lpstr>
      <vt:lpstr>Презентация PowerPoint</vt:lpstr>
      <vt:lpstr>Правильный ответ Длина линии 16 см  Категория 3 / Вопрос за 200</vt:lpstr>
      <vt:lpstr>Презентация PowerPoint</vt:lpstr>
      <vt:lpstr>Правильный ответ 11  Категория 3 / Вопрос за 400</vt:lpstr>
      <vt:lpstr>Презентация PowerPoint</vt:lpstr>
      <vt:lpstr>Правильный ответ 90 минут или 1ч30м  Категория 3 / Вопрос за 600</vt:lpstr>
      <vt:lpstr>Презентация PowerPoint</vt:lpstr>
      <vt:lpstr>Правильный ответ 6  Категория 3 / Вопрос за 800</vt:lpstr>
      <vt:lpstr>Презентация PowerPoint</vt:lpstr>
      <vt:lpstr>Правильный ответ шиповник  Категория 4 / Вопрос за 200</vt:lpstr>
      <vt:lpstr>Презентация PowerPoint</vt:lpstr>
      <vt:lpstr>Правильный ответ 1. На дубе 2. Летучая мышь  Категория 4 / Вопрос за 400</vt:lpstr>
      <vt:lpstr>Презентация PowerPoint</vt:lpstr>
      <vt:lpstr>Правильный ответ созвездие Ориона  Категория 4 / Вопрос за 600</vt:lpstr>
      <vt:lpstr>Презентация PowerPoint</vt:lpstr>
      <vt:lpstr>Правильный ответ Тритон – земноводное/амфибия  Категория 4 / Вопрос за 800</vt:lpstr>
      <vt:lpstr>Презентация PowerPoint</vt:lpstr>
      <vt:lpstr>Правильный ответ  Категория 5 / Вопрос за 200</vt:lpstr>
      <vt:lpstr>Презентация PowerPoint</vt:lpstr>
      <vt:lpstr>Правильный ответ За 30 минут  Категория 5 / Вопрос за 400</vt:lpstr>
      <vt:lpstr>Презентация PowerPoint</vt:lpstr>
      <vt:lpstr>Правильный ответ Старый друг  Категория 5 / Вопрос за 600</vt:lpstr>
      <vt:lpstr>Презентация PowerPoint</vt:lpstr>
      <vt:lpstr>Правильный ответ В каждом месяце в году не менее 28 дней.  Категория 5 / Вопрос за 800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creator>Olga Kokoulina</dc:creator>
  <cp:lastModifiedBy>Пользователь Windows</cp:lastModifiedBy>
  <cp:revision>117</cp:revision>
  <dcterms:created xsi:type="dcterms:W3CDTF">2017-04-04T07:27:35Z</dcterms:created>
  <dcterms:modified xsi:type="dcterms:W3CDTF">2021-10-19T08:08:39Z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F2CB6D5A-1B8B-4A8E-ADC4-3A0669CDCAD4</vt:lpwstr>
  </property>
  <property fmtid="{D5CDD505-2E9C-101B-9397-08002B2CF9AE}" pid="3" name="ArticulatePath">
    <vt:lpwstr>Презентация2</vt:lpwstr>
  </property>
</Properties>
</file>