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90" r:id="rId7"/>
    <p:sldId id="262" r:id="rId8"/>
    <p:sldId id="263" r:id="rId9"/>
    <p:sldId id="291" r:id="rId10"/>
    <p:sldId id="28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5F4637"/>
    <a:srgbClr val="963D0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84" d="100"/>
          <a:sy n="84" d="100"/>
        </p:scale>
        <p:origin x="1397" y="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4241800"/>
            <a:ext cx="91440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0" y="0"/>
            <a:ext cx="9144000" cy="45085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gray">
          <a:xfrm>
            <a:off x="7439025" y="4508500"/>
            <a:ext cx="1704975" cy="93663"/>
          </a:xfrm>
          <a:prstGeom prst="rect">
            <a:avLst/>
          </a:prstGeom>
          <a:solidFill>
            <a:schemeClr val="accent1">
              <a:alpha val="85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gray">
          <a:xfrm>
            <a:off x="1619250" y="404813"/>
            <a:ext cx="7524750" cy="16557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gray">
          <a:xfrm>
            <a:off x="0" y="2781300"/>
            <a:ext cx="7451725" cy="2303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084" name="Picture 12" descr="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"/>
          <a:stretch>
            <a:fillRect/>
          </a:stretch>
        </p:blipFill>
        <p:spPr bwMode="gray">
          <a:xfrm>
            <a:off x="533400" y="5567363"/>
            <a:ext cx="1435100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0" y="2781300"/>
            <a:ext cx="4235450" cy="2295525"/>
            <a:chOff x="0" y="1752"/>
            <a:chExt cx="2668" cy="1446"/>
          </a:xfrm>
        </p:grpSpPr>
        <p:pic>
          <p:nvPicPr>
            <p:cNvPr id="3087" name="Picture 15" descr="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0" y="1752"/>
              <a:ext cx="2668" cy="1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0" name="Picture 18" descr="5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0" y="1752"/>
              <a:ext cx="2562" cy="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96" name="Group 24"/>
          <p:cNvGrpSpPr>
            <a:grpSpLocks/>
          </p:cNvGrpSpPr>
          <p:nvPr/>
        </p:nvGrpSpPr>
        <p:grpSpPr bwMode="auto">
          <a:xfrm>
            <a:off x="2843213" y="404813"/>
            <a:ext cx="6300787" cy="1660525"/>
            <a:chOff x="1791" y="255"/>
            <a:chExt cx="3969" cy="1046"/>
          </a:xfrm>
        </p:grpSpPr>
        <p:pic>
          <p:nvPicPr>
            <p:cNvPr id="3086" name="Picture 14" descr="3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91" y="255"/>
              <a:ext cx="3969" cy="1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1" name="Picture 19" descr="6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00" y="255"/>
              <a:ext cx="3560" cy="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92" name="Picture 20" descr="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29908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5257800"/>
            <a:ext cx="7772400" cy="990600"/>
          </a:xfrm>
        </p:spPr>
        <p:txBody>
          <a:bodyPr/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33900" y="6096000"/>
            <a:ext cx="4419600" cy="533400"/>
          </a:xfrm>
        </p:spPr>
        <p:txBody>
          <a:bodyPr/>
          <a:lstStyle>
            <a:lvl1pPr marL="0" indent="0">
              <a:buFontTx/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6200" y="6505575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371600" y="6505575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667000" y="6505575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fld id="{E9A7EC4F-419F-4B1E-9BAE-1ACC35E0ABA5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gray">
          <a:xfrm>
            <a:off x="63500" y="293688"/>
            <a:ext cx="13033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200">
                <a:solidFill>
                  <a:srgbClr val="FFFFFF"/>
                </a:solidFill>
                <a:latin typeface="Arial Black" panose="020B0A04020102020204" pitchFamily="34" charset="0"/>
              </a:rPr>
              <a:t>L/O/G/O</a:t>
            </a:r>
          </a:p>
        </p:txBody>
      </p:sp>
      <p:pic>
        <p:nvPicPr>
          <p:cNvPr id="3088" name="Picture 16" descr="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324177" flipH="1">
            <a:off x="1733550" y="3008313"/>
            <a:ext cx="822325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6" b="-5"/>
          <a:stretch>
            <a:fillRect/>
          </a:stretch>
        </p:blipFill>
        <p:spPr bwMode="gray">
          <a:xfrm>
            <a:off x="2268538" y="0"/>
            <a:ext cx="6875462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12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12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62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12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62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12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62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animBg="1"/>
      <p:bldP spid="3082" grpId="0" animBg="1"/>
      <p:bldP spid="3083" grpId="0" animBg="1"/>
      <p:bldP spid="3074" grpId="1"/>
      <p:bldP spid="3075" grpId="0" build="p">
        <p:tmplLst>
          <p:tmpl lvl="1">
            <p:tnLst>
              <p:par>
                <p:cTn presetID="2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right)" prLst="gradientSize: 0.1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A1792-C7E4-4E10-AE86-ACDECC1B4E7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86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1150" y="239713"/>
            <a:ext cx="2066925" cy="5886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9713"/>
            <a:ext cx="6051550" cy="5886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F402C-8E03-4CAC-8718-6FA248F3D39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05133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088" y="239713"/>
            <a:ext cx="7773987" cy="6889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7E5500-85CA-4920-8D02-6E0393D757A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21785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088" y="239713"/>
            <a:ext cx="7773987" cy="6889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9F1986D-83AC-44E1-BCF8-BB8B1D8A7FA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68313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65486-55BA-45F6-81E3-392875BD9A5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2920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C7A2F-556B-4237-BC6E-64AAF516B15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61493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4A043-4E1C-4340-B639-26F831CAACA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64847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4471E-E0BE-42CD-A6D7-99E7DDF7A16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5953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BC366-E726-4EF6-96E3-05773F16497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8605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1DCE6-5A6F-4E77-A452-5940A25EC70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77517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869D8-D6DB-434A-BE24-6D3638F1AE9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84850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83EE4-0E29-4AEB-9B54-8F8450DF117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77945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828675"/>
            <a:ext cx="9144000" cy="60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0" y="685800"/>
            <a:ext cx="9144000" cy="381000"/>
          </a:xfrm>
          <a:prstGeom prst="rect">
            <a:avLst/>
          </a:prstGeom>
          <a:solidFill>
            <a:schemeClr val="accent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gray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gray">
          <a:xfrm>
            <a:off x="838200" y="146050"/>
            <a:ext cx="8305800" cy="815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36" name="Picture 12" descr="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04" b="35051"/>
          <a:stretch>
            <a:fillRect/>
          </a:stretch>
        </p:blipFill>
        <p:spPr bwMode="gray">
          <a:xfrm>
            <a:off x="7046913" y="127000"/>
            <a:ext cx="2097087" cy="8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C0145C09-D22E-458A-9C57-ACC1DE3B9D11}" type="slidenum">
              <a:rPr lang="en-US" altLang="ru-RU"/>
              <a:pPr/>
              <a:t>‹#›</a:t>
            </a:fld>
            <a:endParaRPr lang="en-US" altLang="ru-RU"/>
          </a:p>
        </p:txBody>
      </p:sp>
      <p:pic>
        <p:nvPicPr>
          <p:cNvPr id="1038" name="Picture 14" descr="1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"/>
          <a:stretch>
            <a:fillRect/>
          </a:stretch>
        </p:blipFill>
        <p:spPr bwMode="gray">
          <a:xfrm rot="10395266">
            <a:off x="228600" y="1306513"/>
            <a:ext cx="860425" cy="40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-936155">
            <a:off x="304800" y="-76200"/>
            <a:ext cx="44291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56"/>
          <a:stretch>
            <a:fillRect/>
          </a:stretch>
        </p:blipFill>
        <p:spPr bwMode="gray">
          <a:xfrm>
            <a:off x="6096000" y="127000"/>
            <a:ext cx="3048000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54088" y="239713"/>
            <a:ext cx="7773987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p2aZSwIL-xQ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02654" y="4869160"/>
            <a:ext cx="7772400" cy="990600"/>
          </a:xfrm>
        </p:spPr>
        <p:txBody>
          <a:bodyPr/>
          <a:lstStyle/>
          <a:p>
            <a:r>
              <a:rPr lang="ru-RU" altLang="ru-RU" sz="6000" u="sng" dirty="0" smtClean="0">
                <a:solidFill>
                  <a:schemeClr val="bg2"/>
                </a:solidFill>
                <a:latin typeface="Propisi" panose="02000508030000020003" pitchFamily="2" charset="0"/>
              </a:rPr>
              <a:t>Секрет красивого почерка</a:t>
            </a:r>
            <a:endParaRPr lang="en-US" altLang="ru-RU" sz="6000" u="sng" dirty="0">
              <a:solidFill>
                <a:schemeClr val="bg2"/>
              </a:solidFill>
              <a:latin typeface="Propisi" panose="02000508030000020003" pitchFamily="2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07904" y="5859760"/>
            <a:ext cx="5245596" cy="769640"/>
          </a:xfrm>
        </p:spPr>
        <p:txBody>
          <a:bodyPr/>
          <a:lstStyle/>
          <a:p>
            <a:r>
              <a:rPr lang="ru-RU" altLang="ru-RU" sz="2800" b="1" dirty="0" err="1" smtClean="0">
                <a:latin typeface="Propisi" panose="02000508030000020003" pitchFamily="2" charset="0"/>
              </a:rPr>
              <a:t>Стельмахова</a:t>
            </a:r>
            <a:r>
              <a:rPr lang="ru-RU" altLang="ru-RU" sz="2800" b="1" dirty="0" smtClean="0">
                <a:latin typeface="Propisi" panose="02000508030000020003" pitchFamily="2" charset="0"/>
              </a:rPr>
              <a:t> Екатерина Анатольевна</a:t>
            </a:r>
          </a:p>
          <a:p>
            <a:r>
              <a:rPr lang="ru-RU" altLang="ru-RU" sz="2800" b="1" dirty="0" smtClean="0">
                <a:latin typeface="Propisi" panose="02000508030000020003" pitchFamily="2" charset="0"/>
              </a:rPr>
              <a:t>     МБОУ </a:t>
            </a:r>
            <a:r>
              <a:rPr lang="ru-RU" altLang="ru-RU" sz="2800" b="1" dirty="0" err="1" smtClean="0">
                <a:latin typeface="Propisi" panose="02000508030000020003" pitchFamily="2" charset="0"/>
              </a:rPr>
              <a:t>Частоостровская</a:t>
            </a:r>
            <a:r>
              <a:rPr lang="ru-RU" altLang="ru-RU" sz="2800" b="1" dirty="0" smtClean="0">
                <a:latin typeface="Propisi" panose="02000508030000020003" pitchFamily="2" charset="0"/>
              </a:rPr>
              <a:t> СОШ</a:t>
            </a:r>
            <a:endParaRPr lang="en-US" altLang="ru-RU" sz="2800" b="1" dirty="0">
              <a:latin typeface="Propisi" panose="02000508030000020003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792" y="2204864"/>
            <a:ext cx="5035808" cy="1503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67000" y="5181600"/>
            <a:ext cx="6172200" cy="990600"/>
          </a:xfrm>
        </p:spPr>
        <p:txBody>
          <a:bodyPr/>
          <a:lstStyle/>
          <a:p>
            <a:r>
              <a:rPr lang="ru-RU" altLang="ru-RU" sz="5700" dirty="0" smtClean="0">
                <a:solidFill>
                  <a:schemeClr val="bg2"/>
                </a:solidFill>
                <a:latin typeface="Propisi" panose="02000508030000020003" pitchFamily="2" charset="0"/>
              </a:rPr>
              <a:t>Спасибо за внимание!</a:t>
            </a:r>
            <a:endParaRPr lang="en-US" altLang="ru-RU" sz="5700" dirty="0">
              <a:solidFill>
                <a:schemeClr val="bg2"/>
              </a:solidFill>
              <a:latin typeface="Propisi" panose="02000508030000020003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068960"/>
            <a:ext cx="3437920" cy="13681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28" y="692696"/>
            <a:ext cx="6992058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1493837"/>
            <a:ext cx="7143750" cy="5000625"/>
          </a:xfrm>
          <a:prstGeom prst="rect">
            <a:avLst/>
          </a:prstGeom>
        </p:spPr>
      </p:pic>
      <p:sp>
        <p:nvSpPr>
          <p:cNvPr id="7186" name="AutoShape 18"/>
          <p:cNvSpPr>
            <a:spLocks noChangeArrowheads="1"/>
          </p:cNvSpPr>
          <p:nvPr/>
        </p:nvSpPr>
        <p:spPr bwMode="gray">
          <a:xfrm>
            <a:off x="2838450" y="3349625"/>
            <a:ext cx="3505200" cy="381000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Wingdings" panose="05000000000000000000" pitchFamily="2" charset="2"/>
              <a:buNone/>
            </a:pPr>
            <a:r>
              <a:rPr lang="en-US" altLang="ru-RU" b="1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7187" name="AutoShape 19"/>
          <p:cNvSpPr>
            <a:spLocks noChangeArrowheads="1"/>
          </p:cNvSpPr>
          <p:nvPr/>
        </p:nvSpPr>
        <p:spPr bwMode="gray">
          <a:xfrm>
            <a:off x="2838450" y="3994150"/>
            <a:ext cx="3505200" cy="381000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Wingdings" panose="05000000000000000000" pitchFamily="2" charset="2"/>
              <a:buNone/>
            </a:pPr>
            <a:endParaRPr lang="en-US" altLang="ru-RU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188" name="AutoShape 20"/>
          <p:cNvSpPr>
            <a:spLocks noChangeArrowheads="1"/>
          </p:cNvSpPr>
          <p:nvPr/>
        </p:nvSpPr>
        <p:spPr bwMode="gray">
          <a:xfrm>
            <a:off x="2838450" y="4659313"/>
            <a:ext cx="3505200" cy="381000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Wingdings" panose="05000000000000000000" pitchFamily="2" charset="2"/>
              <a:buNone/>
            </a:pPr>
            <a:r>
              <a:rPr lang="en-US" altLang="ru-RU" b="1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7189" name="AutoShape 21"/>
          <p:cNvSpPr>
            <a:spLocks noChangeArrowheads="1"/>
          </p:cNvSpPr>
          <p:nvPr/>
        </p:nvSpPr>
        <p:spPr bwMode="gray">
          <a:xfrm>
            <a:off x="2838450" y="5302250"/>
            <a:ext cx="3505200" cy="381000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Wingdings" panose="05000000000000000000" pitchFamily="2" charset="2"/>
              <a:buNone/>
            </a:pPr>
            <a:r>
              <a:rPr lang="en-US" altLang="ru-RU" b="1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7191" name="AutoShape 23"/>
          <p:cNvSpPr>
            <a:spLocks noChangeArrowheads="1"/>
          </p:cNvSpPr>
          <p:nvPr/>
        </p:nvSpPr>
        <p:spPr bwMode="gray">
          <a:xfrm>
            <a:off x="2838450" y="2684463"/>
            <a:ext cx="3505200" cy="381000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Wingdings" panose="05000000000000000000" pitchFamily="2" charset="2"/>
              <a:buNone/>
            </a:pPr>
            <a:r>
              <a:rPr lang="en-US" altLang="ru-RU" b="1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7192" name="Rectangle 24"/>
          <p:cNvSpPr>
            <a:spLocks noGrp="1" noChangeArrowheads="1"/>
          </p:cNvSpPr>
          <p:nvPr>
            <p:ph type="title"/>
          </p:nvPr>
        </p:nvSpPr>
        <p:spPr>
          <a:xfrm>
            <a:off x="954088" y="239713"/>
            <a:ext cx="7772400" cy="639762"/>
          </a:xfrm>
        </p:spPr>
        <p:txBody>
          <a:bodyPr/>
          <a:lstStyle/>
          <a:p>
            <a:r>
              <a:rPr lang="ru-RU" altLang="ru-RU" dirty="0" smtClean="0">
                <a:latin typeface="Propisi" panose="02000508030000020003" pitchFamily="2" charset="0"/>
              </a:rPr>
              <a:t>Тренируем руки и пальчики:</a:t>
            </a:r>
            <a:endParaRPr lang="en-US" altLang="ru-RU" dirty="0">
              <a:latin typeface="Propisi" panose="02000508030000020003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143375"/>
            <a:ext cx="1891744" cy="18917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189742"/>
            <a:ext cx="1872208" cy="18403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89" y="5356069"/>
            <a:ext cx="2952328" cy="1174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54089" y="239713"/>
            <a:ext cx="6570240" cy="1173063"/>
          </a:xfrm>
        </p:spPr>
        <p:txBody>
          <a:bodyPr/>
          <a:lstStyle/>
          <a:p>
            <a:r>
              <a:rPr lang="ru-RU" altLang="ru-RU" dirty="0" err="1" smtClean="0">
                <a:latin typeface="Propisi" panose="02000508030000020003" pitchFamily="2" charset="0"/>
              </a:rPr>
              <a:t>Нейроупражнение</a:t>
            </a:r>
            <a:r>
              <a:rPr lang="ru-RU" altLang="ru-RU" dirty="0" smtClean="0">
                <a:latin typeface="Propisi" panose="02000508030000020003" pitchFamily="2" charset="0"/>
              </a:rPr>
              <a:t> для межполушарного развития </a:t>
            </a:r>
            <a:endParaRPr lang="en-US" altLang="ru-RU" dirty="0">
              <a:latin typeface="Propisi" panose="02000508030000020003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40206"/>
            <a:ext cx="6984776" cy="4281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0" name="Rectangle 24"/>
          <p:cNvSpPr>
            <a:spLocks noChangeArrowheads="1"/>
          </p:cNvSpPr>
          <p:nvPr/>
        </p:nvSpPr>
        <p:spPr bwMode="gray">
          <a:xfrm>
            <a:off x="2695038" y="4459288"/>
            <a:ext cx="2423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en-US" altLang="ru-RU" sz="1600" b="1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9245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6000" dirty="0" smtClean="0">
                <a:latin typeface="Propisi" panose="02000508030000020003" pitchFamily="2" charset="0"/>
              </a:rPr>
              <a:t>Дополни элемент:</a:t>
            </a:r>
            <a:endParaRPr lang="en-US" altLang="ru-RU" sz="6000" dirty="0">
              <a:latin typeface="Propisi" panose="02000508030000020003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6752"/>
            <a:ext cx="7320476" cy="53049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16832"/>
            <a:ext cx="6416220" cy="3528392"/>
          </a:xfrm>
          <a:prstGeom prst="rect">
            <a:avLst/>
          </a:prstGeom>
        </p:spPr>
      </p:pic>
      <p:sp>
        <p:nvSpPr>
          <p:cNvPr id="10259" name="Rectangle 20"/>
          <p:cNvSpPr>
            <a:spLocks noChangeArrowheads="1"/>
          </p:cNvSpPr>
          <p:nvPr/>
        </p:nvSpPr>
        <p:spPr bwMode="black">
          <a:xfrm>
            <a:off x="1373188" y="5583238"/>
            <a:ext cx="2339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ru-RU" sz="2000" b="1" dirty="0">
                <a:solidFill>
                  <a:srgbClr val="FFFFFF"/>
                </a:solidFill>
                <a:cs typeface="Arial" panose="020B0604020202020204" pitchFamily="34" charset="0"/>
              </a:rPr>
              <a:t>Chart Title in here</a:t>
            </a:r>
          </a:p>
        </p:txBody>
      </p:sp>
      <p:sp>
        <p:nvSpPr>
          <p:cNvPr id="10263" name="Text Box 24"/>
          <p:cNvSpPr txBox="1">
            <a:spLocks noChangeArrowheads="1"/>
          </p:cNvSpPr>
          <p:nvPr/>
        </p:nvSpPr>
        <p:spPr bwMode="gray">
          <a:xfrm>
            <a:off x="1097682" y="1988840"/>
            <a:ext cx="5634557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9600" dirty="0">
                <a:solidFill>
                  <a:schemeClr val="bg2"/>
                </a:solidFill>
                <a:latin typeface="Propisi" panose="02000508030000020003" pitchFamily="2" charset="0"/>
                <a:cs typeface="Arial" panose="020B0604020202020204" pitchFamily="34" charset="0"/>
              </a:rPr>
              <a:t>в</a:t>
            </a:r>
            <a:r>
              <a:rPr lang="ru-RU" altLang="ru-RU" sz="9600" dirty="0" smtClean="0">
                <a:solidFill>
                  <a:schemeClr val="bg2"/>
                </a:solidFill>
                <a:latin typeface="Propisi" panose="02000508030000020003" pitchFamily="2" charset="0"/>
                <a:cs typeface="Arial" panose="020B0604020202020204" pitchFamily="34" charset="0"/>
              </a:rPr>
              <a:t>  к  р   а</a:t>
            </a:r>
          </a:p>
          <a:p>
            <a:pPr algn="ctr"/>
            <a:r>
              <a:rPr lang="ru-RU" altLang="ru-RU" sz="10000" dirty="0" smtClean="0">
                <a:solidFill>
                  <a:schemeClr val="bg2"/>
                </a:solidFill>
                <a:latin typeface="Propisi" panose="02000508030000020003" pitchFamily="2" charset="0"/>
                <a:cs typeface="Arial" panose="020B0604020202020204" pitchFamily="34" charset="0"/>
              </a:rPr>
              <a:t>и  ч   л</a:t>
            </a:r>
            <a:endParaRPr lang="en-US" altLang="ru-RU" sz="10000" dirty="0">
              <a:solidFill>
                <a:schemeClr val="bg2"/>
              </a:solidFill>
              <a:latin typeface="Propisi" panose="02000508030000020003" pitchFamily="2" charset="0"/>
              <a:cs typeface="Arial" panose="020B0604020202020204" pitchFamily="34" charset="0"/>
            </a:endParaRPr>
          </a:p>
        </p:txBody>
      </p:sp>
      <p:sp>
        <p:nvSpPr>
          <p:cNvPr id="10264" name="Rectangle 24"/>
          <p:cNvSpPr>
            <a:spLocks noGrp="1" noChangeArrowheads="1"/>
          </p:cNvSpPr>
          <p:nvPr>
            <p:ph type="title" idx="4294967295"/>
          </p:nvPr>
        </p:nvSpPr>
        <p:spPr>
          <a:xfrm>
            <a:off x="899592" y="183356"/>
            <a:ext cx="7773987" cy="688975"/>
          </a:xfrm>
          <a:noFill/>
          <a:ln/>
        </p:spPr>
        <p:txBody>
          <a:bodyPr/>
          <a:lstStyle/>
          <a:p>
            <a:r>
              <a:rPr lang="ru-RU" altLang="ru-RU" dirty="0" smtClean="0">
                <a:latin typeface="Propisi" panose="02000508030000020003" pitchFamily="2" charset="0"/>
              </a:rPr>
              <a:t>Что получилось?</a:t>
            </a:r>
            <a:endParaRPr lang="en-US" altLang="ru-RU" dirty="0">
              <a:latin typeface="Propisi" panose="02000508030000020003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013" y="4894056"/>
            <a:ext cx="3647598" cy="1451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416824" cy="523528"/>
          </a:xfrm>
        </p:spPr>
        <p:txBody>
          <a:bodyPr/>
          <a:lstStyle/>
          <a:p>
            <a:r>
              <a:rPr lang="ru-RU" sz="5400" dirty="0" err="1" smtClean="0">
                <a:latin typeface="Propisi" panose="02000508030000020003" pitchFamily="2" charset="0"/>
              </a:rPr>
              <a:t>Нейроупражнения</a:t>
            </a:r>
            <a:r>
              <a:rPr lang="ru-RU" sz="5400" dirty="0" smtClean="0">
                <a:latin typeface="Propisi" panose="02000508030000020003" pitchFamily="2" charset="0"/>
              </a:rPr>
              <a:t> «</a:t>
            </a:r>
            <a:r>
              <a:rPr lang="ru-RU" sz="5400" dirty="0" err="1" smtClean="0">
                <a:latin typeface="Propisi" panose="02000508030000020003" pitchFamily="2" charset="0"/>
              </a:rPr>
              <a:t>Эмодзи</a:t>
            </a:r>
            <a:r>
              <a:rPr lang="ru-RU" sz="5400" dirty="0" smtClean="0">
                <a:latin typeface="Propisi" panose="02000508030000020003" pitchFamily="2" charset="0"/>
              </a:rPr>
              <a:t>»</a:t>
            </a:r>
            <a:endParaRPr lang="ru-RU" sz="5400" dirty="0">
              <a:latin typeface="Propisi" panose="02000508030000020003" pitchFamily="2" charset="0"/>
            </a:endParaRPr>
          </a:p>
        </p:txBody>
      </p:sp>
      <p:pic>
        <p:nvPicPr>
          <p:cNvPr id="5" name="p2aZSwIL-x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43608" y="1700808"/>
            <a:ext cx="7340948" cy="455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44" y="1628800"/>
            <a:ext cx="8261728" cy="4956217"/>
          </a:xfrm>
          <a:prstGeom prst="rect">
            <a:avLst/>
          </a:prstGeom>
        </p:spPr>
      </p:pic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7092950" y="2682875"/>
            <a:ext cx="1436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11325" name="Rectangle 61"/>
          <p:cNvSpPr>
            <a:spLocks noGrp="1" noChangeArrowheads="1"/>
          </p:cNvSpPr>
          <p:nvPr>
            <p:ph type="title"/>
          </p:nvPr>
        </p:nvSpPr>
        <p:spPr>
          <a:xfrm>
            <a:off x="971600" y="260648"/>
            <a:ext cx="7773987" cy="688975"/>
          </a:xfrm>
        </p:spPr>
        <p:txBody>
          <a:bodyPr/>
          <a:lstStyle/>
          <a:p>
            <a:r>
              <a:rPr lang="ru-RU" altLang="ru-RU" dirty="0" smtClean="0">
                <a:latin typeface="Propisi" panose="02000508030000020003" pitchFamily="2" charset="0"/>
              </a:rPr>
              <a:t>Упражнение по </a:t>
            </a:r>
            <a:r>
              <a:rPr lang="ru-RU" altLang="ru-RU" dirty="0" err="1" smtClean="0">
                <a:latin typeface="Propisi" panose="02000508030000020003" pitchFamily="2" charset="0"/>
              </a:rPr>
              <a:t>скорочтению</a:t>
            </a:r>
            <a:r>
              <a:rPr lang="ru-RU" altLang="ru-RU" dirty="0" smtClean="0">
                <a:latin typeface="Propisi" panose="02000508030000020003" pitchFamily="2" charset="0"/>
              </a:rPr>
              <a:t>:</a:t>
            </a:r>
            <a:endParaRPr lang="en-US" altLang="ru-RU" dirty="0">
              <a:latin typeface="Propisi" panose="02000508030000020003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564904"/>
            <a:ext cx="2494919" cy="14537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2204864"/>
            <a:ext cx="7056784" cy="3865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5142466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492896"/>
            <a:ext cx="8280920" cy="2592288"/>
          </a:xfrm>
        </p:spPr>
        <p:txBody>
          <a:bodyPr/>
          <a:lstStyle/>
          <a:p>
            <a:r>
              <a:rPr lang="ru-RU" altLang="ru-RU" dirty="0" smtClean="0">
                <a:latin typeface="Propisi" panose="02000508030000020003" pitchFamily="2" charset="0"/>
              </a:rPr>
              <a:t>«</a:t>
            </a:r>
            <a:r>
              <a:rPr lang="ru-RU" altLang="ru-RU" sz="8800" dirty="0" smtClean="0">
                <a:latin typeface="Propisi" panose="02000508030000020003" pitchFamily="2" charset="0"/>
              </a:rPr>
              <a:t>Красота человека - в красоте его почерка</a:t>
            </a:r>
            <a:r>
              <a:rPr lang="ru-RU" altLang="ru-RU" dirty="0" smtClean="0">
                <a:latin typeface="Propisi" panose="02000508030000020003" pitchFamily="2" charset="0"/>
              </a:rPr>
              <a:t>.»</a:t>
            </a:r>
            <a:r>
              <a:rPr lang="ru-RU" altLang="ru-RU" dirty="0">
                <a:latin typeface="Propisi" panose="02000508030000020003" pitchFamily="2" charset="0"/>
              </a:rPr>
              <a:t/>
            </a:r>
            <a:br>
              <a:rPr lang="ru-RU" altLang="ru-RU" dirty="0">
                <a:latin typeface="Propisi" panose="02000508030000020003" pitchFamily="2" charset="0"/>
              </a:rPr>
            </a:br>
            <a:r>
              <a:rPr lang="ru-RU" altLang="ru-RU" dirty="0">
                <a:latin typeface="Propisi" panose="02000508030000020003" pitchFamily="2" charset="0"/>
              </a:rPr>
              <a:t>п</a:t>
            </a:r>
            <a:r>
              <a:rPr lang="ru-RU" altLang="ru-RU" dirty="0" smtClean="0">
                <a:latin typeface="Propisi" panose="02000508030000020003" pitchFamily="2" charset="0"/>
              </a:rPr>
              <a:t>рим. </a:t>
            </a:r>
            <a:r>
              <a:rPr lang="ru-RU" altLang="ru-RU" dirty="0">
                <a:latin typeface="Propisi" panose="02000508030000020003" pitchFamily="2" charset="0"/>
              </a:rPr>
              <a:t>а</a:t>
            </a:r>
            <a:r>
              <a:rPr lang="ru-RU" altLang="ru-RU" dirty="0" smtClean="0">
                <a:latin typeface="Propisi" panose="02000508030000020003" pitchFamily="2" charset="0"/>
              </a:rPr>
              <a:t>рабская пословица</a:t>
            </a:r>
            <a:endParaRPr lang="en-US" altLang="ru-RU" dirty="0">
              <a:latin typeface="Propisi" panose="02000508030000020003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Propisi" panose="02000508030000020003" pitchFamily="2" charset="0"/>
              </a:rPr>
              <a:t>Акция: «пиши красиво».</a:t>
            </a:r>
            <a:endParaRPr lang="ru-RU" dirty="0">
              <a:latin typeface="Propisi" panose="02000508030000020003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0768"/>
            <a:ext cx="3793116" cy="109378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20168"/>
            <a:ext cx="7737329" cy="501506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2843808" y="2060848"/>
            <a:ext cx="14401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80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BCB5AC"/>
      </a:dk1>
      <a:lt1>
        <a:srgbClr val="D9D3C5"/>
      </a:lt1>
      <a:dk2>
        <a:srgbClr val="537568"/>
      </a:dk2>
      <a:lt2>
        <a:srgbClr val="333333"/>
      </a:lt2>
      <a:accent1>
        <a:srgbClr val="9A9180"/>
      </a:accent1>
      <a:accent2>
        <a:srgbClr val="7573A1"/>
      </a:accent2>
      <a:accent3>
        <a:srgbClr val="E9E6DF"/>
      </a:accent3>
      <a:accent4>
        <a:srgbClr val="A09A92"/>
      </a:accent4>
      <a:accent5>
        <a:srgbClr val="CAC7C0"/>
      </a:accent5>
      <a:accent6>
        <a:srgbClr val="696891"/>
      </a:accent6>
      <a:hlink>
        <a:srgbClr val="AD6B83"/>
      </a:hlink>
      <a:folHlink>
        <a:srgbClr val="699F65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BCB5AC"/>
        </a:dk1>
        <a:lt1>
          <a:srgbClr val="D9D3C5"/>
        </a:lt1>
        <a:dk2>
          <a:srgbClr val="537568"/>
        </a:dk2>
        <a:lt2>
          <a:srgbClr val="333333"/>
        </a:lt2>
        <a:accent1>
          <a:srgbClr val="9A9180"/>
        </a:accent1>
        <a:accent2>
          <a:srgbClr val="7573A1"/>
        </a:accent2>
        <a:accent3>
          <a:srgbClr val="E9E6DF"/>
        </a:accent3>
        <a:accent4>
          <a:srgbClr val="A09A92"/>
        </a:accent4>
        <a:accent5>
          <a:srgbClr val="CAC7C0"/>
        </a:accent5>
        <a:accent6>
          <a:srgbClr val="696891"/>
        </a:accent6>
        <a:hlink>
          <a:srgbClr val="AD6B83"/>
        </a:hlink>
        <a:folHlink>
          <a:srgbClr val="699F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ACB4BC"/>
        </a:dk1>
        <a:lt1>
          <a:srgbClr val="C5CFD9"/>
        </a:lt1>
        <a:dk2>
          <a:srgbClr val="674553"/>
        </a:dk2>
        <a:lt2>
          <a:srgbClr val="333333"/>
        </a:lt2>
        <a:accent1>
          <a:srgbClr val="778EA1"/>
        </a:accent1>
        <a:accent2>
          <a:srgbClr val="A68A6E"/>
        </a:accent2>
        <a:accent3>
          <a:srgbClr val="DFE4E9"/>
        </a:accent3>
        <a:accent4>
          <a:srgbClr val="9299A0"/>
        </a:accent4>
        <a:accent5>
          <a:srgbClr val="BDC6CD"/>
        </a:accent5>
        <a:accent6>
          <a:srgbClr val="967D63"/>
        </a:accent6>
        <a:hlink>
          <a:srgbClr val="6AAE92"/>
        </a:hlink>
        <a:folHlink>
          <a:srgbClr val="AE7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B2B9AF"/>
        </a:dk1>
        <a:lt1>
          <a:srgbClr val="D1D7C7"/>
        </a:lt1>
        <a:dk2>
          <a:srgbClr val="4F506D"/>
        </a:dk2>
        <a:lt2>
          <a:srgbClr val="333333"/>
        </a:lt2>
        <a:accent1>
          <a:srgbClr val="8C9484"/>
        </a:accent1>
        <a:accent2>
          <a:srgbClr val="A56F73"/>
        </a:accent2>
        <a:accent3>
          <a:srgbClr val="E5E8E0"/>
        </a:accent3>
        <a:accent4>
          <a:srgbClr val="979E95"/>
        </a:accent4>
        <a:accent5>
          <a:srgbClr val="C5C8C2"/>
        </a:accent5>
        <a:accent6>
          <a:srgbClr val="956468"/>
        </a:accent6>
        <a:hlink>
          <a:srgbClr val="6B7FAD"/>
        </a:hlink>
        <a:folHlink>
          <a:srgbClr val="A183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Calligraphy_ani </Template>
  <TotalTime>69</TotalTime>
  <Words>68</Words>
  <Application>Microsoft Office PowerPoint</Application>
  <PresentationFormat>Экран (4:3)</PresentationFormat>
  <Paragraphs>20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Propisi</vt:lpstr>
      <vt:lpstr>Times New Roman</vt:lpstr>
      <vt:lpstr>Wingdings</vt:lpstr>
      <vt:lpstr>Default Design</vt:lpstr>
      <vt:lpstr>Секрет красивого почерка</vt:lpstr>
      <vt:lpstr>Тренируем руки и пальчики:</vt:lpstr>
      <vt:lpstr>Нейроупражнение для межполушарного развития </vt:lpstr>
      <vt:lpstr>Дополни элемент:</vt:lpstr>
      <vt:lpstr>Что получилось?</vt:lpstr>
      <vt:lpstr>Нейроупражнения «Эмодзи»</vt:lpstr>
      <vt:lpstr>Упражнение по скорочтению:</vt:lpstr>
      <vt:lpstr>«Красота человека - в красоте его почерка.» прим. арабская пословица</vt:lpstr>
      <vt:lpstr>Акция: «пиши красиво».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Секрет красивого почерка</dc:title>
  <dc:creator>Учетная запись Майкрософт</dc:creator>
  <cp:lastModifiedBy>Учетная запись Майкрософт</cp:lastModifiedBy>
  <cp:revision>7</cp:revision>
  <dcterms:created xsi:type="dcterms:W3CDTF">2023-02-20T14:47:55Z</dcterms:created>
  <dcterms:modified xsi:type="dcterms:W3CDTF">2023-02-21T01:57:49Z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0008004e2c0000000000010243100207f8000400038000</vt:lpwstr>
  </property>
</Properties>
</file>