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7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78" r:id="rId12"/>
    <p:sldId id="279" r:id="rId13"/>
    <p:sldId id="280" r:id="rId14"/>
    <p:sldId id="281" r:id="rId15"/>
    <p:sldId id="282" r:id="rId16"/>
    <p:sldId id="264" r:id="rId17"/>
    <p:sldId id="283" r:id="rId18"/>
    <p:sldId id="265" r:id="rId19"/>
    <p:sldId id="266" r:id="rId20"/>
    <p:sldId id="267" r:id="rId21"/>
    <p:sldId id="268" r:id="rId22"/>
    <p:sldId id="269" r:id="rId23"/>
    <p:sldId id="286" r:id="rId24"/>
    <p:sldId id="287" r:id="rId25"/>
    <p:sldId id="288" r:id="rId26"/>
    <p:sldId id="272" r:id="rId27"/>
    <p:sldId id="273" r:id="rId28"/>
    <p:sldId id="284" r:id="rId29"/>
    <p:sldId id="285" r:id="rId30"/>
    <p:sldId id="289" r:id="rId31"/>
    <p:sldId id="27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BC0E-38E1-4971-95D8-2D6A3CAF54A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BFAD-E816-4110-BD96-65C1FC0B3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5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BC0E-38E1-4971-95D8-2D6A3CAF54A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BFAD-E816-4110-BD96-65C1FC0B3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69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BC0E-38E1-4971-95D8-2D6A3CAF54A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BFAD-E816-4110-BD96-65C1FC0B3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1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BC0E-38E1-4971-95D8-2D6A3CAF54A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BFAD-E816-4110-BD96-65C1FC0B3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4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BC0E-38E1-4971-95D8-2D6A3CAF54A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BFAD-E816-4110-BD96-65C1FC0B3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1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BC0E-38E1-4971-95D8-2D6A3CAF54A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BFAD-E816-4110-BD96-65C1FC0B3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2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BC0E-38E1-4971-95D8-2D6A3CAF54A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BFAD-E816-4110-BD96-65C1FC0B3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29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BC0E-38E1-4971-95D8-2D6A3CAF54A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BFAD-E816-4110-BD96-65C1FC0B3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2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BC0E-38E1-4971-95D8-2D6A3CAF54A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BFAD-E816-4110-BD96-65C1FC0B3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65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BC0E-38E1-4971-95D8-2D6A3CAF54A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BFAD-E816-4110-BD96-65C1FC0B3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99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BC0E-38E1-4971-95D8-2D6A3CAF54A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BFAD-E816-4110-BD96-65C1FC0B3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0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7BC0E-38E1-4971-95D8-2D6A3CAF54A5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FBFAD-E816-4110-BD96-65C1FC0B3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7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4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0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33.png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5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необитаемый остров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8858" y="105012"/>
            <a:ext cx="6260175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Остров </a:t>
            </a:r>
          </a:p>
          <a:p>
            <a:pPr algn="ctr"/>
            <a:r>
              <a:rPr lang="ru-RU" sz="10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сокровищ</a:t>
            </a:r>
          </a:p>
        </p:txBody>
      </p:sp>
      <p:pic>
        <p:nvPicPr>
          <p:cNvPr id="14338" name="Picture 2" descr="Картинки по запросу сундук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59" y="3358319"/>
            <a:ext cx="3333751" cy="33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5265">
            <a:off x="6514276" y="2622389"/>
            <a:ext cx="4897193" cy="342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A97525-3638-4A2A-89D9-2FE62213A12D}"/>
              </a:ext>
            </a:extLst>
          </p:cNvPr>
          <p:cNvSpPr txBox="1"/>
          <p:nvPr/>
        </p:nvSpPr>
        <p:spPr>
          <a:xfrm>
            <a:off x="7784509" y="319596"/>
            <a:ext cx="4097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Данилова Мария Евгеньевна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№19» г. Чебоксары</a:t>
            </a:r>
          </a:p>
        </p:txBody>
      </p:sp>
    </p:spTree>
    <p:extLst>
      <p:ext uri="{BB962C8B-B14F-4D97-AF65-F5344CB8AC3E}">
        <p14:creationId xmlns:p14="http://schemas.microsoft.com/office/powerpoint/2010/main" val="134408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сказочный остров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сундук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4362989"/>
            <a:ext cx="2124075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7BEEF8-9672-4CF6-B8D8-7C67FED29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467" y="1899966"/>
            <a:ext cx="5537560" cy="475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773E4271-FCC5-45ED-8457-7374D3040D33}"/>
                  </a:ext>
                </a:extLst>
              </p:cNvPr>
              <p:cNvSpPr/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рисунке прямые ﻿a﻿ и ﻿b﻿ параллельны и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=136﻿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ctr"/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773E4271-FCC5-45ED-8457-7374D3040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blipFill>
                <a:blip r:embed="rId5"/>
                <a:stretch>
                  <a:fillRect r="-887" b="-758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940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C1312C-F4B1-4CB4-99BA-ED8D6BC80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99" y="808297"/>
            <a:ext cx="5537560" cy="475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4547">
            <a:off x="4152304" y="4562304"/>
            <a:ext cx="2857996" cy="199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A33DC6F-1E8E-45A3-8E3D-450C13BF55E5}"/>
              </a:ext>
            </a:extLst>
          </p:cNvPr>
          <p:cNvSpPr/>
          <p:nvPr/>
        </p:nvSpPr>
        <p:spPr>
          <a:xfrm>
            <a:off x="6201370" y="1155652"/>
            <a:ext cx="1700463" cy="7058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и 8 -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CFE80EC-CED3-4221-8374-C176F3910CA8}"/>
              </a:ext>
            </a:extLst>
          </p:cNvPr>
          <p:cNvSpPr/>
          <p:nvPr/>
        </p:nvSpPr>
        <p:spPr>
          <a:xfrm>
            <a:off x="6201370" y="2261026"/>
            <a:ext cx="1700463" cy="705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и 5 -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187156D-EC4E-4961-963F-44C6D88EBC23}"/>
              </a:ext>
            </a:extLst>
          </p:cNvPr>
          <p:cNvSpPr/>
          <p:nvPr/>
        </p:nvSpPr>
        <p:spPr>
          <a:xfrm>
            <a:off x="6201369" y="3477530"/>
            <a:ext cx="1700463" cy="7058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и 4 -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0BD2D7B-0C11-41B2-84D9-BEE753D993C3}"/>
              </a:ext>
            </a:extLst>
          </p:cNvPr>
          <p:cNvSpPr/>
          <p:nvPr/>
        </p:nvSpPr>
        <p:spPr>
          <a:xfrm>
            <a:off x="8265743" y="1141605"/>
            <a:ext cx="3626357" cy="7058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соответственные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550D256-47BA-4C62-9916-5A9A83AFFE96}"/>
              </a:ext>
            </a:extLst>
          </p:cNvPr>
          <p:cNvSpPr/>
          <p:nvPr/>
        </p:nvSpPr>
        <p:spPr>
          <a:xfrm>
            <a:off x="8233738" y="2261025"/>
            <a:ext cx="3626357" cy="705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накрест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лежащ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C801DFD-975C-4D93-A1D4-73688C18BDF8}"/>
              </a:ext>
            </a:extLst>
          </p:cNvPr>
          <p:cNvSpPr/>
          <p:nvPr/>
        </p:nvSpPr>
        <p:spPr>
          <a:xfrm>
            <a:off x="8265743" y="3477529"/>
            <a:ext cx="3626357" cy="7058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вертикальные</a:t>
            </a:r>
          </a:p>
        </p:txBody>
      </p:sp>
    </p:spTree>
    <p:extLst>
      <p:ext uri="{BB962C8B-B14F-4D97-AF65-F5344CB8AC3E}">
        <p14:creationId xmlns:p14="http://schemas.microsoft.com/office/powerpoint/2010/main" val="81562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сказочный остров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4532"/>
            <a:ext cx="24479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6B5CD8-64D9-4D3C-AEA8-7E8A7BBFE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467" y="1899966"/>
            <a:ext cx="5537560" cy="475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B956A8EB-80B8-40D5-B818-D1977EFE9C8E}"/>
                  </a:ext>
                </a:extLst>
              </p:cNvPr>
              <p:cNvSpPr/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рисунке 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∠1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=147﻿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Какой должна быть градусная мера ∠5﻿, чтобы прямые ﻿a﻿ и ﻿b﻿ были параллельны?</a:t>
                </a:r>
              </a:p>
            </p:txBody>
          </p:sp>
        </mc:Choice>
        <mc:Fallback xmlns="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B956A8EB-80B8-40D5-B818-D1977EFE9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blipFill>
                <a:blip r:embed="rId5"/>
                <a:stretch>
                  <a:fillRect t="-10985" b="-17803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: скругленные противолежащие углы 2">
                <a:extLst>
                  <a:ext uri="{FF2B5EF4-FFF2-40B4-BE49-F238E27FC236}">
                    <a16:creationId xmlns:a16="http://schemas.microsoft.com/office/drawing/2014/main" id="{F05BB647-DA47-48C0-9C79-5F42C010D6DE}"/>
                  </a:ext>
                </a:extLst>
              </p:cNvPr>
              <p:cNvSpPr/>
              <p:nvPr/>
            </p:nvSpPr>
            <p:spPr>
              <a:xfrm>
                <a:off x="8974780" y="4864962"/>
                <a:ext cx="2796466" cy="1003177"/>
              </a:xfrm>
              <a:prstGeom prst="round2Diag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=147﻿</a:t>
                </a:r>
                <a14:m>
                  <m:oMath xmlns:m="http://schemas.openxmlformats.org/officeDocument/2006/math">
                    <m:r>
                      <a:rPr lang="ru-RU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3" name="Прямоугольник: скругленные противолежащие углы 2">
                <a:extLst>
                  <a:ext uri="{FF2B5EF4-FFF2-40B4-BE49-F238E27FC236}">
                    <a16:creationId xmlns:a16="http://schemas.microsoft.com/office/drawing/2014/main" id="{F05BB647-DA47-48C0-9C79-5F42C010D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780" y="4864962"/>
                <a:ext cx="2796466" cy="1003177"/>
              </a:xfrm>
              <a:prstGeom prst="round2DiagRect">
                <a:avLst/>
              </a:prstGeom>
              <a:blipFill>
                <a:blip r:embed="rId6"/>
                <a:stretch>
                  <a:fillRect t="-7229" b="-21687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69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и по запросу сказочный остров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064" y="279449"/>
            <a:ext cx="3678647" cy="326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42D791-F1CC-479A-BAB5-A7C764473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467" y="1899966"/>
            <a:ext cx="5537560" cy="475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AE69FCBB-4262-4664-8785-E244B330120E}"/>
                  </a:ext>
                </a:extLst>
              </p:cNvPr>
              <p:cNvSpPr/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рисунке 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∠3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=144﻿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Какой должна быть градусная мера ∠6﻿, чтобы прямые ﻿a﻿ и ﻿b﻿ были параллельны?</a:t>
                </a:r>
              </a:p>
            </p:txBody>
          </p:sp>
        </mc:Choice>
        <mc:Fallback xmlns=""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AE69FCBB-4262-4664-8785-E244B3301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blipFill>
                <a:blip r:embed="rId5"/>
                <a:stretch>
                  <a:fillRect t="-10985" b="-17803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: скругленные противолежащие углы 6">
                <a:extLst>
                  <a:ext uri="{FF2B5EF4-FFF2-40B4-BE49-F238E27FC236}">
                    <a16:creationId xmlns:a16="http://schemas.microsoft.com/office/drawing/2014/main" id="{0716C908-E1D0-44D5-9A16-B891DC580869}"/>
                  </a:ext>
                </a:extLst>
              </p:cNvPr>
              <p:cNvSpPr/>
              <p:nvPr/>
            </p:nvSpPr>
            <p:spPr>
              <a:xfrm>
                <a:off x="8774030" y="4201611"/>
                <a:ext cx="2796466" cy="1003177"/>
              </a:xfrm>
              <a:prstGeom prst="round2Diag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=36﻿</a:t>
                </a:r>
                <a14:m>
                  <m:oMath xmlns:m="http://schemas.openxmlformats.org/officeDocument/2006/math">
                    <m:r>
                      <a:rPr lang="ru-RU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7" name="Прямоугольник: скругленные противолежащие углы 6">
                <a:extLst>
                  <a:ext uri="{FF2B5EF4-FFF2-40B4-BE49-F238E27FC236}">
                    <a16:creationId xmlns:a16="http://schemas.microsoft.com/office/drawing/2014/main" id="{0716C908-E1D0-44D5-9A16-B891DC580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030" y="4201611"/>
                <a:ext cx="2796466" cy="1003177"/>
              </a:xfrm>
              <a:prstGeom prst="round2DiagRect">
                <a:avLst/>
              </a:prstGeom>
              <a:blipFill>
                <a:blip r:embed="rId6"/>
                <a:stretch>
                  <a:fillRect t="-7229" b="-21687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09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сказочный остров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сундук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4164" y="3684439"/>
            <a:ext cx="2777835" cy="27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DE4327-923B-4F94-BADF-CCFDC9ED5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467" y="1899966"/>
            <a:ext cx="5537560" cy="475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956C462D-AEB9-439F-BFB8-36B9986374B2}"/>
                  </a:ext>
                </a:extLst>
              </p:cNvPr>
              <p:cNvSpPr/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рисунке 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∠3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=147﻿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Какой должна быть градусная мера ∠5﻿, чтобы прямые ﻿a﻿ и ﻿b﻿ были параллельны?</a:t>
                </a:r>
              </a:p>
            </p:txBody>
          </p:sp>
        </mc:Choice>
        <mc:Fallback xmlns=""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956C462D-AEB9-439F-BFB8-36B998637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blipFill>
                <a:blip r:embed="rId5"/>
                <a:stretch>
                  <a:fillRect t="-10985" b="-17803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: скругленные противолежащие углы 7">
                <a:extLst>
                  <a:ext uri="{FF2B5EF4-FFF2-40B4-BE49-F238E27FC236}">
                    <a16:creationId xmlns:a16="http://schemas.microsoft.com/office/drawing/2014/main" id="{1D1C7A9E-8419-4156-8E45-4AD7CE78F6C2}"/>
                  </a:ext>
                </a:extLst>
              </p:cNvPr>
              <p:cNvSpPr/>
              <p:nvPr/>
            </p:nvSpPr>
            <p:spPr>
              <a:xfrm>
                <a:off x="110001" y="2927411"/>
                <a:ext cx="2796466" cy="1003177"/>
              </a:xfrm>
              <a:prstGeom prst="round2Diag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=147﻿</a:t>
                </a:r>
                <a14:m>
                  <m:oMath xmlns:m="http://schemas.openxmlformats.org/officeDocument/2006/math">
                    <m:r>
                      <a:rPr lang="ru-RU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8" name="Прямоугольник: скругленные противолежащие углы 7">
                <a:extLst>
                  <a:ext uri="{FF2B5EF4-FFF2-40B4-BE49-F238E27FC236}">
                    <a16:creationId xmlns:a16="http://schemas.microsoft.com/office/drawing/2014/main" id="{1D1C7A9E-8419-4156-8E45-4AD7CE78F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01" y="2927411"/>
                <a:ext cx="2796466" cy="1003177"/>
              </a:xfrm>
              <a:prstGeom prst="round2DiagRect">
                <a:avLst/>
              </a:prstGeom>
              <a:blipFill>
                <a:blip r:embed="rId6"/>
                <a:stretch>
                  <a:fillRect t="-7229" b="-21687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92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сказочный остров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сундук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4362989"/>
            <a:ext cx="2124075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7BEEF8-9672-4CF6-B8D8-7C67FED29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467" y="1899966"/>
            <a:ext cx="5537560" cy="475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773E4271-FCC5-45ED-8457-7374D3040D33}"/>
                  </a:ext>
                </a:extLst>
              </p:cNvPr>
              <p:cNvSpPr/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рисунке прямые ﻿a﻿ и ﻿b﻿ параллельны и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=136﻿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ctr"/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773E4271-FCC5-45ED-8457-7374D3040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blipFill>
                <a:blip r:embed="rId5"/>
                <a:stretch>
                  <a:fillRect r="-887" b="-758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: скругленные противолежащие углы 7">
                <a:extLst>
                  <a:ext uri="{FF2B5EF4-FFF2-40B4-BE49-F238E27FC236}">
                    <a16:creationId xmlns:a16="http://schemas.microsoft.com/office/drawing/2014/main" id="{4BE6B97C-B80B-435B-934E-36DCA3779809}"/>
                  </a:ext>
                </a:extLst>
              </p:cNvPr>
              <p:cNvSpPr/>
              <p:nvPr/>
            </p:nvSpPr>
            <p:spPr>
              <a:xfrm>
                <a:off x="8774028" y="2350362"/>
                <a:ext cx="2796466" cy="1003177"/>
              </a:xfrm>
              <a:prstGeom prst="round2Diag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ru-RU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=44﻿</a:t>
                </a:r>
                <a14:m>
                  <m:oMath xmlns:m="http://schemas.openxmlformats.org/officeDocument/2006/math">
                    <m:r>
                      <a:rPr lang="ru-RU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8" name="Прямоугольник: скругленные противолежащие углы 7">
                <a:extLst>
                  <a:ext uri="{FF2B5EF4-FFF2-40B4-BE49-F238E27FC236}">
                    <a16:creationId xmlns:a16="http://schemas.microsoft.com/office/drawing/2014/main" id="{4BE6B97C-B80B-435B-934E-36DCA3779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028" y="2350362"/>
                <a:ext cx="2796466" cy="1003177"/>
              </a:xfrm>
              <a:prstGeom prst="round2DiagRect">
                <a:avLst/>
              </a:prstGeom>
              <a:blipFill>
                <a:blip r:embed="rId6"/>
                <a:stretch>
                  <a:fillRect t="-7879" b="-21818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929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необитаемый остров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86E9E30-5B4A-4589-82E1-3BAAA548181F}"/>
              </a:ext>
            </a:extLst>
          </p:cNvPr>
          <p:cNvSpPr/>
          <p:nvPr/>
        </p:nvSpPr>
        <p:spPr>
          <a:xfrm>
            <a:off x="1183330" y="697897"/>
            <a:ext cx="9392575" cy="510466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8657" y="457203"/>
            <a:ext cx="1101436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 3</a:t>
            </a:r>
          </a:p>
          <a:p>
            <a:pPr algn="ctr"/>
            <a:r>
              <a:rPr lang="ru-RU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«Всё дальше </a:t>
            </a:r>
          </a:p>
          <a:p>
            <a:pPr algn="ctr"/>
            <a:r>
              <a:rPr lang="ru-RU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и дальше..»</a:t>
            </a:r>
          </a:p>
        </p:txBody>
      </p:sp>
      <p:pic>
        <p:nvPicPr>
          <p:cNvPr id="9222" name="Picture 6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1" y="0"/>
            <a:ext cx="3032661" cy="31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артинки по запросу сундук гиф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35371" y="4245552"/>
            <a:ext cx="2751097" cy="261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443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450F43-968E-4743-9C1A-A4C57D5BF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773" y="598596"/>
            <a:ext cx="8585771" cy="5168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4547">
            <a:off x="4599517" y="4738348"/>
            <a:ext cx="2269337" cy="158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94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mg1.liveinternet.ru/images/attach/c/8/100/411/100411817_larg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1000" y="-10061"/>
            <a:ext cx="11430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 4</a:t>
            </a:r>
          </a:p>
        </p:txBody>
      </p:sp>
      <p:pic>
        <p:nvPicPr>
          <p:cNvPr id="10250" name="Picture 10" descr="Картинки по запросу птицы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02" y="-252033"/>
            <a:ext cx="2537571" cy="18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82A21FF-F5A9-4DE0-89DB-B1F14DEE7923}"/>
              </a:ext>
            </a:extLst>
          </p:cNvPr>
          <p:cNvSpPr/>
          <p:nvPr/>
        </p:nvSpPr>
        <p:spPr>
          <a:xfrm>
            <a:off x="1710431" y="1784411"/>
            <a:ext cx="8771138" cy="8345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Параллельные прямые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8F3C9D6-9F2B-4A8B-A6FB-F532655A6B20}"/>
              </a:ext>
            </a:extLst>
          </p:cNvPr>
          <p:cNvSpPr/>
          <p:nvPr/>
        </p:nvSpPr>
        <p:spPr>
          <a:xfrm>
            <a:off x="1710431" y="2906197"/>
            <a:ext cx="8771138" cy="8345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Смежные углы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1C9001A-1E9C-4EE3-9587-2CB6DF207655}"/>
              </a:ext>
            </a:extLst>
          </p:cNvPr>
          <p:cNvSpPr/>
          <p:nvPr/>
        </p:nvSpPr>
        <p:spPr>
          <a:xfrm>
            <a:off x="1710431" y="4047597"/>
            <a:ext cx="8771138" cy="8345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65E4DDA-2E15-464E-8480-4B45B0E2B2CA}"/>
              </a:ext>
            </a:extLst>
          </p:cNvPr>
          <p:cNvSpPr/>
          <p:nvPr/>
        </p:nvSpPr>
        <p:spPr>
          <a:xfrm>
            <a:off x="1710431" y="5220070"/>
            <a:ext cx="8771138" cy="8345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Секущая</a:t>
            </a:r>
          </a:p>
        </p:txBody>
      </p:sp>
    </p:spTree>
    <p:extLst>
      <p:ext uri="{BB962C8B-B14F-4D97-AF65-F5344CB8AC3E}">
        <p14:creationId xmlns:p14="http://schemas.microsoft.com/office/powerpoint/2010/main" val="1561376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8/100/411/100411814_larg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37AB817-4F3D-4304-AAEA-62A6FE9AFF22}"/>
              </a:ext>
            </a:extLst>
          </p:cNvPr>
          <p:cNvSpPr/>
          <p:nvPr/>
        </p:nvSpPr>
        <p:spPr>
          <a:xfrm>
            <a:off x="2719167" y="265702"/>
            <a:ext cx="9392575" cy="510466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99014" y="265702"/>
            <a:ext cx="857388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 5</a:t>
            </a:r>
          </a:p>
          <a:p>
            <a:pPr algn="ctr"/>
            <a:r>
              <a:rPr lang="ru-RU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«Прикоснись </a:t>
            </a:r>
          </a:p>
          <a:p>
            <a:pPr algn="ctr"/>
            <a:r>
              <a:rPr lang="ru-RU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открытию»</a:t>
            </a:r>
          </a:p>
        </p:txBody>
      </p:sp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5265">
            <a:off x="206098" y="3757290"/>
            <a:ext cx="3625020" cy="25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8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необитаемый остров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1A3825-6E5D-4F0D-9B06-4F2F39A5292F}"/>
              </a:ext>
            </a:extLst>
          </p:cNvPr>
          <p:cNvSpPr/>
          <p:nvPr/>
        </p:nvSpPr>
        <p:spPr>
          <a:xfrm>
            <a:off x="603682" y="697896"/>
            <a:ext cx="10749731" cy="542769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375" y="473518"/>
            <a:ext cx="10669908" cy="49398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5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 1</a:t>
            </a:r>
          </a:p>
          <a:p>
            <a:pPr algn="ctr"/>
            <a:r>
              <a:rPr lang="ru-RU" sz="105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«Вперед </a:t>
            </a:r>
          </a:p>
          <a:p>
            <a:pPr algn="ctr"/>
            <a:r>
              <a:rPr lang="ru-RU" sz="105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приключениям!»</a:t>
            </a:r>
          </a:p>
        </p:txBody>
      </p:sp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933">
            <a:off x="577186" y="1335350"/>
            <a:ext cx="2259295" cy="163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9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img0.liveinternet.ru/images/attach/c/8/100/411/100411820_larg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2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57245B-1DB3-4A90-AA2E-AB7EA45EB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467" y="1899966"/>
            <a:ext cx="5537560" cy="475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4929EF32-1708-4CF3-8811-4F398BF82028}"/>
                  </a:ext>
                </a:extLst>
              </p:cNvPr>
              <p:cNvSpPr/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рисунке прямые ﻿a﻿ и ﻿b﻿ параллельны и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=147﻿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ctr"/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Чему равны все остальные углы?</a:t>
                </a:r>
              </a:p>
            </p:txBody>
          </p:sp>
        </mc:Choice>
        <mc:Fallback xmlns="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4929EF32-1708-4CF3-8811-4F398BF82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blipFill>
                <a:blip r:embed="rId4"/>
                <a:stretch>
                  <a:fillRect r="-887" b="-758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66CDAC40-0D80-42E6-82CC-C5D0B0CCA5ED}"/>
                  </a:ext>
                </a:extLst>
              </p:cNvPr>
              <p:cNvSpPr/>
              <p:nvPr/>
            </p:nvSpPr>
            <p:spPr>
              <a:xfrm>
                <a:off x="657999" y="3295441"/>
                <a:ext cx="2013917" cy="70585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</a:t>
                </a:r>
              </a:p>
            </p:txBody>
          </p:sp>
        </mc:Choice>
        <mc:Fallback xmlns=""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66CDAC40-0D80-42E6-82CC-C5D0B0CCA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99" y="3295441"/>
                <a:ext cx="2013917" cy="705853"/>
              </a:xfrm>
              <a:prstGeom prst="roundRect">
                <a:avLst/>
              </a:prstGeom>
              <a:blipFill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474E8E18-99B9-4FEA-8891-68B0DBA6A14F}"/>
                  </a:ext>
                </a:extLst>
              </p:cNvPr>
              <p:cNvSpPr/>
              <p:nvPr/>
            </p:nvSpPr>
            <p:spPr>
              <a:xfrm>
                <a:off x="658000" y="4322692"/>
                <a:ext cx="2005390" cy="70585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474E8E18-99B9-4FEA-8891-68B0DBA6A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00" y="4322692"/>
                <a:ext cx="2005390" cy="705853"/>
              </a:xfrm>
              <a:prstGeom prst="roundRect">
                <a:avLst/>
              </a:prstGeom>
              <a:blipFill>
                <a:blip r:embed="rId6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115793DB-06AE-4948-940C-433D0C805367}"/>
                  </a:ext>
                </a:extLst>
              </p:cNvPr>
              <p:cNvSpPr/>
              <p:nvPr/>
            </p:nvSpPr>
            <p:spPr>
              <a:xfrm>
                <a:off x="658001" y="5356655"/>
                <a:ext cx="2005389" cy="70585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115793DB-06AE-4948-940C-433D0C805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01" y="5356655"/>
                <a:ext cx="2005389" cy="705853"/>
              </a:xfrm>
              <a:prstGeom prst="roundRect">
                <a:avLst/>
              </a:prstGeom>
              <a:blipFill>
                <a:blip r:embed="rId7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46810905-3299-4CB3-B8B9-4ADB656C4BD3}"/>
                  </a:ext>
                </a:extLst>
              </p:cNvPr>
              <p:cNvSpPr/>
              <p:nvPr/>
            </p:nvSpPr>
            <p:spPr>
              <a:xfrm>
                <a:off x="9308786" y="2195194"/>
                <a:ext cx="2045014" cy="70585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46810905-3299-4CB3-B8B9-4ADB656C4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786" y="2195194"/>
                <a:ext cx="2045014" cy="705853"/>
              </a:xfrm>
              <a:prstGeom prst="roundRect">
                <a:avLst/>
              </a:prstGeom>
              <a:blipFill>
                <a:blip r:embed="rId8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EBFC7BC7-63B3-4757-8A5D-B1DAAA7263B9}"/>
                  </a:ext>
                </a:extLst>
              </p:cNvPr>
              <p:cNvSpPr/>
              <p:nvPr/>
            </p:nvSpPr>
            <p:spPr>
              <a:xfrm>
                <a:off x="9300259" y="3210414"/>
                <a:ext cx="2053541" cy="70585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EBFC7BC7-63B3-4757-8A5D-B1DAAA726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259" y="3210414"/>
                <a:ext cx="2053541" cy="705853"/>
              </a:xfrm>
              <a:prstGeom prst="roundRect">
                <a:avLst/>
              </a:prstGeom>
              <a:blipFill>
                <a:blip r:embed="rId9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B94A49E0-1D7D-4668-AC87-B85BB0436996}"/>
                  </a:ext>
                </a:extLst>
              </p:cNvPr>
              <p:cNvSpPr/>
              <p:nvPr/>
            </p:nvSpPr>
            <p:spPr>
              <a:xfrm>
                <a:off x="9300260" y="4322692"/>
                <a:ext cx="2053540" cy="70585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B94A49E0-1D7D-4668-AC87-B85BB0436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260" y="4322692"/>
                <a:ext cx="2053540" cy="705853"/>
              </a:xfrm>
              <a:prstGeom prst="roundRect">
                <a:avLst/>
              </a:prstGeom>
              <a:blipFill>
                <a:blip r:embed="rId10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A2FF36C6-FE85-4F1E-8AC2-AD9CE5DEFBB5}"/>
                  </a:ext>
                </a:extLst>
              </p:cNvPr>
              <p:cNvSpPr/>
              <p:nvPr/>
            </p:nvSpPr>
            <p:spPr>
              <a:xfrm>
                <a:off x="9300260" y="5356656"/>
                <a:ext cx="2053540" cy="70585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A2FF36C6-FE85-4F1E-8AC2-AD9CE5DEF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260" y="5356656"/>
                <a:ext cx="2053540" cy="705853"/>
              </a:xfrm>
              <a:prstGeom prst="roundRect">
                <a:avLst/>
              </a:prstGeom>
              <a:blipFill>
                <a:blip r:embed="rId11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F409DDDB-B6C2-46C4-80C0-5A0FF0BFEBF4}"/>
                  </a:ext>
                </a:extLst>
              </p:cNvPr>
              <p:cNvSpPr/>
              <p:nvPr/>
            </p:nvSpPr>
            <p:spPr>
              <a:xfrm>
                <a:off x="657999" y="2195193"/>
                <a:ext cx="2013917" cy="70585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a:rPr lang="ru-R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ru-RU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=147﻿</m:t>
                      </m:r>
                      <m:r>
                        <a:rPr lang="ru-R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F409DDDB-B6C2-46C4-80C0-5A0FF0BFE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99" y="2195193"/>
                <a:ext cx="2013917" cy="70585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959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Картинки по запросу сундук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51" y="3591721"/>
            <a:ext cx="3333751" cy="33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35F924-87FF-4CE3-9275-16052C6B0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467" y="1899966"/>
            <a:ext cx="5537560" cy="475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D8BC07A0-A254-4763-AA64-40D09685B290}"/>
                  </a:ext>
                </a:extLst>
              </p:cNvPr>
              <p:cNvSpPr/>
              <p:nvPr/>
            </p:nvSpPr>
            <p:spPr>
              <a:xfrm>
                <a:off x="825623" y="106532"/>
                <a:ext cx="10298097" cy="1589342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рисунке прямые ﻿a﻿ и ﻿b﻿ параллельны. Найди градусные меры ﻿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∠5﻿ 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﻿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∠4﻿, 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∠5−∠4=34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﻿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D8BC07A0-A254-4763-AA64-40D09685B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3" y="106532"/>
                <a:ext cx="10298097" cy="1589342"/>
              </a:xfrm>
              <a:prstGeom prst="roundRect">
                <a:avLst/>
              </a:prstGeom>
              <a:blipFill>
                <a:blip r:embed="rId5"/>
                <a:stretch>
                  <a:fillRect b="-35115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BE467210-DE48-47A3-A3A5-37C13DED1B4E}"/>
                  </a:ext>
                </a:extLst>
              </p:cNvPr>
              <p:cNvSpPr/>
              <p:nvPr/>
            </p:nvSpPr>
            <p:spPr>
              <a:xfrm>
                <a:off x="465914" y="3121621"/>
                <a:ext cx="2045014" cy="70585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BE467210-DE48-47A3-A3A5-37C13DED1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14" y="3121621"/>
                <a:ext cx="2045014" cy="705853"/>
              </a:xfrm>
              <a:prstGeom prst="roundRect">
                <a:avLst/>
              </a:prstGeom>
              <a:blipFill>
                <a:blip r:embed="rId6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369987CF-008E-4277-99C5-BB43FE1A8729}"/>
                  </a:ext>
                </a:extLst>
              </p:cNvPr>
              <p:cNvSpPr/>
              <p:nvPr/>
            </p:nvSpPr>
            <p:spPr>
              <a:xfrm>
                <a:off x="465914" y="2055821"/>
                <a:ext cx="2084639" cy="70585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369987CF-008E-4277-99C5-BB43FE1A87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14" y="2055821"/>
                <a:ext cx="2084639" cy="705853"/>
              </a:xfrm>
              <a:prstGeom prst="roundRect">
                <a:avLst/>
              </a:prstGeom>
              <a:blipFill>
                <a:blip r:embed="rId7"/>
                <a:stretch>
                  <a:fillRect t="-14530" b="-35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988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1.liveinternet.ru/images/attach/c/8/100/411/100411817_larg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49" y="4281271"/>
            <a:ext cx="3195751" cy="223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8A98A1-51F2-41B9-9CE6-B4B73D564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467" y="1899966"/>
            <a:ext cx="5537560" cy="475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A8A4D0E-37AF-476C-A2DF-3859C0A1C757}"/>
              </a:ext>
            </a:extLst>
          </p:cNvPr>
          <p:cNvSpPr/>
          <p:nvPr/>
        </p:nvSpPr>
        <p:spPr>
          <a:xfrm>
            <a:off x="825623" y="106532"/>
            <a:ext cx="10298097" cy="158934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прямые ﻿a﻿ и ﻿b﻿ параллельны. Найди градусные меры 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7:5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﻿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9094D6F-7913-42C7-96F6-DA55C4C5F2E8}"/>
                  </a:ext>
                </a:extLst>
              </p:cNvPr>
              <p:cNvSpPr/>
              <p:nvPr/>
            </p:nvSpPr>
            <p:spPr>
              <a:xfrm>
                <a:off x="465914" y="2055821"/>
                <a:ext cx="2084639" cy="70585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9094D6F-7913-42C7-96F6-DA55C4C5F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14" y="2055821"/>
                <a:ext cx="2084639" cy="705853"/>
              </a:xfrm>
              <a:prstGeom prst="roundRect">
                <a:avLst/>
              </a:prstGeom>
              <a:blipFill>
                <a:blip r:embed="rId5"/>
                <a:stretch>
                  <a:fillRect t="-14530" b="-35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2F14E77B-0AF4-4F11-BE94-9AA090D50FD8}"/>
                  </a:ext>
                </a:extLst>
              </p:cNvPr>
              <p:cNvSpPr/>
              <p:nvPr/>
            </p:nvSpPr>
            <p:spPr>
              <a:xfrm>
                <a:off x="465913" y="3033001"/>
                <a:ext cx="2084639" cy="70585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2F14E77B-0AF4-4F11-BE94-9AA090D50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13" y="3033001"/>
                <a:ext cx="2084639" cy="705853"/>
              </a:xfrm>
              <a:prstGeom prst="round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912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img0.liveinternet.ru/images/attach/c/8/100/411/100411820_larg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0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57245B-1DB3-4A90-AA2E-AB7EA45EB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345" y="1830807"/>
            <a:ext cx="5537560" cy="475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4929EF32-1708-4CF3-8811-4F398BF82028}"/>
                  </a:ext>
                </a:extLst>
              </p:cNvPr>
              <p:cNvSpPr/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рисунке прямые ﻿a﻿ и ﻿b﻿ параллельны и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=147﻿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ctr"/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Чему равны все остальные углы?</a:t>
                </a:r>
              </a:p>
            </p:txBody>
          </p:sp>
        </mc:Choice>
        <mc:Fallback xmlns="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4929EF32-1708-4CF3-8811-4F398BF82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blipFill>
                <a:blip r:embed="rId4"/>
                <a:stretch>
                  <a:fillRect r="-887" b="-758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66CDAC40-0D80-42E6-82CC-C5D0B0CCA5ED}"/>
                  </a:ext>
                </a:extLst>
              </p:cNvPr>
              <p:cNvSpPr/>
              <p:nvPr/>
            </p:nvSpPr>
            <p:spPr>
              <a:xfrm>
                <a:off x="657999" y="3295441"/>
                <a:ext cx="2120711" cy="70585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2=33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66CDAC40-0D80-42E6-82CC-C5D0B0CCA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99" y="3295441"/>
                <a:ext cx="2120711" cy="705853"/>
              </a:xfrm>
              <a:prstGeom prst="roundRect">
                <a:avLst/>
              </a:prstGeom>
              <a:blipFill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474E8E18-99B9-4FEA-8891-68B0DBA6A14F}"/>
                  </a:ext>
                </a:extLst>
              </p:cNvPr>
              <p:cNvSpPr/>
              <p:nvPr/>
            </p:nvSpPr>
            <p:spPr>
              <a:xfrm>
                <a:off x="657999" y="4322692"/>
                <a:ext cx="2120711" cy="70585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147﻿</m:t>
                    </m:r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474E8E18-99B9-4FEA-8891-68B0DBA6A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99" y="4322692"/>
                <a:ext cx="2120711" cy="705853"/>
              </a:xfrm>
              <a:prstGeom prst="roundRect">
                <a:avLst/>
              </a:prstGeom>
              <a:blipFill>
                <a:blip r:embed="rId6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115793DB-06AE-4948-940C-433D0C805367}"/>
                  </a:ext>
                </a:extLst>
              </p:cNvPr>
              <p:cNvSpPr/>
              <p:nvPr/>
            </p:nvSpPr>
            <p:spPr>
              <a:xfrm>
                <a:off x="658001" y="5356655"/>
                <a:ext cx="2120709" cy="70585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=33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115793DB-06AE-4948-940C-433D0C805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01" y="5356655"/>
                <a:ext cx="2120709" cy="705853"/>
              </a:xfrm>
              <a:prstGeom prst="roundRect">
                <a:avLst/>
              </a:prstGeom>
              <a:blipFill>
                <a:blip r:embed="rId7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46810905-3299-4CB3-B8B9-4ADB656C4BD3}"/>
                  </a:ext>
                </a:extLst>
              </p:cNvPr>
              <p:cNvSpPr/>
              <p:nvPr/>
            </p:nvSpPr>
            <p:spPr>
              <a:xfrm>
                <a:off x="9308786" y="2195194"/>
                <a:ext cx="2374228" cy="70585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=147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46810905-3299-4CB3-B8B9-4ADB656C4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786" y="2195194"/>
                <a:ext cx="2374228" cy="705853"/>
              </a:xfrm>
              <a:prstGeom prst="roundRect">
                <a:avLst/>
              </a:prstGeom>
              <a:blipFill>
                <a:blip r:embed="rId8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EBFC7BC7-63B3-4757-8A5D-B1DAAA7263B9}"/>
                  </a:ext>
                </a:extLst>
              </p:cNvPr>
              <p:cNvSpPr/>
              <p:nvPr/>
            </p:nvSpPr>
            <p:spPr>
              <a:xfrm>
                <a:off x="9300259" y="3210414"/>
                <a:ext cx="2374228" cy="70585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=33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EBFC7BC7-63B3-4757-8A5D-B1DAAA726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259" y="3210414"/>
                <a:ext cx="2374228" cy="705853"/>
              </a:xfrm>
              <a:prstGeom prst="roundRect">
                <a:avLst/>
              </a:prstGeom>
              <a:blipFill>
                <a:blip r:embed="rId9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B94A49E0-1D7D-4668-AC87-B85BB0436996}"/>
                  </a:ext>
                </a:extLst>
              </p:cNvPr>
              <p:cNvSpPr/>
              <p:nvPr/>
            </p:nvSpPr>
            <p:spPr>
              <a:xfrm>
                <a:off x="9300260" y="4322692"/>
                <a:ext cx="2382754" cy="70585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=147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B94A49E0-1D7D-4668-AC87-B85BB0436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260" y="4322692"/>
                <a:ext cx="2382754" cy="705853"/>
              </a:xfrm>
              <a:prstGeom prst="roundRect">
                <a:avLst/>
              </a:prstGeom>
              <a:blipFill>
                <a:blip r:embed="rId10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A2FF36C6-FE85-4F1E-8AC2-AD9CE5DEFBB5}"/>
                  </a:ext>
                </a:extLst>
              </p:cNvPr>
              <p:cNvSpPr/>
              <p:nvPr/>
            </p:nvSpPr>
            <p:spPr>
              <a:xfrm>
                <a:off x="9300259" y="5356656"/>
                <a:ext cx="2382753" cy="70585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=33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A2FF36C6-FE85-4F1E-8AC2-AD9CE5DEF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259" y="5356656"/>
                <a:ext cx="2382753" cy="705853"/>
              </a:xfrm>
              <a:prstGeom prst="roundRect">
                <a:avLst/>
              </a:prstGeom>
              <a:blipFill>
                <a:blip r:embed="rId11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F409DDDB-B6C2-46C4-80C0-5A0FF0BFEBF4}"/>
                  </a:ext>
                </a:extLst>
              </p:cNvPr>
              <p:cNvSpPr/>
              <p:nvPr/>
            </p:nvSpPr>
            <p:spPr>
              <a:xfrm>
                <a:off x="657999" y="2195193"/>
                <a:ext cx="2120711" cy="70585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a:rPr lang="ru-R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ru-RU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=147﻿</m:t>
                      </m:r>
                      <m:r>
                        <a:rPr lang="ru-RU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F409DDDB-B6C2-46C4-80C0-5A0FF0BFE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99" y="2195193"/>
                <a:ext cx="2120711" cy="70585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11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Картинки по запросу сундук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51" y="3591721"/>
            <a:ext cx="3333751" cy="33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35F924-87FF-4CE3-9275-16052C6B0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467" y="1899966"/>
            <a:ext cx="5537560" cy="475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D8BC07A0-A254-4763-AA64-40D09685B290}"/>
                  </a:ext>
                </a:extLst>
              </p:cNvPr>
              <p:cNvSpPr/>
              <p:nvPr/>
            </p:nvSpPr>
            <p:spPr>
              <a:xfrm>
                <a:off x="825623" y="106532"/>
                <a:ext cx="10298097" cy="1589342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рисунке прямые ﻿a﻿ и ﻿b﻿ параллельны. Найди градусные меры ﻿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∠5﻿ 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﻿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∠4﻿, 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∠5−∠4=34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﻿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D8BC07A0-A254-4763-AA64-40D09685B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3" y="106532"/>
                <a:ext cx="10298097" cy="1589342"/>
              </a:xfrm>
              <a:prstGeom prst="roundRect">
                <a:avLst/>
              </a:prstGeom>
              <a:blipFill>
                <a:blip r:embed="rId5"/>
                <a:stretch>
                  <a:fillRect b="-35115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BE467210-DE48-47A3-A3A5-37C13DED1B4E}"/>
                  </a:ext>
                </a:extLst>
              </p:cNvPr>
              <p:cNvSpPr/>
              <p:nvPr/>
            </p:nvSpPr>
            <p:spPr>
              <a:xfrm>
                <a:off x="465913" y="3121621"/>
                <a:ext cx="2326939" cy="70585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=107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BE467210-DE48-47A3-A3A5-37C13DED1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13" y="3121621"/>
                <a:ext cx="2326939" cy="705853"/>
              </a:xfrm>
              <a:prstGeom prst="roundRect">
                <a:avLst/>
              </a:prstGeom>
              <a:blipFill>
                <a:blip r:embed="rId6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369987CF-008E-4277-99C5-BB43FE1A8729}"/>
                  </a:ext>
                </a:extLst>
              </p:cNvPr>
              <p:cNvSpPr/>
              <p:nvPr/>
            </p:nvSpPr>
            <p:spPr>
              <a:xfrm>
                <a:off x="465914" y="2055821"/>
                <a:ext cx="2326938" cy="70585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=73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4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369987CF-008E-4277-99C5-BB43FE1A87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14" y="2055821"/>
                <a:ext cx="2326938" cy="705853"/>
              </a:xfrm>
              <a:prstGeom prst="roundRect">
                <a:avLst/>
              </a:prstGeom>
              <a:blipFill>
                <a:blip r:embed="rId7"/>
                <a:stretch>
                  <a:fillRect t="-14530" b="-35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773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1.liveinternet.ru/images/attach/c/8/100/411/100411817_larg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49" y="4281271"/>
            <a:ext cx="3195751" cy="223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8A98A1-51F2-41B9-9CE6-B4B73D564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467" y="1899966"/>
            <a:ext cx="5537560" cy="475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A8A4D0E-37AF-476C-A2DF-3859C0A1C757}"/>
              </a:ext>
            </a:extLst>
          </p:cNvPr>
          <p:cNvSpPr/>
          <p:nvPr/>
        </p:nvSpPr>
        <p:spPr>
          <a:xfrm>
            <a:off x="825623" y="106532"/>
            <a:ext cx="10298097" cy="158934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прямые ﻿a﻿ и ﻿b﻿ параллельны. Найди градусные меры 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7:5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﻿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9094D6F-7913-42C7-96F6-DA55C4C5F2E8}"/>
                  </a:ext>
                </a:extLst>
              </p:cNvPr>
              <p:cNvSpPr/>
              <p:nvPr/>
            </p:nvSpPr>
            <p:spPr>
              <a:xfrm>
                <a:off x="465914" y="2055821"/>
                <a:ext cx="2357185" cy="70585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=105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9094D6F-7913-42C7-96F6-DA55C4C5F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14" y="2055821"/>
                <a:ext cx="2357185" cy="705853"/>
              </a:xfrm>
              <a:prstGeom prst="roundRect">
                <a:avLst/>
              </a:prstGeom>
              <a:blipFill>
                <a:blip r:embed="rId5"/>
                <a:stretch>
                  <a:fillRect t="-14530" b="-35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2F14E77B-0AF4-4F11-BE94-9AA090D50FD8}"/>
                  </a:ext>
                </a:extLst>
              </p:cNvPr>
              <p:cNvSpPr/>
              <p:nvPr/>
            </p:nvSpPr>
            <p:spPr>
              <a:xfrm>
                <a:off x="465913" y="3033001"/>
                <a:ext cx="2357185" cy="70585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2F14E77B-0AF4-4F11-BE94-9AA090D50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13" y="3033001"/>
                <a:ext cx="2357185" cy="705853"/>
              </a:xfrm>
              <a:prstGeom prst="round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88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Остров сокрови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CB734CE-F978-4C42-B904-371A423E93D9}"/>
              </a:ext>
            </a:extLst>
          </p:cNvPr>
          <p:cNvSpPr/>
          <p:nvPr/>
        </p:nvSpPr>
        <p:spPr>
          <a:xfrm>
            <a:off x="1251194" y="575523"/>
            <a:ext cx="9392575" cy="51046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2052" y="947034"/>
            <a:ext cx="721043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  <a:r>
              <a:rPr lang="ru-RU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 6</a:t>
            </a:r>
          </a:p>
          <a:p>
            <a:pPr algn="ctr"/>
            <a:r>
              <a:rPr lang="ru-RU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«Блиц-тур»</a:t>
            </a:r>
          </a:p>
        </p:txBody>
      </p:sp>
      <p:pic>
        <p:nvPicPr>
          <p:cNvPr id="6" name="Picture 8" descr="Картинки по запросу сундук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5152" y="4117133"/>
            <a:ext cx="2751097" cy="261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86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0.liveinternet.ru/images/attach/c/8/100/411/100411816_larg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68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пираты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5" y="3619344"/>
            <a:ext cx="2947843" cy="267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73354DAB-B465-44CD-900D-9A15EB954BA1}"/>
              </a:ext>
            </a:extLst>
          </p:cNvPr>
          <p:cNvSpPr/>
          <p:nvPr/>
        </p:nvSpPr>
        <p:spPr>
          <a:xfrm>
            <a:off x="1722268" y="923278"/>
            <a:ext cx="8265111" cy="250572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пересечении двух прямых ﻿a﻿ и ﻿b﻿ секущей ﻿k﻿ образовалось два равных накрест лежащих угла. Можно ли утверждать, что прямые ﻿a﻿ и ﻿b﻿ параллельны?</a:t>
            </a:r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F8946204-9147-4F7B-AD69-610C4448FAE7}"/>
              </a:ext>
            </a:extLst>
          </p:cNvPr>
          <p:cNvSpPr/>
          <p:nvPr/>
        </p:nvSpPr>
        <p:spPr>
          <a:xfrm>
            <a:off x="4696288" y="4210840"/>
            <a:ext cx="2530135" cy="122511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</p:txBody>
      </p:sp>
    </p:spTree>
    <p:extLst>
      <p:ext uri="{BB962C8B-B14F-4D97-AF65-F5344CB8AC3E}">
        <p14:creationId xmlns:p14="http://schemas.microsoft.com/office/powerpoint/2010/main" val="181833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по запросу сказочный остров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Картинки по запросу сундук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7539" y="4962419"/>
            <a:ext cx="2044460" cy="19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Картинки по запросу сундук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7" y="4916576"/>
            <a:ext cx="2044460" cy="19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FC5B85D0-2B09-4839-A6F5-040217C0D368}"/>
              </a:ext>
            </a:extLst>
          </p:cNvPr>
          <p:cNvSpPr/>
          <p:nvPr/>
        </p:nvSpPr>
        <p:spPr>
          <a:xfrm>
            <a:off x="1580225" y="872675"/>
            <a:ext cx="8780015" cy="231707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 треугольник ﻿PQR﻿. Сколько прямых, параллельных стороне ﻿ PR﻿, ﻿можно провести через точку ﻿Q﻿?</a:t>
            </a:r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BE469FF0-B25E-4D26-9BB7-F2C22E46317F}"/>
              </a:ext>
            </a:extLst>
          </p:cNvPr>
          <p:cNvSpPr/>
          <p:nvPr/>
        </p:nvSpPr>
        <p:spPr>
          <a:xfrm>
            <a:off x="4696288" y="4210840"/>
            <a:ext cx="2530135" cy="122511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</a:t>
            </a:r>
          </a:p>
        </p:txBody>
      </p:sp>
    </p:spTree>
    <p:extLst>
      <p:ext uri="{BB962C8B-B14F-4D97-AF65-F5344CB8AC3E}">
        <p14:creationId xmlns:p14="http://schemas.microsoft.com/office/powerpoint/2010/main" val="38704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A1A06953-EE1E-4923-A0E0-8588A36EDC1F}"/>
              </a:ext>
            </a:extLst>
          </p:cNvPr>
          <p:cNvSpPr/>
          <p:nvPr/>
        </p:nvSpPr>
        <p:spPr>
          <a:xfrm>
            <a:off x="1127464" y="766555"/>
            <a:ext cx="9552373" cy="2269607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двух накрест лежащих углов при двух параллельных прямых равна ﻿170﻿. Найди градусную меру этих углов.</a:t>
            </a:r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6845A139-80A2-4C6D-9511-7F486EC79CAF}"/>
              </a:ext>
            </a:extLst>
          </p:cNvPr>
          <p:cNvSpPr/>
          <p:nvPr/>
        </p:nvSpPr>
        <p:spPr>
          <a:xfrm>
            <a:off x="5242263" y="3721961"/>
            <a:ext cx="2530135" cy="122511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 и 85</a:t>
            </a:r>
          </a:p>
        </p:txBody>
      </p:sp>
    </p:spTree>
    <p:extLst>
      <p:ext uri="{BB962C8B-B14F-4D97-AF65-F5344CB8AC3E}">
        <p14:creationId xmlns:p14="http://schemas.microsoft.com/office/powerpoint/2010/main" val="1254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mg1.liveinternet.ru/images/attach/c/8/100/411/100411817_larg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BAEE62C-5829-42FB-AE3F-C0EA81F7550C}"/>
              </a:ext>
            </a:extLst>
          </p:cNvPr>
          <p:cNvSpPr/>
          <p:nvPr/>
        </p:nvSpPr>
        <p:spPr>
          <a:xfrm>
            <a:off x="1162418" y="690933"/>
            <a:ext cx="9392575" cy="510466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CE5D8E0-81A7-4CDE-87A2-A06864E7001B}"/>
              </a:ext>
            </a:extLst>
          </p:cNvPr>
          <p:cNvSpPr/>
          <p:nvPr/>
        </p:nvSpPr>
        <p:spPr>
          <a:xfrm>
            <a:off x="1637011" y="1363186"/>
            <a:ext cx="1354979" cy="749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CE2630D-3287-4410-B003-9585E2185DB9}"/>
              </a:ext>
            </a:extLst>
          </p:cNvPr>
          <p:cNvSpPr/>
          <p:nvPr/>
        </p:nvSpPr>
        <p:spPr>
          <a:xfrm>
            <a:off x="3209590" y="1362022"/>
            <a:ext cx="1463548" cy="749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прямые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8BAF57-1221-4556-8EA4-E4C5A20AE805}"/>
              </a:ext>
            </a:extLst>
          </p:cNvPr>
          <p:cNvSpPr/>
          <p:nvPr/>
        </p:nvSpPr>
        <p:spPr>
          <a:xfrm>
            <a:off x="4885564" y="1362022"/>
            <a:ext cx="2984037" cy="749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соответственные</a:t>
            </a:r>
            <a:endParaRPr lang="ru-RU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EE9C085-4098-4456-B086-3A4C08E2A19D}"/>
              </a:ext>
            </a:extLst>
          </p:cNvPr>
          <p:cNvSpPr/>
          <p:nvPr/>
        </p:nvSpPr>
        <p:spPr>
          <a:xfrm>
            <a:off x="8082023" y="1365398"/>
            <a:ext cx="1825459" cy="746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равны,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5B2A51D-8F63-4C77-89A5-0F35C22E9CFE}"/>
              </a:ext>
            </a:extLst>
          </p:cNvPr>
          <p:cNvSpPr/>
          <p:nvPr/>
        </p:nvSpPr>
        <p:spPr>
          <a:xfrm>
            <a:off x="1648964" y="3338227"/>
            <a:ext cx="2337113" cy="749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параллельны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744EA30-4A3F-41C3-8B3F-5672372ABF3D}"/>
              </a:ext>
            </a:extLst>
          </p:cNvPr>
          <p:cNvSpPr/>
          <p:nvPr/>
        </p:nvSpPr>
        <p:spPr>
          <a:xfrm>
            <a:off x="1637010" y="2388319"/>
            <a:ext cx="1354979" cy="6744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961503C-161F-44A7-B39F-91D9621CFB18}"/>
              </a:ext>
            </a:extLst>
          </p:cNvPr>
          <p:cNvSpPr/>
          <p:nvPr/>
        </p:nvSpPr>
        <p:spPr>
          <a:xfrm>
            <a:off x="4464427" y="3338227"/>
            <a:ext cx="1557720" cy="749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</a:t>
            </a:r>
            <a:endParaRPr lang="ru-RU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FCAB758-130E-4BE3-BDD3-B93361868270}"/>
              </a:ext>
            </a:extLst>
          </p:cNvPr>
          <p:cNvSpPr/>
          <p:nvPr/>
        </p:nvSpPr>
        <p:spPr>
          <a:xfrm>
            <a:off x="3209591" y="2380426"/>
            <a:ext cx="1557721" cy="6823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секущей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3C4287-D079-4209-9C04-DD52BB3FC2BC}"/>
              </a:ext>
            </a:extLst>
          </p:cNvPr>
          <p:cNvSpPr/>
          <p:nvPr/>
        </p:nvSpPr>
        <p:spPr>
          <a:xfrm>
            <a:off x="4984915" y="2355049"/>
            <a:ext cx="1472905" cy="6823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прямых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7E34A18-92C0-4FA2-9DCE-10E203C40B03}"/>
              </a:ext>
            </a:extLst>
          </p:cNvPr>
          <p:cNvSpPr/>
          <p:nvPr/>
        </p:nvSpPr>
        <p:spPr>
          <a:xfrm>
            <a:off x="6747116" y="2353570"/>
            <a:ext cx="1472905" cy="6823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B79A4FB-9860-42B6-BEAD-4C799311BC16}"/>
              </a:ext>
            </a:extLst>
          </p:cNvPr>
          <p:cNvSpPr/>
          <p:nvPr/>
        </p:nvSpPr>
        <p:spPr>
          <a:xfrm>
            <a:off x="8518503" y="2350137"/>
            <a:ext cx="1472905" cy="6823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углы</a:t>
            </a:r>
            <a:endParaRPr lang="ru-RU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DA2DFAE-CB10-4F44-81FC-2CA3905B4382}"/>
              </a:ext>
            </a:extLst>
          </p:cNvPr>
          <p:cNvSpPr/>
          <p:nvPr/>
        </p:nvSpPr>
        <p:spPr>
          <a:xfrm>
            <a:off x="6377581" y="3326524"/>
            <a:ext cx="2464581" cy="7614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пересечении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5C7673-3899-42A2-B968-E14A9C72E4BF}"/>
              </a:ext>
            </a:extLst>
          </p:cNvPr>
          <p:cNvSpPr txBox="1"/>
          <p:nvPr/>
        </p:nvSpPr>
        <p:spPr>
          <a:xfrm>
            <a:off x="1879499" y="4247309"/>
            <a:ext cx="7958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пересечении двух прямых секущей соответственные углы равны, то прямые параллельны.</a:t>
            </a:r>
          </a:p>
        </p:txBody>
      </p:sp>
    </p:spTree>
    <p:extLst>
      <p:ext uri="{BB962C8B-B14F-4D97-AF65-F5344CB8AC3E}">
        <p14:creationId xmlns:p14="http://schemas.microsoft.com/office/powerpoint/2010/main" val="2283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необитаемый остров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562F8793-1C5E-4380-AA6D-E8EC9CC75F39}"/>
              </a:ext>
            </a:extLst>
          </p:cNvPr>
          <p:cNvSpPr/>
          <p:nvPr/>
        </p:nvSpPr>
        <p:spPr>
          <a:xfrm>
            <a:off x="1127464" y="266331"/>
            <a:ext cx="9552373" cy="276983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Даны прямая ﻿k﻿ и точка ﻿P﻿, не лежащая на этой прямой. Через точку ﻿P﻿ провели ﻿4﻿ различные прямые. Сколько из них точно будут пересекать прямую ﻿k﻿?</a:t>
            </a:r>
          </a:p>
        </p:txBody>
      </p:sp>
      <p:pic>
        <p:nvPicPr>
          <p:cNvPr id="1434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5265">
            <a:off x="6514276" y="2622389"/>
            <a:ext cx="4897193" cy="342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891CB2E2-EBB1-432B-B292-61F4D3C8D399}"/>
              </a:ext>
            </a:extLst>
          </p:cNvPr>
          <p:cNvSpPr/>
          <p:nvPr/>
        </p:nvSpPr>
        <p:spPr>
          <a:xfrm>
            <a:off x="3203610" y="3429000"/>
            <a:ext cx="2530135" cy="122511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8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необитаемый остров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0344" y="291443"/>
            <a:ext cx="7620548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</a:t>
            </a:r>
          </a:p>
          <a:p>
            <a:pPr algn="ctr"/>
            <a:r>
              <a:rPr lang="ru-RU" sz="10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итогов</a:t>
            </a:r>
          </a:p>
        </p:txBody>
      </p:sp>
      <p:pic>
        <p:nvPicPr>
          <p:cNvPr id="14338" name="Picture 2" descr="Картинки по запросу сундук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59" y="3358319"/>
            <a:ext cx="3333751" cy="33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5265">
            <a:off x="6514276" y="2622389"/>
            <a:ext cx="4897193" cy="342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81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необитаемый остров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8" y="0"/>
            <a:ext cx="12214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933">
            <a:off x="577186" y="1335350"/>
            <a:ext cx="2259295" cy="163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B719ACE-AAA3-4311-9AC9-A5908BBA09D8}"/>
              </a:ext>
            </a:extLst>
          </p:cNvPr>
          <p:cNvSpPr/>
          <p:nvPr/>
        </p:nvSpPr>
        <p:spPr>
          <a:xfrm>
            <a:off x="1183330" y="697897"/>
            <a:ext cx="9392575" cy="510466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8848E0C-127E-4B3B-93C8-EEC31FC6BA8F}"/>
              </a:ext>
            </a:extLst>
          </p:cNvPr>
          <p:cNvSpPr/>
          <p:nvPr/>
        </p:nvSpPr>
        <p:spPr>
          <a:xfrm>
            <a:off x="1753399" y="1619431"/>
            <a:ext cx="1456496" cy="8212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</a:t>
            </a:r>
            <a:endParaRPr lang="ru-RU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049C894-10B3-4344-BD3A-F3B3EEAA2B57}"/>
              </a:ext>
            </a:extLst>
          </p:cNvPr>
          <p:cNvSpPr/>
          <p:nvPr/>
        </p:nvSpPr>
        <p:spPr>
          <a:xfrm>
            <a:off x="3364650" y="1590079"/>
            <a:ext cx="1526947" cy="8506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данной</a:t>
            </a:r>
            <a:endParaRPr lang="ru-RU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ADF64EA-3F87-421A-B62C-0AF68EDCCD45}"/>
              </a:ext>
            </a:extLst>
          </p:cNvPr>
          <p:cNvSpPr/>
          <p:nvPr/>
        </p:nvSpPr>
        <p:spPr>
          <a:xfrm>
            <a:off x="5064244" y="1619431"/>
            <a:ext cx="1526945" cy="8212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паралле-льная</a:t>
            </a:r>
            <a:endParaRPr lang="ru-RU" dirty="0">
              <a:solidFill>
                <a:srgbClr val="00B0F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075F555-F2F4-43AD-8A18-CD234AC89BBD}"/>
              </a:ext>
            </a:extLst>
          </p:cNvPr>
          <p:cNvSpPr/>
          <p:nvPr/>
        </p:nvSpPr>
        <p:spPr>
          <a:xfrm>
            <a:off x="6763835" y="1619431"/>
            <a:ext cx="1593859" cy="8212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endParaRPr lang="ru-RU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8B6BB2D-B04F-4C4E-BC77-6D01FD83D14C}"/>
              </a:ext>
            </a:extLst>
          </p:cNvPr>
          <p:cNvSpPr/>
          <p:nvPr/>
        </p:nvSpPr>
        <p:spPr>
          <a:xfrm>
            <a:off x="8524784" y="1602242"/>
            <a:ext cx="1675661" cy="8212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проходит</a:t>
            </a:r>
            <a:endParaRPr lang="ru-RU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B85CA94-C63D-4BE5-9B61-65C1CC85369D}"/>
              </a:ext>
            </a:extLst>
          </p:cNvPr>
          <p:cNvSpPr/>
          <p:nvPr/>
        </p:nvSpPr>
        <p:spPr>
          <a:xfrm>
            <a:off x="1755407" y="3081575"/>
            <a:ext cx="1456496" cy="9018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35CEFB9-A9BD-4B89-BFAC-3803DCE626D8}"/>
              </a:ext>
            </a:extLst>
          </p:cNvPr>
          <p:cNvSpPr/>
          <p:nvPr/>
        </p:nvSpPr>
        <p:spPr>
          <a:xfrm>
            <a:off x="3364651" y="3081575"/>
            <a:ext cx="1526947" cy="9265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45A800E-3BF2-455C-9D44-E851B6105507}"/>
              </a:ext>
            </a:extLst>
          </p:cNvPr>
          <p:cNvSpPr/>
          <p:nvPr/>
        </p:nvSpPr>
        <p:spPr>
          <a:xfrm>
            <a:off x="5083802" y="3085111"/>
            <a:ext cx="1526947" cy="8983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данной</a:t>
            </a:r>
            <a:endParaRPr lang="ru-RU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DA92AD4-4019-4C0F-A78A-F2EFC1BB7876}"/>
              </a:ext>
            </a:extLst>
          </p:cNvPr>
          <p:cNvSpPr/>
          <p:nvPr/>
        </p:nvSpPr>
        <p:spPr>
          <a:xfrm>
            <a:off x="6830747" y="3081575"/>
            <a:ext cx="1526947" cy="9265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endParaRPr lang="ru-RU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268C972-6614-437D-BFB0-3039BFB4386A}"/>
              </a:ext>
            </a:extLst>
          </p:cNvPr>
          <p:cNvSpPr/>
          <p:nvPr/>
        </p:nvSpPr>
        <p:spPr>
          <a:xfrm>
            <a:off x="8577692" y="3081575"/>
            <a:ext cx="1526945" cy="9265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</a:t>
            </a:r>
            <a:endParaRPr lang="ru-RU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0502593-9529-474A-8A14-F8D4C8067CD8}"/>
              </a:ext>
            </a:extLst>
          </p:cNvPr>
          <p:cNvSpPr/>
          <p:nvPr/>
        </p:nvSpPr>
        <p:spPr>
          <a:xfrm>
            <a:off x="7296816" y="4322724"/>
            <a:ext cx="1675661" cy="8966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лежащую</a:t>
            </a:r>
            <a:endParaRPr lang="ru-RU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17F7A0D-872A-40B8-AF1E-488E06AFF49E}"/>
              </a:ext>
            </a:extLst>
          </p:cNvPr>
          <p:cNvSpPr/>
          <p:nvPr/>
        </p:nvSpPr>
        <p:spPr>
          <a:xfrm>
            <a:off x="2531311" y="4339914"/>
            <a:ext cx="1904441" cy="8966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10C6EDC-A6F8-455C-9123-524CD49455EA}"/>
              </a:ext>
            </a:extLst>
          </p:cNvPr>
          <p:cNvSpPr/>
          <p:nvPr/>
        </p:nvSpPr>
        <p:spPr>
          <a:xfrm>
            <a:off x="4914063" y="4345755"/>
            <a:ext cx="1904441" cy="8506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84F648-8140-4EEE-95C3-BC4E53BDB231}"/>
              </a:ext>
            </a:extLst>
          </p:cNvPr>
          <p:cNvSpPr txBox="1"/>
          <p:nvPr/>
        </p:nvSpPr>
        <p:spPr>
          <a:xfrm>
            <a:off x="1334214" y="5234364"/>
            <a:ext cx="93282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Аксиома параллельных прямых: </a:t>
            </a:r>
          </a:p>
          <a:p>
            <a:pPr algn="ctr"/>
            <a:r>
              <a:rPr lang="ru-RU" sz="28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точку, не лежащую на данной прямой, проходит только одна прямая, параллельная данной.</a:t>
            </a:r>
          </a:p>
        </p:txBody>
      </p:sp>
    </p:spTree>
    <p:extLst>
      <p:ext uri="{BB962C8B-B14F-4D97-AF65-F5344CB8AC3E}">
        <p14:creationId xmlns:p14="http://schemas.microsoft.com/office/powerpoint/2010/main" val="7544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сказочный остров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" y="764467"/>
            <a:ext cx="1220045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 2</a:t>
            </a:r>
          </a:p>
          <a:p>
            <a:pPr algn="ctr"/>
            <a:r>
              <a:rPr lang="ru-RU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«Первые трудности»</a:t>
            </a:r>
          </a:p>
        </p:txBody>
      </p:sp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95" y="3887962"/>
            <a:ext cx="3162012" cy="295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5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C1312C-F4B1-4CB4-99BA-ED8D6BC80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99" y="808297"/>
            <a:ext cx="5537560" cy="475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4547">
            <a:off x="4152304" y="4562304"/>
            <a:ext cx="2857996" cy="199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A33DC6F-1E8E-45A3-8E3D-450C13BF55E5}"/>
              </a:ext>
            </a:extLst>
          </p:cNvPr>
          <p:cNvSpPr/>
          <p:nvPr/>
        </p:nvSpPr>
        <p:spPr>
          <a:xfrm>
            <a:off x="6201370" y="1155652"/>
            <a:ext cx="1700463" cy="7058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и 8 -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CFE80EC-CED3-4221-8374-C176F3910CA8}"/>
              </a:ext>
            </a:extLst>
          </p:cNvPr>
          <p:cNvSpPr/>
          <p:nvPr/>
        </p:nvSpPr>
        <p:spPr>
          <a:xfrm>
            <a:off x="6201370" y="2261026"/>
            <a:ext cx="1700463" cy="705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и 5 -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187156D-EC4E-4961-963F-44C6D88EBC23}"/>
              </a:ext>
            </a:extLst>
          </p:cNvPr>
          <p:cNvSpPr/>
          <p:nvPr/>
        </p:nvSpPr>
        <p:spPr>
          <a:xfrm>
            <a:off x="6201369" y="3477530"/>
            <a:ext cx="1700463" cy="7058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и 4 -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0BD2D7B-0C11-41B2-84D9-BEE753D993C3}"/>
              </a:ext>
            </a:extLst>
          </p:cNvPr>
          <p:cNvSpPr/>
          <p:nvPr/>
        </p:nvSpPr>
        <p:spPr>
          <a:xfrm>
            <a:off x="8265743" y="1141605"/>
            <a:ext cx="3626357" cy="7058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550D256-47BA-4C62-9916-5A9A83AFFE96}"/>
              </a:ext>
            </a:extLst>
          </p:cNvPr>
          <p:cNvSpPr/>
          <p:nvPr/>
        </p:nvSpPr>
        <p:spPr>
          <a:xfrm>
            <a:off x="8233738" y="2261025"/>
            <a:ext cx="3626357" cy="705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C801DFD-975C-4D93-A1D4-73688C18BDF8}"/>
              </a:ext>
            </a:extLst>
          </p:cNvPr>
          <p:cNvSpPr/>
          <p:nvPr/>
        </p:nvSpPr>
        <p:spPr>
          <a:xfrm>
            <a:off x="8265743" y="3477529"/>
            <a:ext cx="3626357" cy="7058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сказочный остров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4532"/>
            <a:ext cx="24479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6B5CD8-64D9-4D3C-AEA8-7E8A7BBFE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467" y="1899966"/>
            <a:ext cx="5537560" cy="475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B956A8EB-80B8-40D5-B818-D1977EFE9C8E}"/>
                  </a:ext>
                </a:extLst>
              </p:cNvPr>
              <p:cNvSpPr/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рисунке 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∠1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=147﻿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Какой должна быть градусная мера ∠5﻿, чтобы прямые ﻿a﻿ и ﻿b﻿ были параллельны?</a:t>
                </a:r>
              </a:p>
            </p:txBody>
          </p:sp>
        </mc:Choice>
        <mc:Fallback xmlns=""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B956A8EB-80B8-40D5-B818-D1977EFE9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blipFill>
                <a:blip r:embed="rId5"/>
                <a:stretch>
                  <a:fillRect t="-10985" b="-17803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19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и по запросу сказочный остров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42D791-F1CC-479A-BAB5-A7C764473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467" y="1899966"/>
            <a:ext cx="5537560" cy="475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AE69FCBB-4262-4664-8785-E244B330120E}"/>
                  </a:ext>
                </a:extLst>
              </p:cNvPr>
              <p:cNvSpPr/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рисунке 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∠3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=144﻿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Какой должна быть градусная мера ∠6﻿, чтобы прямые ﻿a﻿ и ﻿b﻿ были параллельны?</a:t>
                </a:r>
              </a:p>
            </p:txBody>
          </p:sp>
        </mc:Choice>
        <mc:Fallback xmlns=""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AE69FCBB-4262-4664-8785-E244B3301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blipFill>
                <a:blip r:embed="rId5"/>
                <a:stretch>
                  <a:fillRect t="-10985" b="-17803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6" descr="Похожее изображение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966" y="792906"/>
            <a:ext cx="2036768" cy="180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5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сказочный остров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сундук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4164" y="3684439"/>
            <a:ext cx="2777835" cy="27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DE4327-923B-4F94-BADF-CCFDC9ED5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467" y="1899966"/>
            <a:ext cx="5537560" cy="475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956C462D-AEB9-439F-BFB8-36B9986374B2}"/>
                  </a:ext>
                </a:extLst>
              </p:cNvPr>
              <p:cNvSpPr/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рисунке 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∠3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=147﻿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Какой должна быть градусная мера ∠5﻿, чтобы прямые ﻿a﻿ и ﻿b﻿ были параллельны?</a:t>
                </a:r>
              </a:p>
            </p:txBody>
          </p:sp>
        </mc:Choice>
        <mc:Fallback xmlns=""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956C462D-AEB9-439F-BFB8-36B998637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3" y="88777"/>
                <a:ext cx="10298097" cy="1607097"/>
              </a:xfrm>
              <a:prstGeom prst="roundRect">
                <a:avLst/>
              </a:prstGeom>
              <a:blipFill>
                <a:blip r:embed="rId5"/>
                <a:stretch>
                  <a:fillRect t="-10985" b="-17803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351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296</Words>
  <Application>Microsoft Office PowerPoint</Application>
  <PresentationFormat>Широкоэкранный</PresentationFormat>
  <Paragraphs>123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Ucheba</dc:creator>
  <cp:lastModifiedBy>Облачко</cp:lastModifiedBy>
  <cp:revision>45</cp:revision>
  <dcterms:created xsi:type="dcterms:W3CDTF">2017-03-03T13:01:41Z</dcterms:created>
  <dcterms:modified xsi:type="dcterms:W3CDTF">2023-10-03T17:44:19Z</dcterms:modified>
</cp:coreProperties>
</file>